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291" r:id="rId10"/>
    <p:sldId id="292" r:id="rId11"/>
    <p:sldId id="293" r:id="rId12"/>
    <p:sldId id="294" r:id="rId13"/>
    <p:sldId id="257" r:id="rId14"/>
    <p:sldId id="259" r:id="rId15"/>
    <p:sldId id="295" r:id="rId16"/>
    <p:sldId id="296" r:id="rId17"/>
    <p:sldId id="297" r:id="rId18"/>
    <p:sldId id="298" r:id="rId19"/>
    <p:sldId id="299" r:id="rId20"/>
    <p:sldId id="260" r:id="rId21"/>
    <p:sldId id="261" r:id="rId22"/>
    <p:sldId id="300" r:id="rId23"/>
    <p:sldId id="262" r:id="rId24"/>
    <p:sldId id="263" r:id="rId25"/>
    <p:sldId id="264" r:id="rId26"/>
    <p:sldId id="301" r:id="rId27"/>
    <p:sldId id="302" r:id="rId28"/>
    <p:sldId id="265" r:id="rId29"/>
    <p:sldId id="271" r:id="rId30"/>
    <p:sldId id="268" r:id="rId31"/>
    <p:sldId id="269" r:id="rId32"/>
    <p:sldId id="313" r:id="rId33"/>
    <p:sldId id="314" r:id="rId34"/>
    <p:sldId id="270" r:id="rId35"/>
    <p:sldId id="282" r:id="rId36"/>
    <p:sldId id="283" r:id="rId37"/>
    <p:sldId id="276" r:id="rId38"/>
    <p:sldId id="303" r:id="rId39"/>
    <p:sldId id="305" r:id="rId40"/>
    <p:sldId id="304" r:id="rId41"/>
    <p:sldId id="272" r:id="rId42"/>
    <p:sldId id="307" r:id="rId43"/>
    <p:sldId id="275" r:id="rId44"/>
    <p:sldId id="274" r:id="rId45"/>
    <p:sldId id="308" r:id="rId46"/>
    <p:sldId id="277" r:id="rId47"/>
    <p:sldId id="284" r:id="rId48"/>
    <p:sldId id="309" r:id="rId49"/>
    <p:sldId id="285" r:id="rId50"/>
    <p:sldId id="310" r:id="rId51"/>
    <p:sldId id="286" r:id="rId52"/>
    <p:sldId id="311" r:id="rId53"/>
    <p:sldId id="312" r:id="rId54"/>
    <p:sldId id="287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81C5E-1F34-437D-9065-0BCF463C398A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057400"/>
            <a:ext cx="7391400" cy="2961162"/>
          </a:xfrm>
        </p:spPr>
        <p:txBody>
          <a:bodyPr/>
          <a:lstStyle/>
          <a:p>
            <a:pPr algn="ctr"/>
            <a:r>
              <a:rPr lang="en-US" sz="4000" dirty="0" smtClean="0">
                <a:latin typeface="Palatino Linotype" pitchFamily="18" charset="0"/>
              </a:rPr>
              <a:t>The Impact of Tourism</a:t>
            </a:r>
            <a:r>
              <a:rPr lang="en-US" dirty="0" smtClean="0">
                <a:latin typeface="Palatino Linotype" pitchFamily="18" charset="0"/>
              </a:rPr>
              <a:t/>
            </a:r>
            <a:br>
              <a:rPr lang="en-US" dirty="0" smtClean="0">
                <a:latin typeface="Palatino Linotype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848600" cy="1752600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UNIT 12 DEVELOPMENTS IN TOURISM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Traveler Visitor Tourist</a:t>
            </a:r>
            <a:endParaRPr lang="en-US" dirty="0"/>
          </a:p>
        </p:txBody>
      </p:sp>
      <p:pic>
        <p:nvPicPr>
          <p:cNvPr id="4" name="Picture 4" descr="C:\Users\User\Desktop\Business%20woman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00200"/>
            <a:ext cx="3394472" cy="4525963"/>
          </a:xfrm>
          <a:noFill/>
        </p:spPr>
      </p:pic>
      <p:pic>
        <p:nvPicPr>
          <p:cNvPr id="5" name="Picture 3" descr="C:\Users\User\Desktop\caribbean-tourism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1524000"/>
            <a:ext cx="464820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Palatino Linotype" panose="02040502050505030304" pitchFamily="18" charset="0"/>
              </a:rPr>
              <a:t>Traveller</a:t>
            </a:r>
            <a:r>
              <a:rPr lang="en-US" dirty="0" smtClean="0">
                <a:latin typeface="Palatino Linotype" panose="02040502050505030304" pitchFamily="18" charset="0"/>
              </a:rPr>
              <a:t> (not included in tourism statistics)</a:t>
            </a:r>
            <a:endParaRPr lang="en-US" dirty="0"/>
          </a:p>
        </p:txBody>
      </p:sp>
      <p:pic>
        <p:nvPicPr>
          <p:cNvPr id="4" name="Picture 2" descr="C:\Users\Smiljka Kesic\Desktop\african_nomad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277067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76800" y="1905000"/>
            <a:ext cx="426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smtClean="0">
                <a:latin typeface="Palatino Linotype" panose="02040502050505030304" pitchFamily="18" charset="0"/>
              </a:rPr>
              <a:t>Temporary immigrants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latin typeface="Palatino Linotype" panose="02040502050505030304" pitchFamily="18" charset="0"/>
              </a:rPr>
              <a:t>Border workers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latin typeface="Palatino Linotype" panose="02040502050505030304" pitchFamily="18" charset="0"/>
              </a:rPr>
              <a:t>Nomads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latin typeface="Palatino Linotype" panose="02040502050505030304" pitchFamily="18" charset="0"/>
              </a:rPr>
              <a:t>Diplomats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latin typeface="Palatino Linotype" panose="02040502050505030304" pitchFamily="18" charset="0"/>
              </a:rPr>
              <a:t>Members of armed forces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Visitors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 Leisure and recreation</a:t>
            </a:r>
          </a:p>
          <a:p>
            <a:pPr marL="0" indent="0" algn="ctr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Business and professional </a:t>
            </a:r>
            <a:endParaRPr lang="sr-Latn-RS" dirty="0" smtClean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Palatino Linotype" panose="02040502050505030304" pitchFamily="18" charset="0"/>
              </a:rPr>
              <a:t>VFR</a:t>
            </a:r>
            <a:endParaRPr lang="en-US" dirty="0" smtClean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    Health reasons</a:t>
            </a:r>
          </a:p>
          <a:p>
            <a:pPr marL="0" indent="0" algn="ctr">
              <a:buNone/>
            </a:pPr>
            <a:r>
              <a:rPr lang="en-US" dirty="0" smtClean="0">
                <a:latin typeface="Palatino Linotype" panose="02040502050505030304" pitchFamily="18" charset="0"/>
              </a:rPr>
              <a:t>    Pilgrimage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716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Palatino Linotype" panose="02040502050505030304" pitchFamily="18" charset="0"/>
              </a:rPr>
              <a:t> Overnight Visitors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3716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Palatino Linotype" panose="02040502050505030304" pitchFamily="18" charset="0"/>
              </a:rPr>
              <a:t>Same-day Visitors</a:t>
            </a:r>
            <a:r>
              <a:rPr lang="sr-Latn-CS" sz="2800" b="1" dirty="0" smtClean="0">
                <a:latin typeface="Palatino Linotype" panose="02040502050505030304" pitchFamily="18" charset="0"/>
              </a:rPr>
              <a:t>/Day-tripper</a:t>
            </a:r>
            <a:endParaRPr lang="en-US" sz="2800" b="1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Tourism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Palatino Linotype" panose="02040502050505030304" pitchFamily="18" charset="0"/>
              </a:rPr>
              <a:t>Activities of persons travelling to, and staying in, places outside their normal environment for not more than one consecutive year for purposes such as leisure (or business).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latin typeface="Palatino Linotype" panose="02040502050505030304" pitchFamily="18" charset="0"/>
              </a:rPr>
              <a:t>Domestic </a:t>
            </a:r>
            <a:r>
              <a:rPr lang="en-US" dirty="0" smtClean="0">
                <a:latin typeface="Palatino Linotype" panose="02040502050505030304" pitchFamily="18" charset="0"/>
              </a:rPr>
              <a:t>– residents of a country travel within their national borders</a:t>
            </a:r>
            <a:endParaRPr lang="en-US" dirty="0"/>
          </a:p>
        </p:txBody>
      </p:sp>
      <p:pic>
        <p:nvPicPr>
          <p:cNvPr id="4" name="Picture 2" descr="C:\Users\Smiljka Kesic\Desktop\Kopaonik_hot-Konaci_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latin typeface="Palatino Linotype" panose="02040502050505030304" pitchFamily="18" charset="0"/>
              </a:rPr>
              <a:t>Inbound Tourism </a:t>
            </a:r>
            <a:r>
              <a:rPr lang="en-US" dirty="0" smtClean="0">
                <a:latin typeface="Palatino Linotype" panose="02040502050505030304" pitchFamily="18" charset="0"/>
              </a:rPr>
              <a:t>– people who live in another country come to visit the country where you live.</a:t>
            </a:r>
            <a:r>
              <a:rPr lang="sr-Latn-RS" dirty="0" smtClean="0">
                <a:latin typeface="Palatino Linotype" panose="02040502050505030304" pitchFamily="18" charset="0"/>
              </a:rPr>
              <a:t> (</a:t>
            </a:r>
            <a:r>
              <a:rPr lang="sr-Latn-RS" b="1" dirty="0" smtClean="0">
                <a:latin typeface="Palatino Linotype" panose="02040502050505030304" pitchFamily="18" charset="0"/>
              </a:rPr>
              <a:t>receptivni</a:t>
            </a:r>
            <a:r>
              <a:rPr lang="sr-Latn-RS" dirty="0" smtClean="0">
                <a:latin typeface="Palatino Linotype" panose="02040502050505030304" pitchFamily="18" charset="0"/>
              </a:rPr>
              <a:t>)</a:t>
            </a:r>
            <a:endParaRPr lang="en-US" dirty="0"/>
          </a:p>
        </p:txBody>
      </p:sp>
      <p:pic>
        <p:nvPicPr>
          <p:cNvPr id="4" name="Picture 2" descr="C:\Users\Smiljka Kesic\Desktop\6421_12_91_1_php97mYS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814499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latin typeface="Palatino Linotype" panose="02040502050505030304" pitchFamily="18" charset="0"/>
              </a:rPr>
              <a:t>Outbound Tourism </a:t>
            </a:r>
            <a:r>
              <a:rPr lang="en-US" dirty="0" smtClean="0">
                <a:latin typeface="Palatino Linotype" panose="02040502050505030304" pitchFamily="18" charset="0"/>
              </a:rPr>
              <a:t>– residents of a particular country going abroad</a:t>
            </a:r>
            <a:r>
              <a:rPr lang="sr-Latn-RS" dirty="0" smtClean="0">
                <a:latin typeface="Palatino Linotype" panose="02040502050505030304" pitchFamily="18" charset="0"/>
              </a:rPr>
              <a:t> (</a:t>
            </a:r>
            <a:r>
              <a:rPr lang="sr-Latn-RS" b="1" dirty="0" smtClean="0">
                <a:latin typeface="Palatino Linotype" panose="02040502050505030304" pitchFamily="18" charset="0"/>
              </a:rPr>
              <a:t>emitivni</a:t>
            </a:r>
            <a:r>
              <a:rPr lang="sr-Latn-RS" dirty="0" smtClean="0">
                <a:latin typeface="Palatino Linotype" panose="02040502050505030304" pitchFamily="18" charset="0"/>
              </a:rPr>
              <a:t>) </a:t>
            </a:r>
            <a:r>
              <a:rPr lang="en-US" dirty="0" smtClean="0">
                <a:latin typeface="Palatino Linotype" panose="02040502050505030304" pitchFamily="18" charset="0"/>
              </a:rPr>
              <a:t> </a:t>
            </a:r>
            <a:endParaRPr lang="en-US" dirty="0"/>
          </a:p>
        </p:txBody>
      </p:sp>
      <p:pic>
        <p:nvPicPr>
          <p:cNvPr id="4" name="Picture 2" descr="C:\Users\Smiljka Kesic\Desktop\micic_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057400"/>
            <a:ext cx="6369050" cy="449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Changes in Tourism - Discussion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Where will be the most popular destinations?</a:t>
            </a:r>
          </a:p>
          <a:p>
            <a:r>
              <a:rPr lang="sr-Latn-CS" dirty="0" smtClean="0">
                <a:latin typeface="Palatino Linotype" pitchFamily="18" charset="0"/>
              </a:rPr>
              <a:t>Which holiday type(s) will be developed?</a:t>
            </a:r>
          </a:p>
          <a:p>
            <a:r>
              <a:rPr lang="sr-Latn-CS" dirty="0" smtClean="0">
                <a:latin typeface="Palatino Linotype" pitchFamily="18" charset="0"/>
              </a:rPr>
              <a:t>Will the tourist profile change in the future?</a:t>
            </a:r>
          </a:p>
          <a:p>
            <a:r>
              <a:rPr lang="sr-Latn-CS" dirty="0" smtClean="0">
                <a:latin typeface="Palatino Linotype" pitchFamily="18" charset="0"/>
              </a:rPr>
              <a:t>What will change in this part of the world?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Possible Developments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sz="1800" b="1" dirty="0" smtClean="0">
                <a:latin typeface="Palatino Linotype" pitchFamily="18" charset="0"/>
              </a:rPr>
              <a:t>http://www.academia.edu/1473475/Tourism_trends_Tourism_culture_and_cultural_routes</a:t>
            </a:r>
            <a:endParaRPr lang="en-US" sz="1800" b="1" dirty="0">
              <a:latin typeface="Palatino Linotype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981200"/>
          <a:ext cx="82296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INDUSTRIAL</a:t>
                      </a:r>
                      <a:r>
                        <a:rPr lang="sr-Latn-CS" baseline="0" dirty="0" smtClean="0">
                          <a:latin typeface="Palatino Linotype" pitchFamily="18" charset="0"/>
                        </a:rPr>
                        <a:t> SOCIETY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NETWORK</a:t>
                      </a:r>
                      <a:r>
                        <a:rPr lang="sr-Latn-CS" baseline="0" dirty="0" smtClean="0">
                          <a:latin typeface="Palatino Linotype" pitchFamily="18" charset="0"/>
                        </a:rPr>
                        <a:t> SOCIETY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MARKET</a:t>
                      </a:r>
                      <a:r>
                        <a:rPr lang="sr-Latn-CS" baseline="0" dirty="0" smtClean="0">
                          <a:latin typeface="Palatino Linotype" pitchFamily="18" charset="0"/>
                        </a:rPr>
                        <a:t> TRANSACTIONS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RELATIONSHIPS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MASS PRODUCTION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CUSTOMISATION, INDIVIDUALISATION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ECONOMIC CAPITAL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SOCIAL CAPITAL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INNOVATION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CREATIVITY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COMPETITIVE</a:t>
                      </a:r>
                      <a:r>
                        <a:rPr lang="sr-Latn-CS" baseline="0" dirty="0" smtClean="0">
                          <a:latin typeface="Palatino Linotype" pitchFamily="18" charset="0"/>
                        </a:rPr>
                        <a:t> ADVANTAGE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COLLABORATIVE ADVANTAGE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BRANDING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AUTHENTICITY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INFORMATION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KNOWLEDGE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UNSKILLED</a:t>
                      </a:r>
                      <a:r>
                        <a:rPr lang="sr-Latn-CS" baseline="0" dirty="0" smtClean="0">
                          <a:latin typeface="Palatino Linotype" pitchFamily="18" charset="0"/>
                        </a:rPr>
                        <a:t> CONSUMPTION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>
                          <a:latin typeface="Palatino Linotype" pitchFamily="18" charset="0"/>
                        </a:rPr>
                        <a:t>SKILLED CONSUMPTION</a:t>
                      </a:r>
                      <a:endParaRPr lang="en-US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73162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What are the Social/Economic/Technological Drivers? 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Package of individual elements</a:t>
            </a:r>
          </a:p>
          <a:p>
            <a:r>
              <a:rPr lang="sr-Latn-CS" sz="2800" dirty="0" smtClean="0">
                <a:latin typeface="Palatino Linotype" pitchFamily="18" charset="0"/>
              </a:rPr>
              <a:t>VFR</a:t>
            </a:r>
          </a:p>
          <a:p>
            <a:r>
              <a:rPr lang="sr-Latn-CS" sz="2800" dirty="0" smtClean="0">
                <a:latin typeface="Palatino Linotype" pitchFamily="18" charset="0"/>
              </a:rPr>
              <a:t>Dependables</a:t>
            </a:r>
          </a:p>
          <a:p>
            <a:r>
              <a:rPr lang="sr-Latn-CS" sz="2800" dirty="0" smtClean="0">
                <a:latin typeface="Palatino Linotype" pitchFamily="18" charset="0"/>
              </a:rPr>
              <a:t>Hybrid tourism</a:t>
            </a:r>
          </a:p>
          <a:p>
            <a:r>
              <a:rPr lang="sr-Latn-CS" sz="2800" dirty="0" smtClean="0">
                <a:latin typeface="Palatino Linotype" pitchFamily="18" charset="0"/>
              </a:rPr>
              <a:t>Growing competition, Authenticity, Locality</a:t>
            </a:r>
          </a:p>
          <a:p>
            <a:r>
              <a:rPr lang="sr-Latn-CS" sz="2400" dirty="0" smtClean="0">
                <a:latin typeface="Palatino Linotype" pitchFamily="18" charset="0"/>
              </a:rPr>
              <a:t>New consumers </a:t>
            </a:r>
            <a:r>
              <a:rPr lang="sr-Latn-CS" sz="2000" dirty="0" smtClean="0">
                <a:latin typeface="Palatino Linotype" pitchFamily="18" charset="0"/>
              </a:rPr>
              <a:t>(1. emerging economies 2. new tourism experience)</a:t>
            </a:r>
          </a:p>
          <a:p>
            <a:r>
              <a:rPr lang="sr-Latn-CS" sz="2800" dirty="0" smtClean="0">
                <a:latin typeface="Palatino Linotype" pitchFamily="18" charset="0"/>
              </a:rPr>
              <a:t>Changed profile of the European retirees</a:t>
            </a:r>
          </a:p>
          <a:p>
            <a:r>
              <a:rPr lang="sr-Latn-CS" sz="2800" dirty="0" smtClean="0">
                <a:latin typeface="Palatino Linotype" pitchFamily="18" charset="0"/>
              </a:rPr>
              <a:t>Geographic Shift</a:t>
            </a:r>
          </a:p>
          <a:p>
            <a:r>
              <a:rPr lang="sr-Latn-CS" sz="2800" dirty="0" smtClean="0">
                <a:latin typeface="Palatino Linotype" pitchFamily="18" charset="0"/>
              </a:rPr>
              <a:t>New Forms of Travel (</a:t>
            </a:r>
            <a:r>
              <a:rPr lang="sr-Latn-CS" sz="2000" dirty="0" smtClean="0">
                <a:latin typeface="Palatino Linotype" pitchFamily="18" charset="0"/>
              </a:rPr>
              <a:t>Short Trips, Slow Tourism, Couchsurfing, Rural Tourism)</a:t>
            </a:r>
          </a:p>
          <a:p>
            <a:r>
              <a:rPr lang="sr-Latn-CS" sz="2800" dirty="0" smtClean="0">
                <a:latin typeface="Palatino Linotype" pitchFamily="18" charset="0"/>
              </a:rPr>
              <a:t>Cultural Tourism </a:t>
            </a:r>
            <a:r>
              <a:rPr lang="sr-Latn-CS" sz="2000" dirty="0" smtClean="0">
                <a:latin typeface="Palatino Linotype" pitchFamily="18" charset="0"/>
              </a:rPr>
              <a:t>(Holistic, Creative, Religious, Volunteer, Language)</a:t>
            </a:r>
          </a:p>
          <a:p>
            <a:endParaRPr lang="sr-Latn-CS" sz="20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sr-Latn-CS" sz="2000" dirty="0" smtClean="0">
              <a:latin typeface="Palatino Linotype" pitchFamily="18" charset="0"/>
            </a:endParaRP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user\Desktop\keep-green-choose-slow-tourism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0"/>
            <a:ext cx="3581400" cy="3352800"/>
          </a:xfrm>
          <a:prstGeom prst="rect">
            <a:avLst/>
          </a:prstGeom>
          <a:noFill/>
        </p:spPr>
      </p:pic>
      <p:pic>
        <p:nvPicPr>
          <p:cNvPr id="2051" name="Picture 3" descr="C:\Users\user\Desktop\לוגו-חילזון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0"/>
            <a:ext cx="3048000" cy="1905000"/>
          </a:xfrm>
          <a:prstGeom prst="rect">
            <a:avLst/>
          </a:prstGeom>
          <a:noFill/>
        </p:spPr>
      </p:pic>
      <p:pic>
        <p:nvPicPr>
          <p:cNvPr id="2052" name="Picture 4" descr="C:\Users\user\Desktop\cover-fullagar-et-al97818454128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1981200"/>
            <a:ext cx="3124200" cy="4511675"/>
          </a:xfrm>
          <a:prstGeom prst="rect">
            <a:avLst/>
          </a:prstGeom>
          <a:noFill/>
        </p:spPr>
      </p:pic>
      <p:pic>
        <p:nvPicPr>
          <p:cNvPr id="2053" name="Picture 5" descr="C:\Users\user\Desktop\logotip_1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6172199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96962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Advantage</a:t>
            </a:r>
            <a:r>
              <a:rPr lang="sr-Latn-CS" sz="4000" dirty="0" smtClean="0">
                <a:latin typeface="Palatino Linotype" pitchFamily="18" charset="0"/>
              </a:rPr>
              <a:t>/Disadvantage</a:t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4000" dirty="0" smtClean="0">
                <a:latin typeface="Palatino Linotype" pitchFamily="18" charset="0"/>
              </a:rPr>
              <a:t>Pros/Cons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3733800" cy="4416552"/>
          </a:xfrm>
        </p:spPr>
        <p:txBody>
          <a:bodyPr>
            <a:normAutofit/>
          </a:bodyPr>
          <a:lstStyle/>
          <a:p>
            <a:r>
              <a:rPr lang="sr-Latn-CS" sz="4000" dirty="0">
                <a:latin typeface="Palatino Linotype" pitchFamily="18" charset="0"/>
              </a:rPr>
              <a:t>B</a:t>
            </a:r>
            <a:r>
              <a:rPr lang="en-US" sz="4000" dirty="0" err="1" smtClean="0">
                <a:latin typeface="Palatino Linotype" pitchFamily="18" charset="0"/>
              </a:rPr>
              <a:t>enefit</a:t>
            </a:r>
            <a:r>
              <a:rPr lang="sr-Latn-CS" sz="4000" dirty="0" smtClean="0">
                <a:latin typeface="Palatino Linotype" pitchFamily="18" charset="0"/>
              </a:rPr>
              <a:t>                             </a:t>
            </a:r>
            <a:endParaRPr lang="en-US" sz="4000" dirty="0" smtClean="0">
              <a:latin typeface="Palatino Linotype" pitchFamily="18" charset="0"/>
            </a:endParaRPr>
          </a:p>
          <a:p>
            <a:r>
              <a:rPr lang="sr-Latn-CS" sz="4000" dirty="0" smtClean="0">
                <a:latin typeface="Palatino Linotype" pitchFamily="18" charset="0"/>
              </a:rPr>
              <a:t>P</a:t>
            </a:r>
            <a:r>
              <a:rPr lang="en-US" sz="4000" dirty="0" err="1" smtClean="0">
                <a:latin typeface="Palatino Linotype" pitchFamily="18" charset="0"/>
              </a:rPr>
              <a:t>ositive</a:t>
            </a:r>
            <a:r>
              <a:rPr lang="en-US" sz="4000" dirty="0" smtClean="0">
                <a:latin typeface="Palatino Linotype" pitchFamily="18" charset="0"/>
              </a:rPr>
              <a:t> side </a:t>
            </a:r>
          </a:p>
          <a:p>
            <a:pPr>
              <a:buNone/>
            </a:pPr>
            <a:endParaRPr lang="en-US" sz="4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343400" y="2057400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4000" dirty="0" smtClean="0">
                <a:latin typeface="Palatino Linotype" pitchFamily="18" charset="0"/>
              </a:rPr>
              <a:t>Drawback</a:t>
            </a:r>
            <a:r>
              <a:rPr lang="sr-Latn-CS" sz="4000" dirty="0" smtClean="0">
                <a:latin typeface="Palatino Linotype" pitchFamily="18" charset="0"/>
              </a:rPr>
              <a:t>/Flaw</a:t>
            </a:r>
            <a:endParaRPr lang="en-US" sz="4000" dirty="0" smtClean="0">
              <a:latin typeface="Palatino Linotype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D</a:t>
            </a:r>
            <a:r>
              <a:rPr lang="en-US" sz="4000" dirty="0" err="1" smtClean="0">
                <a:latin typeface="Palatino Linotype" pitchFamily="18" charset="0"/>
              </a:rPr>
              <a:t>ownside</a:t>
            </a:r>
            <a:endParaRPr lang="en-US" sz="4000" dirty="0" smtClean="0">
              <a:latin typeface="Palatino Linotype" pitchFamily="18" charset="0"/>
            </a:endParaRPr>
          </a:p>
          <a:p>
            <a:endParaRPr lang="en-US" sz="2800" dirty="0"/>
          </a:p>
        </p:txBody>
      </p:sp>
      <p:pic>
        <p:nvPicPr>
          <p:cNvPr id="1027" name="Picture 3" descr="C:\Users\user\Desktop\Thumbs-Up-Down-e13299741895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352800"/>
            <a:ext cx="47625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Tourism Impact (Effects of Tourism)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New Airport Creates New Jobs?</a:t>
            </a:r>
            <a:endParaRPr lang="en-US" sz="4000" dirty="0" smtClean="0">
              <a:latin typeface="Palatino Linotype" pitchFamily="18" charset="0"/>
            </a:endParaRPr>
          </a:p>
        </p:txBody>
      </p:sp>
      <p:pic>
        <p:nvPicPr>
          <p:cNvPr id="3074" name="Picture 2" descr="C:\Users\user\Desktop\_71362804_monarch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971800"/>
            <a:ext cx="6096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Hill Tribe Treks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447800"/>
            <a:ext cx="4419599" cy="4191000"/>
          </a:xfrm>
          <a:prstGeom prst="rect">
            <a:avLst/>
          </a:prstGeom>
          <a:noFill/>
        </p:spPr>
      </p:pic>
      <p:pic>
        <p:nvPicPr>
          <p:cNvPr id="4099" name="Picture 3" descr="C:\Users\user\Desktop\4644515065_ec1bb7e520_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371600"/>
            <a:ext cx="47244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No Entry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2013-02-19_18.10.43_news_6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61722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Guaranteed Regural </a:t>
            </a:r>
            <a:r>
              <a:rPr lang="sr-Latn-CS" dirty="0">
                <a:latin typeface="Palatino Linotype" pitchFamily="18" charset="0"/>
              </a:rPr>
              <a:t>S</a:t>
            </a:r>
            <a:r>
              <a:rPr lang="sr-Latn-CS" dirty="0" smtClean="0">
                <a:latin typeface="Palatino Linotype" pitchFamily="18" charset="0"/>
              </a:rPr>
              <a:t>upply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287354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71600"/>
            <a:ext cx="80010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274638"/>
            <a:ext cx="44958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8600"/>
            <a:ext cx="4114800" cy="4343400"/>
          </a:xfrm>
          <a:prstGeom prst="rect">
            <a:avLst/>
          </a:prstGeom>
          <a:noFill/>
        </p:spPr>
      </p:pic>
      <p:pic>
        <p:nvPicPr>
          <p:cNvPr id="7171" name="Picture 3" descr="C:\Users\user\Desktop\shop-around-the-corner-closing-ex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648200"/>
            <a:ext cx="5638800" cy="2209800"/>
          </a:xfrm>
          <a:prstGeom prst="rect">
            <a:avLst/>
          </a:prstGeom>
          <a:noFill/>
        </p:spPr>
      </p:pic>
      <p:pic>
        <p:nvPicPr>
          <p:cNvPr id="7172" name="Picture 4" descr="C:\Users\user\Desktop\shop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"/>
            <a:ext cx="46482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782762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Contribution to the Upkeep (maintainance, support) of Historic Monument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42" name="Picture 2" descr="C:\Users\user\Desktop\historic_preservation_summer04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6337" y="2438400"/>
            <a:ext cx="6791325" cy="2291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CS" sz="4000" i="1" dirty="0" smtClean="0">
                <a:latin typeface="Palatino Linotype" pitchFamily="18" charset="0"/>
              </a:rPr>
              <a:t>When the Tourists Flew In</a:t>
            </a:r>
            <a:endParaRPr lang="en-US" sz="4000" i="1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Tourists+Flock+Mallorcan+Town+Magaluf+vy5h7_6iIlb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0772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Finance Minister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00201"/>
            <a:ext cx="9372600" cy="12954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latin typeface="Palatino Linotype" pitchFamily="18" charset="0"/>
              </a:rPr>
              <a:t>Boost</a:t>
            </a:r>
            <a:r>
              <a:rPr lang="sr-Latn-CS" sz="4000" dirty="0" smtClean="0">
                <a:latin typeface="Palatino Linotype" pitchFamily="18" charset="0"/>
              </a:rPr>
              <a:t> – make boom, </a:t>
            </a:r>
            <a:r>
              <a:rPr lang="en-US" sz="4000" dirty="0" smtClean="0">
                <a:latin typeface="Palatino Linotype" pitchFamily="18" charset="0"/>
              </a:rPr>
              <a:t>to increase,</a:t>
            </a:r>
            <a:r>
              <a:rPr lang="sr-Latn-CS" sz="4000" dirty="0" smtClean="0">
                <a:latin typeface="Palatino Linotype" pitchFamily="18" charset="0"/>
              </a:rPr>
              <a:t> flourish, thrive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1266" name="Picture 2" descr="C:\Users\user\Desktop\images 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810000"/>
            <a:ext cx="2895600" cy="1581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Minister of Interior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2290" name="Picture 2" descr="C:\Users\user\Desktop\8617559186_0c1afa45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828800"/>
            <a:ext cx="6350000" cy="35433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52600" y="56388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indigenous people, locals, natives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Minister of Culture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3314" name="Picture 2" descr="C:\Users\user\Desktop\Culture_and_Society_html_f2142a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00200"/>
            <a:ext cx="4876800" cy="35329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9000" y="52578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Cultural Diffusion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Hotel Chain Man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4338" name="Picture 2" descr="C:\Users\user\Desktop\wes1770ex.136686_x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21046" y="1600200"/>
            <a:ext cx="670190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Metamorphosis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1999"/>
            <a:ext cx="9144000" cy="1219201"/>
          </a:xfrm>
        </p:spPr>
        <p:txBody>
          <a:bodyPr>
            <a:normAutofit fontScale="70000" lnSpcReduction="20000"/>
          </a:bodyPr>
          <a:lstStyle/>
          <a:p>
            <a:endParaRPr lang="sr-Latn-CS" sz="4000" dirty="0" smtClean="0"/>
          </a:p>
          <a:p>
            <a:r>
              <a:rPr lang="en-US" sz="4000" dirty="0" smtClean="0">
                <a:latin typeface="Palatino Linotype" pitchFamily="18" charset="0"/>
              </a:rPr>
              <a:t>Grotesque</a:t>
            </a:r>
            <a:r>
              <a:rPr lang="sr-Latn-CS" sz="4000" dirty="0" smtClean="0">
                <a:latin typeface="Palatino Linotype" pitchFamily="18" charset="0"/>
              </a:rPr>
              <a:t> – ugly&amp;</a:t>
            </a:r>
            <a:r>
              <a:rPr lang="en-US" sz="4000" dirty="0" smtClean="0">
                <a:latin typeface="Palatino Linotype" pitchFamily="18" charset="0"/>
              </a:rPr>
              <a:t>strange, causing fear or laughter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5362" name="Picture 2" descr="C:\Users\user\Desktop\Carnival Nadur 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52600"/>
            <a:ext cx="4978400" cy="297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C:\Users\user\Desktop\Nevis-cast-a-fishing-ne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14950" cy="3361531"/>
          </a:xfrm>
          <a:prstGeom prst="rect">
            <a:avLst/>
          </a:prstGeom>
          <a:noFill/>
        </p:spPr>
      </p:pic>
      <p:pic>
        <p:nvPicPr>
          <p:cNvPr id="16387" name="Picture 3" descr="C:\Users\user\Desktop\young-waiter-bottle-wine-tray-portrait-happy-smiling-white-stemware-glass-isolated-white-background-347423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0"/>
            <a:ext cx="4000500" cy="4449763"/>
          </a:xfrm>
          <a:prstGeom prst="rect">
            <a:avLst/>
          </a:prstGeom>
          <a:noFill/>
        </p:spPr>
      </p:pic>
      <p:pic>
        <p:nvPicPr>
          <p:cNvPr id="16388" name="Picture 4" descr="C:\Users\user\Desktop\cinderelas-lobos-e-um-prc3adncipe-encantad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352800"/>
            <a:ext cx="47625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C:\Users\user\Desktop\flickr-peep-sho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7543800" cy="3276600"/>
          </a:xfrm>
          <a:prstGeom prst="rect">
            <a:avLst/>
          </a:prstGeom>
          <a:noFill/>
        </p:spPr>
      </p:pic>
      <p:pic>
        <p:nvPicPr>
          <p:cNvPr id="17411" name="Picture 3" descr="C:\Users\user\Desktop\images 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3276600"/>
            <a:ext cx="2600325" cy="2143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5715000"/>
            <a:ext cx="8763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Palatino Linotype" pitchFamily="18" charset="0"/>
              </a:rPr>
              <a:t>Sideshow</a:t>
            </a:r>
            <a:r>
              <a:rPr lang="sr-Latn-CS" sz="2400" dirty="0" smtClean="0">
                <a:latin typeface="Palatino Linotype" pitchFamily="18" charset="0"/>
              </a:rPr>
              <a:t> -</a:t>
            </a:r>
            <a:r>
              <a:rPr lang="en-US" sz="2400" dirty="0" smtClean="0">
                <a:latin typeface="Palatino Linotype" pitchFamily="18" charset="0"/>
              </a:rPr>
              <a:t>separate show (a game or performance) at a fair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Palatino Linotype" pitchFamily="18" charset="0"/>
              </a:rPr>
              <a:t>Scarce</a:t>
            </a:r>
            <a:r>
              <a:rPr lang="sr-Latn-CS" sz="4000" dirty="0" smtClean="0">
                <a:latin typeface="Palatino Linotype" pitchFamily="18" charset="0"/>
              </a:rPr>
              <a:t> - </a:t>
            </a:r>
            <a:r>
              <a:rPr lang="en-US" sz="4000" dirty="0" smtClean="0">
                <a:latin typeface="Palatino Linotype" pitchFamily="18" charset="0"/>
              </a:rPr>
              <a:t>not enough, small amount</a:t>
            </a:r>
            <a:br>
              <a:rPr lang="en-US" sz="4000" dirty="0" smtClean="0">
                <a:latin typeface="Palatino Linotype" pitchFamily="18" charset="0"/>
              </a:rPr>
            </a:b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8434" name="Picture 2" descr="C:\Users\user\Desktop\rom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71600"/>
            <a:ext cx="5181600" cy="4068763"/>
          </a:xfrm>
          <a:prstGeom prst="rect">
            <a:avLst/>
          </a:prstGeom>
          <a:noFill/>
        </p:spPr>
      </p:pic>
      <p:pic>
        <p:nvPicPr>
          <p:cNvPr id="18435" name="Picture 3" descr="C:\Users\user\Desktop\living-w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295400"/>
            <a:ext cx="2552700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sz="4000" i="1" dirty="0" smtClean="0">
                <a:latin typeface="Palatino Linotype" pitchFamily="18" charset="0"/>
              </a:rPr>
              <a:t>d</a:t>
            </a:r>
            <a:r>
              <a:rPr lang="en-US" sz="4000" i="1" dirty="0" err="1" smtClean="0">
                <a:latin typeface="Palatino Linotype" pitchFamily="18" charset="0"/>
              </a:rPr>
              <a:t>efile</a:t>
            </a:r>
            <a:r>
              <a:rPr lang="sr-Latn-CS" sz="4000" i="1" dirty="0" smtClean="0">
                <a:latin typeface="Palatino Linotype" pitchFamily="18" charset="0"/>
              </a:rPr>
              <a:t> </a:t>
            </a:r>
            <a:r>
              <a:rPr lang="sr-Latn-CS" sz="4000" dirty="0" smtClean="0">
                <a:latin typeface="Palatino Linotype" pitchFamily="18" charset="0"/>
              </a:rPr>
              <a:t>- </a:t>
            </a:r>
            <a:r>
              <a:rPr lang="en-US" sz="4000" dirty="0" smtClean="0">
                <a:latin typeface="Palatino Linotype" pitchFamily="18" charset="0"/>
              </a:rPr>
              <a:t>make </a:t>
            </a:r>
            <a:r>
              <a:rPr lang="en-US" sz="4000" dirty="0" err="1" smtClean="0">
                <a:latin typeface="Palatino Linotype" pitchFamily="18" charset="0"/>
              </a:rPr>
              <a:t>st</a:t>
            </a:r>
            <a:r>
              <a:rPr lang="sr-Latn-CS" sz="4000" dirty="0" smtClean="0">
                <a:latin typeface="Palatino Linotype" pitchFamily="18" charset="0"/>
              </a:rPr>
              <a:t>hg.</a:t>
            </a:r>
            <a:r>
              <a:rPr lang="en-US" sz="4000" dirty="0" smtClean="0">
                <a:latin typeface="Palatino Linotype" pitchFamily="18" charset="0"/>
              </a:rPr>
              <a:t> dirty or unholy</a:t>
            </a:r>
            <a:br>
              <a:rPr lang="en-US" sz="4000" dirty="0" smtClean="0">
                <a:latin typeface="Palatino Linotype" pitchFamily="18" charset="0"/>
              </a:rPr>
            </a:b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9458" name="Picture 2" descr="C:\Users\user\Desktop\images se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00200"/>
            <a:ext cx="5638800" cy="4506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429000"/>
          </a:xfrm>
        </p:spPr>
        <p:txBody>
          <a:bodyPr>
            <a:noAutofit/>
          </a:bodyPr>
          <a:lstStyle/>
          <a:p>
            <a:pPr algn="l"/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i="1" dirty="0" smtClean="0">
                <a:latin typeface="Palatino Linotype" pitchFamily="18" charset="0"/>
              </a:rPr>
              <a:t>s</a:t>
            </a:r>
            <a:r>
              <a:rPr lang="en-US" sz="3600" i="1" dirty="0" err="1" smtClean="0">
                <a:latin typeface="Palatino Linotype" pitchFamily="18" charset="0"/>
              </a:rPr>
              <a:t>qualor</a:t>
            </a:r>
            <a:r>
              <a:rPr lang="sr-Latn-CS" sz="3600" i="1" dirty="0" smtClean="0">
                <a:latin typeface="Palatino Linotype" pitchFamily="18" charset="0"/>
              </a:rPr>
              <a:t> </a:t>
            </a:r>
            <a:r>
              <a:rPr lang="sr-Latn-CS" sz="3600" dirty="0" smtClean="0">
                <a:latin typeface="Palatino Linotype" pitchFamily="18" charset="0"/>
              </a:rPr>
              <a:t>- </a:t>
            </a:r>
            <a:r>
              <a:rPr lang="en-US" sz="3600" dirty="0" smtClean="0">
                <a:latin typeface="Palatino Linotype" pitchFamily="18" charset="0"/>
              </a:rPr>
              <a:t>unpleasant conditions</a:t>
            </a:r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as a </a:t>
            </a:r>
            <a:r>
              <a:rPr lang="sr-Latn-CS" sz="3600" dirty="0">
                <a:latin typeface="Palatino Linotype" pitchFamily="18" charset="0"/>
              </a:rPr>
              <a:t>p</a:t>
            </a:r>
            <a:r>
              <a:rPr lang="sr-Latn-CS" sz="3600" dirty="0" smtClean="0">
                <a:latin typeface="Palatino Linotype" pitchFamily="18" charset="0"/>
              </a:rPr>
              <a:t>assing </a:t>
            </a:r>
            <a:r>
              <a:rPr lang="sr-Latn-CS" sz="3600" i="1" dirty="0" smtClean="0">
                <a:latin typeface="Palatino Linotype" pitchFamily="18" charset="0"/>
              </a:rPr>
              <a:t>pageant(1. rich procession 2. beauty contest)</a:t>
            </a:r>
            <a:r>
              <a:rPr lang="sr-Latn-CS" sz="3600" dirty="0" smtClean="0">
                <a:latin typeface="Palatino Linotype" pitchFamily="18" charset="0"/>
              </a:rPr>
              <a:t>for clicking cameras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a chic (stylish) eyesore (ugly sight)</a:t>
            </a:r>
            <a:r>
              <a:rPr lang="en-US" sz="4000" dirty="0" smtClean="0">
                <a:latin typeface="Palatino Linotype" pitchFamily="18" charset="0"/>
              </a:rPr>
              <a:t/>
            </a:r>
            <a:br>
              <a:rPr lang="en-US" sz="4000" dirty="0" smtClean="0">
                <a:latin typeface="Palatino Linotype" pitchFamily="18" charset="0"/>
              </a:rPr>
            </a:b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20482" name="Picture 2" descr="C:\Users\user\Desktop\7331962538_4ee0074e4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429000"/>
            <a:ext cx="63500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Sidewalk Ambassadors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stock-vector-two-cartoon-sad-man-with-smiling-masks-1781501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9342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Threats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Palatino Linotype" pitchFamily="18" charset="0"/>
              </a:rPr>
              <a:t>over-consumption</a:t>
            </a:r>
          </a:p>
          <a:p>
            <a:r>
              <a:rPr lang="en-US" dirty="0" smtClean="0">
                <a:latin typeface="Palatino Linotype" pitchFamily="18" charset="0"/>
              </a:rPr>
              <a:t>global warming</a:t>
            </a:r>
          </a:p>
          <a:p>
            <a:r>
              <a:rPr lang="en-US" dirty="0" smtClean="0">
                <a:latin typeface="Palatino Linotype" pitchFamily="18" charset="0"/>
              </a:rPr>
              <a:t>air pollution</a:t>
            </a:r>
          </a:p>
          <a:p>
            <a:r>
              <a:rPr lang="en-US" dirty="0" smtClean="0">
                <a:latin typeface="Palatino Linotype" pitchFamily="18" charset="0"/>
              </a:rPr>
              <a:t>waste disposal</a:t>
            </a:r>
          </a:p>
          <a:p>
            <a:r>
              <a:rPr lang="en-US" dirty="0" smtClean="0">
                <a:latin typeface="Palatino Linotype" pitchFamily="18" charset="0"/>
              </a:rPr>
              <a:t>carbon footprint</a:t>
            </a:r>
          </a:p>
          <a:p>
            <a:r>
              <a:rPr lang="en-US" dirty="0" smtClean="0">
                <a:latin typeface="Palatino Linotype" pitchFamily="18" charset="0"/>
              </a:rPr>
              <a:t>ozone layer hole</a:t>
            </a:r>
          </a:p>
          <a:p>
            <a:r>
              <a:rPr lang="en-US" dirty="0" smtClean="0">
                <a:latin typeface="Palatino Linotype" pitchFamily="18" charset="0"/>
              </a:rPr>
              <a:t>forest clearance</a:t>
            </a:r>
          </a:p>
          <a:p>
            <a:r>
              <a:rPr lang="en-US" dirty="0" smtClean="0">
                <a:latin typeface="Palatino Linotype" pitchFamily="18" charset="0"/>
              </a:rPr>
              <a:t>land erosion</a:t>
            </a:r>
            <a:endParaRPr lang="sr-Latn-CS" dirty="0" smtClean="0">
              <a:latin typeface="Palatino Linotype" pitchFamily="18" charset="0"/>
            </a:endParaRPr>
          </a:p>
          <a:p>
            <a:r>
              <a:rPr lang="en-US" dirty="0" smtClean="0">
                <a:latin typeface="Palatino Linotype" pitchFamily="18" charset="0"/>
              </a:rPr>
              <a:t>endangered species</a:t>
            </a:r>
          </a:p>
          <a:p>
            <a:r>
              <a:rPr lang="en-US" dirty="0" smtClean="0">
                <a:latin typeface="Palatino Linotype" pitchFamily="18" charset="0"/>
              </a:rPr>
              <a:t>extinct species</a:t>
            </a:r>
          </a:p>
          <a:p>
            <a:endParaRPr lang="sr-Latn-CS" dirty="0" smtClean="0">
              <a:latin typeface="Palatino Linotype" pitchFamily="18" charset="0"/>
            </a:endParaRPr>
          </a:p>
          <a:p>
            <a:endParaRPr lang="sr-Latn-CS" dirty="0" smtClean="0">
              <a:latin typeface="Palatino Linotype" pitchFamily="18" charset="0"/>
            </a:endParaRPr>
          </a:p>
          <a:p>
            <a:endParaRPr lang="en-US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Sustainability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education sustainabilit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6858000" cy="5257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JORDAN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105400" cy="487375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alatino Linotype" pitchFamily="18" charset="0"/>
              </a:rPr>
              <a:t>capital: Amman</a:t>
            </a:r>
          </a:p>
          <a:p>
            <a:r>
              <a:rPr lang="en-US" dirty="0" err="1" smtClean="0">
                <a:latin typeface="Palatino Linotype" pitchFamily="18" charset="0"/>
              </a:rPr>
              <a:t>neighbours</a:t>
            </a:r>
            <a:r>
              <a:rPr lang="en-US" dirty="0" smtClean="0">
                <a:latin typeface="Palatino Linotype" pitchFamily="18" charset="0"/>
              </a:rPr>
              <a:t>: Saudi Arabia, Iraq, Syria, West Bank, Israel</a:t>
            </a:r>
          </a:p>
          <a:p>
            <a:r>
              <a:rPr lang="en-US" dirty="0" smtClean="0">
                <a:latin typeface="Palatino Linotype" pitchFamily="18" charset="0"/>
              </a:rPr>
              <a:t>currency: </a:t>
            </a:r>
            <a:r>
              <a:rPr lang="sr-Latn-CS" dirty="0" smtClean="0">
                <a:latin typeface="Palatino Linotype" pitchFamily="18" charset="0"/>
              </a:rPr>
              <a:t>D</a:t>
            </a:r>
            <a:r>
              <a:rPr lang="en-US" dirty="0" err="1" smtClean="0">
                <a:latin typeface="Palatino Linotype" pitchFamily="18" charset="0"/>
              </a:rPr>
              <a:t>inar</a:t>
            </a:r>
            <a:endParaRPr lang="en-US" dirty="0" smtClean="0">
              <a:latin typeface="Palatino Linotype" pitchFamily="18" charset="0"/>
            </a:endParaRPr>
          </a:p>
          <a:p>
            <a:r>
              <a:rPr lang="en-US" dirty="0" smtClean="0">
                <a:latin typeface="Palatino Linotype" pitchFamily="18" charset="0"/>
              </a:rPr>
              <a:t>language: Arabic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mjord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828800"/>
            <a:ext cx="3962400" cy="474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76800"/>
            <a:ext cx="8915400" cy="159715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alatino Linotype" pitchFamily="18" charset="0"/>
              </a:rPr>
              <a:t>to capitalize = sell possessions to get money</a:t>
            </a:r>
          </a:p>
          <a:p>
            <a:r>
              <a:rPr lang="en-US" dirty="0" smtClean="0">
                <a:latin typeface="Palatino Linotype" pitchFamily="18" charset="0"/>
              </a:rPr>
              <a:t>to capitalize on </a:t>
            </a:r>
            <a:r>
              <a:rPr lang="en-US" dirty="0" err="1" smtClean="0">
                <a:latin typeface="Palatino Linotype" pitchFamily="18" charset="0"/>
              </a:rPr>
              <a:t>st</a:t>
            </a:r>
            <a:r>
              <a:rPr lang="sr-Latn-CS" dirty="0" smtClean="0">
                <a:latin typeface="Palatino Linotype" pitchFamily="18" charset="0"/>
              </a:rPr>
              <a:t>hg.</a:t>
            </a:r>
            <a:r>
              <a:rPr lang="en-US" dirty="0" smtClean="0">
                <a:latin typeface="Palatino Linotype" pitchFamily="18" charset="0"/>
              </a:rPr>
              <a:t> = take advantage of </a:t>
            </a:r>
            <a:r>
              <a:rPr lang="en-US" dirty="0" err="1" smtClean="0">
                <a:latin typeface="Palatino Linotype" pitchFamily="18" charset="0"/>
              </a:rPr>
              <a:t>st</a:t>
            </a:r>
            <a:r>
              <a:rPr lang="sr-Latn-CS" dirty="0" smtClean="0">
                <a:latin typeface="Palatino Linotype" pitchFamily="18" charset="0"/>
              </a:rPr>
              <a:t>hg.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robert-weber-i-m-learning-to-capitalize-on-my-faults-new-yorker-carto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3058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>
                <a:latin typeface="Palatino Linotype" pitchFamily="18" charset="0"/>
              </a:rPr>
              <a:t>A</a:t>
            </a:r>
            <a:r>
              <a:rPr lang="en-US" sz="4000" dirty="0" err="1" smtClean="0">
                <a:latin typeface="Palatino Linotype" pitchFamily="18" charset="0"/>
              </a:rPr>
              <a:t>rchaeological</a:t>
            </a:r>
            <a:r>
              <a:rPr lang="en-US" sz="4000" dirty="0" smtClean="0">
                <a:latin typeface="Palatino Linotype" pitchFamily="18" charset="0"/>
              </a:rPr>
              <a:t> </a:t>
            </a:r>
            <a:r>
              <a:rPr lang="sr-Latn-CS" sz="4000" dirty="0">
                <a:latin typeface="Palatino Linotype" pitchFamily="18" charset="0"/>
              </a:rPr>
              <a:t>S</a:t>
            </a:r>
            <a:r>
              <a:rPr lang="en-US" sz="4000" dirty="0" err="1" smtClean="0">
                <a:latin typeface="Palatino Linotype" pitchFamily="18" charset="0"/>
              </a:rPr>
              <a:t>ite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1600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place where archaeologists excavate </a:t>
            </a:r>
            <a:r>
              <a:rPr lang="en-US" sz="4000" dirty="0" err="1" smtClean="0">
                <a:latin typeface="Palatino Linotype" pitchFamily="18" charset="0"/>
              </a:rPr>
              <a:t>findi</a:t>
            </a:r>
            <a:r>
              <a:rPr lang="sr-Latn-CS" sz="4000" dirty="0" smtClean="0">
                <a:latin typeface="Palatino Linotype" pitchFamily="18" charset="0"/>
              </a:rPr>
              <a:t>ngs, artifacts</a:t>
            </a:r>
            <a:r>
              <a:rPr lang="en-US" sz="4000" dirty="0" smtClean="0">
                <a:latin typeface="Palatino Linotype" pitchFamily="18" charset="0"/>
              </a:rPr>
              <a:t> </a:t>
            </a:r>
            <a:r>
              <a:rPr lang="sr-Latn-CS" sz="4000" dirty="0" smtClean="0">
                <a:latin typeface="Palatino Linotype" pitchFamily="18" charset="0"/>
              </a:rPr>
              <a:t>- Pella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ancient-pel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048000"/>
            <a:ext cx="57150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sr-Latn-CS" sz="4000" dirty="0">
                <a:latin typeface="Palatino Linotype" pitchFamily="18" charset="0"/>
              </a:rPr>
              <a:t>B</a:t>
            </a:r>
            <a:r>
              <a:rPr lang="en-US" sz="4000" dirty="0" err="1" smtClean="0">
                <a:latin typeface="Palatino Linotype" pitchFamily="18" charset="0"/>
              </a:rPr>
              <a:t>iblical</a:t>
            </a:r>
            <a:r>
              <a:rPr lang="en-US" sz="4000" dirty="0" smtClean="0">
                <a:latin typeface="Palatino Linotype" pitchFamily="18" charset="0"/>
              </a:rPr>
              <a:t> </a:t>
            </a:r>
            <a:r>
              <a:rPr lang="sr-Latn-CS" sz="4000" dirty="0">
                <a:latin typeface="Palatino Linotype" pitchFamily="18" charset="0"/>
              </a:rPr>
              <a:t>S</a:t>
            </a:r>
            <a:r>
              <a:rPr lang="en-US" sz="4000" dirty="0" err="1" smtClean="0">
                <a:latin typeface="Palatino Linotype" pitchFamily="18" charset="0"/>
              </a:rPr>
              <a:t>ites</a:t>
            </a:r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http://www.biblicalarchaeology.org/category/daily/biblical-sites-places</a:t>
            </a:r>
            <a:r>
              <a:rPr lang="sr-Latn-CS" sz="4000" dirty="0" smtClean="0">
                <a:latin typeface="Palatino Linotype" pitchFamily="18" charset="0"/>
              </a:rPr>
              <a:t>/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" y="1600200"/>
            <a:ext cx="4876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953000" y="1981200"/>
            <a:ext cx="4191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000" dirty="0" smtClean="0">
                <a:latin typeface="Palatino Linotype" pitchFamily="18" charset="0"/>
              </a:rPr>
              <a:t>Ancient Corinth</a:t>
            </a:r>
          </a:p>
          <a:p>
            <a:r>
              <a:rPr lang="sr-Latn-CS" sz="3000" dirty="0" smtClean="0">
                <a:latin typeface="Palatino Linotype" pitchFamily="18" charset="0"/>
              </a:rPr>
              <a:t>Mount Sinai</a:t>
            </a:r>
          </a:p>
          <a:p>
            <a:r>
              <a:rPr lang="sr-Latn-CS" sz="3000" dirty="0" smtClean="0">
                <a:latin typeface="Palatino Linotype" pitchFamily="18" charset="0"/>
              </a:rPr>
              <a:t>Church of All Nations</a:t>
            </a:r>
          </a:p>
          <a:p>
            <a:r>
              <a:rPr lang="sr-Latn-CS" sz="3000" dirty="0" smtClean="0">
                <a:latin typeface="Palatino Linotype" pitchFamily="18" charset="0"/>
              </a:rPr>
              <a:t>Cave of the Apocalipse</a:t>
            </a:r>
          </a:p>
          <a:p>
            <a:endParaRPr lang="sr-Latn-CS" sz="3000" dirty="0" smtClean="0">
              <a:latin typeface="Palatino Linotype" pitchFamily="18" charset="0"/>
            </a:endParaRPr>
          </a:p>
          <a:p>
            <a:r>
              <a:rPr lang="sr-Latn-CS" sz="3000" dirty="0" smtClean="0">
                <a:latin typeface="Palatino Linotype" pitchFamily="18" charset="0"/>
              </a:rPr>
              <a:t>Holy Land Tours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Border – King Hussein Bridge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sheikh-hussei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54864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Amman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1024px-ABDALI-Sunris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57" y="1600200"/>
            <a:ext cx="700088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Gerasa – Jerash 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Place_ovale_de_Gerasa_ne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60198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4000" dirty="0" smtClean="0">
                <a:latin typeface="Palatino Linotype" pitchFamily="18" charset="0"/>
              </a:rPr>
              <a:t>Nebatean Capital </a:t>
            </a:r>
            <a:r>
              <a:rPr lang="en-US" sz="4000" dirty="0" smtClean="0">
                <a:latin typeface="Palatino Linotype" pitchFamily="18" charset="0"/>
              </a:rPr>
              <a:t>Petra</a:t>
            </a:r>
            <a:r>
              <a:rPr lang="sr-Latn-CS" sz="4000" dirty="0" smtClean="0">
                <a:latin typeface="Palatino Linotype" pitchFamily="18" charset="0"/>
              </a:rPr>
              <a:t> –</a:t>
            </a:r>
            <a:br>
              <a:rPr lang="sr-Latn-CS" sz="4000" dirty="0" smtClean="0">
                <a:latin typeface="Palatino Linotype" pitchFamily="18" charset="0"/>
              </a:rPr>
            </a:br>
            <a:r>
              <a:rPr lang="sr-Latn-CS" sz="4000" i="1" dirty="0" smtClean="0">
                <a:latin typeface="Palatino Linotype" pitchFamily="18" charset="0"/>
              </a:rPr>
              <a:t>The Sique</a:t>
            </a:r>
            <a:r>
              <a:rPr lang="sr-Latn-CS" sz="4000" dirty="0" smtClean="0">
                <a:latin typeface="Palatino Linotype" pitchFamily="18" charset="0"/>
              </a:rPr>
              <a:t>, main entrance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Petra-Siq-with-Kazneh,-df110901306-bibleplac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8408" y="1752600"/>
            <a:ext cx="4355592" cy="4191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057400"/>
            <a:ext cx="4602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Valley of sandstone mountains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If the valleys are sealed it’s impossible to enter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i="1" dirty="0" smtClean="0">
                <a:latin typeface="Palatino Linotype" pitchFamily="18" charset="0"/>
              </a:rPr>
              <a:t>Indiana Jones and the Last Crusade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ind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66672" y="1601565"/>
            <a:ext cx="6010656" cy="4523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witness to – testify to, have seen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rapid development</a:t>
            </a:r>
            <a:r>
              <a:rPr lang="sr-Latn-CS" sz="4000" dirty="0" smtClean="0">
                <a:latin typeface="Palatino Linotype" pitchFamily="18" charset="0"/>
              </a:rPr>
              <a:t> -</a:t>
            </a:r>
            <a:r>
              <a:rPr lang="en-US" sz="4000" dirty="0" smtClean="0">
                <a:latin typeface="Palatino Linotype" pitchFamily="18" charset="0"/>
              </a:rPr>
              <a:t> quick progress</a:t>
            </a:r>
            <a:endParaRPr lang="sr-Latn-CS" sz="4000" dirty="0" smtClean="0">
              <a:latin typeface="Palatino Linotype" pitchFamily="18" charset="0"/>
            </a:endParaRPr>
          </a:p>
          <a:p>
            <a:r>
              <a:rPr lang="sr-Latn-CS" sz="4000" dirty="0" smtClean="0">
                <a:latin typeface="Palatino Linotype" pitchFamily="18" charset="0"/>
              </a:rPr>
              <a:t>tourist revenue – income, money collected from tourism industry (tourist receipts)</a:t>
            </a:r>
          </a:p>
          <a:p>
            <a:endParaRPr lang="en-US" sz="4000" dirty="0" smtClean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overshadow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375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cast a shadow over </a:t>
            </a:r>
            <a:r>
              <a:rPr lang="en-US" sz="4000" dirty="0" err="1" smtClean="0">
                <a:latin typeface="Palatino Linotype" pitchFamily="18" charset="0"/>
              </a:rPr>
              <a:t>st</a:t>
            </a:r>
            <a:endParaRPr lang="en-US" sz="4000" dirty="0" smtClean="0">
              <a:latin typeface="Palatino Linotype" pitchFamily="18" charset="0"/>
            </a:endParaRPr>
          </a:p>
          <a:p>
            <a:r>
              <a:rPr lang="en-US" sz="4000" dirty="0" smtClean="0">
                <a:latin typeface="Palatino Linotype" pitchFamily="18" charset="0"/>
              </a:rPr>
              <a:t>make </a:t>
            </a:r>
            <a:r>
              <a:rPr lang="en-US" sz="4000" dirty="0" err="1" smtClean="0">
                <a:latin typeface="Palatino Linotype" pitchFamily="18" charset="0"/>
              </a:rPr>
              <a:t>sb</a:t>
            </a:r>
            <a:r>
              <a:rPr lang="en-US" sz="4000" dirty="0" smtClean="0">
                <a:latin typeface="Palatino Linotype" pitchFamily="18" charset="0"/>
              </a:rPr>
              <a:t>/</a:t>
            </a:r>
            <a:r>
              <a:rPr lang="en-US" sz="4000" dirty="0" err="1" smtClean="0">
                <a:latin typeface="Palatino Linotype" pitchFamily="18" charset="0"/>
              </a:rPr>
              <a:t>st</a:t>
            </a:r>
            <a:r>
              <a:rPr lang="en-US" sz="4000" dirty="0" smtClean="0">
                <a:latin typeface="Palatino Linotype" pitchFamily="18" charset="0"/>
              </a:rPr>
              <a:t> seem less important</a:t>
            </a:r>
          </a:p>
          <a:p>
            <a:r>
              <a:rPr lang="en-US" sz="4000" dirty="0" smtClean="0">
                <a:latin typeface="Palatino Linotype" pitchFamily="18" charset="0"/>
              </a:rPr>
              <a:t>make </a:t>
            </a:r>
            <a:r>
              <a:rPr lang="en-US" sz="4000" dirty="0" err="1" smtClean="0">
                <a:latin typeface="Palatino Linotype" pitchFamily="18" charset="0"/>
              </a:rPr>
              <a:t>st</a:t>
            </a:r>
            <a:r>
              <a:rPr lang="en-US" sz="4000" dirty="0" smtClean="0">
                <a:latin typeface="Palatino Linotype" pitchFamily="18" charset="0"/>
              </a:rPr>
              <a:t> less enjoyable</a:t>
            </a:r>
            <a:endParaRPr lang="sr-Latn-CS" sz="4000" dirty="0" smtClean="0">
              <a:latin typeface="Palatino Linotype" pitchFamily="18" charset="0"/>
            </a:endParaRPr>
          </a:p>
          <a:p>
            <a:pPr>
              <a:buNone/>
            </a:pPr>
            <a:endParaRPr lang="sr-Latn-CS" sz="4000" dirty="0" smtClean="0"/>
          </a:p>
          <a:p>
            <a:pPr>
              <a:buNone/>
            </a:pPr>
            <a:r>
              <a:rPr lang="sr-Latn-CS" sz="4000" dirty="0" smtClean="0">
                <a:latin typeface="Palatino Linotype" pitchFamily="18" charset="0"/>
              </a:rPr>
              <a:t>Economic growth...overshadowed (turned out to be more important than) local tradition</a:t>
            </a:r>
            <a:endParaRPr lang="en-US" sz="4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>
                <a:latin typeface="Palatino Linotype" pitchFamily="18" charset="0"/>
              </a:rPr>
              <a:t>The Kazneh </a:t>
            </a:r>
            <a:r>
              <a:rPr lang="sr-Latn-CS" dirty="0" smtClean="0">
                <a:latin typeface="Palatino Linotype" pitchFamily="18" charset="0"/>
              </a:rPr>
              <a:t>- treasure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article-2565963-1B9B0C9D00000578-772_634x4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6783595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6248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Treasure on the top of the urn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6248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Tomb facades were built from the top down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2057400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the wood</a:t>
            </a:r>
          </a:p>
          <a:p>
            <a:r>
              <a:rPr lang="sr-Latn-CS" dirty="0" smtClean="0">
                <a:latin typeface="Palatino Linotype" pitchFamily="18" charset="0"/>
              </a:rPr>
              <a:t>cracked the rock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Bidul</a:t>
            </a:r>
            <a:r>
              <a:rPr lang="sr-Latn-CS" sz="4000" dirty="0" smtClean="0"/>
              <a:t> </a:t>
            </a:r>
            <a:r>
              <a:rPr lang="sr-Latn-CS" sz="4000" dirty="0" smtClean="0">
                <a:latin typeface="Palatino Linotype" pitchFamily="18" charset="0"/>
              </a:rPr>
              <a:t>- B</a:t>
            </a:r>
            <a:r>
              <a:rPr lang="en-US" sz="4000" dirty="0" err="1" smtClean="0">
                <a:latin typeface="Palatino Linotype" pitchFamily="18" charset="0"/>
              </a:rPr>
              <a:t>edouin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45276"/>
          </a:xfrm>
        </p:spPr>
        <p:txBody>
          <a:bodyPr/>
          <a:lstStyle/>
          <a:p>
            <a:r>
              <a:rPr lang="en-US" sz="4000" dirty="0" smtClean="0">
                <a:latin typeface="Palatino Linotype" pitchFamily="18" charset="0"/>
              </a:rPr>
              <a:t>Arabian tribes living in the desert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10242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514600"/>
            <a:ext cx="60960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group of animals 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herd – cows, deer</a:t>
            </a:r>
            <a:r>
              <a:rPr lang="sr-Latn-CS" sz="4000" dirty="0" smtClean="0">
                <a:latin typeface="Palatino Linotype" pitchFamily="18" charset="0"/>
              </a:rPr>
              <a:t>, elephants</a:t>
            </a:r>
            <a:endParaRPr lang="en-US" sz="4000" dirty="0" smtClean="0">
              <a:latin typeface="Palatino Linotype" pitchFamily="18" charset="0"/>
            </a:endParaRPr>
          </a:p>
          <a:p>
            <a:r>
              <a:rPr lang="en-US" sz="4000" dirty="0" smtClean="0">
                <a:latin typeface="Palatino Linotype" pitchFamily="18" charset="0"/>
              </a:rPr>
              <a:t>flock – sheep, goats</a:t>
            </a:r>
            <a:r>
              <a:rPr lang="sr-Latn-CS" sz="4000" dirty="0" smtClean="0">
                <a:latin typeface="Palatino Linotype" pitchFamily="18" charset="0"/>
              </a:rPr>
              <a:t>, geese</a:t>
            </a:r>
          </a:p>
          <a:p>
            <a:r>
              <a:rPr lang="sr-Latn-CS" sz="4000" dirty="0" smtClean="0">
                <a:latin typeface="Palatino Linotype" pitchFamily="18" charset="0"/>
              </a:rPr>
              <a:t>pack – lions, dogs, wolves</a:t>
            </a:r>
          </a:p>
          <a:p>
            <a:r>
              <a:rPr lang="sr-Latn-CS" sz="4000" dirty="0" smtClean="0">
                <a:latin typeface="Palatino Linotype" pitchFamily="18" charset="0"/>
              </a:rPr>
              <a:t>pride – lions</a:t>
            </a:r>
          </a:p>
          <a:p>
            <a:r>
              <a:rPr lang="sr-Latn-CS" sz="4000" dirty="0" smtClean="0">
                <a:latin typeface="Palatino Linotype" pitchFamily="18" charset="0"/>
              </a:rPr>
              <a:t>shoal - fish</a:t>
            </a:r>
            <a:endParaRPr lang="en-US" sz="4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Roman Cardo Main Street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1266" name="Picture 2" descr="C:\Users\user\Desktop\Petra-Roman-Cardo,-df071907292-bibleplac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76400"/>
            <a:ext cx="52578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stand = stall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small table where goods are sold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2290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562224"/>
            <a:ext cx="6934200" cy="3762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earnings – more than twice what they could make in agriculture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3314" name="Picture 2" descr="C:\Users\user\Desktop\20120116-israel-674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1534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sr-Latn-CS" sz="4000" dirty="0" smtClean="0"/>
              <a:t/>
            </a:r>
            <a:br>
              <a:rPr lang="sr-Latn-CS" sz="4000" dirty="0" smtClean="0"/>
            </a:br>
            <a:r>
              <a:rPr lang="sr-Latn-CS" sz="4000" dirty="0" smtClean="0">
                <a:solidFill>
                  <a:srgbClr val="FF0000"/>
                </a:solidFill>
                <a:latin typeface="Palatino Linotype" pitchFamily="18" charset="0"/>
              </a:rPr>
              <a:t>h</a:t>
            </a:r>
            <a:r>
              <a:rPr lang="en-US" sz="4000" dirty="0" err="1" smtClean="0">
                <a:solidFill>
                  <a:srgbClr val="FF0000"/>
                </a:solidFill>
                <a:latin typeface="Palatino Linotype" pitchFamily="18" charset="0"/>
              </a:rPr>
              <a:t>ardship</a:t>
            </a:r>
            <a:r>
              <a:rPr lang="sr-Latn-CS" sz="4000" dirty="0" smtClean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sr-Latn-CS" sz="4000" dirty="0" smtClean="0">
                <a:latin typeface="Palatino Linotype" pitchFamily="18" charset="0"/>
              </a:rPr>
              <a:t>– time of misfortune, </a:t>
            </a:r>
            <a:r>
              <a:rPr lang="en-US" sz="4000" dirty="0" smtClean="0">
                <a:latin typeface="Palatino Linotype" pitchFamily="18" charset="0"/>
              </a:rPr>
              <a:t>difficult situation, not having money, food, clothes</a:t>
            </a:r>
            <a:r>
              <a:rPr lang="sr-Latn-CS" sz="4000" dirty="0" smtClean="0">
                <a:latin typeface="Palatino Linotype" pitchFamily="18" charset="0"/>
              </a:rPr>
              <a:t>...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14338" name="Picture 2" descr="C:\Users\user\Desktop\children bi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696200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95400" y="57150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Bedouins used to offer hospitality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Expected money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sr-Latn-CS" sz="4000" i="1" dirty="0" smtClean="0">
                <a:latin typeface="Palatino Linotype" pitchFamily="18" charset="0"/>
              </a:rPr>
              <a:t>The Monastery</a:t>
            </a:r>
            <a:endParaRPr lang="en-US" sz="4000" i="1" dirty="0">
              <a:latin typeface="Palatino Linotype" pitchFamily="18" charset="0"/>
            </a:endParaRPr>
          </a:p>
        </p:txBody>
      </p:sp>
      <p:pic>
        <p:nvPicPr>
          <p:cNvPr id="15363" name="Picture 3" descr="C:\Users\user\Desktop\Petra-Monastery,-tb053008877-bibleplac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4724400" cy="510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29200" y="16764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The largest </a:t>
            </a:r>
            <a:r>
              <a:rPr lang="sr-Latn-CS" sz="2400" b="1" dirty="0" smtClean="0">
                <a:latin typeface="Palatino Linotype" pitchFamily="18" charset="0"/>
              </a:rPr>
              <a:t>tomb </a:t>
            </a:r>
            <a:r>
              <a:rPr lang="sr-Latn-CS" sz="2400" dirty="0" smtClean="0">
                <a:latin typeface="Palatino Linotype" pitchFamily="18" charset="0"/>
              </a:rPr>
              <a:t>facade in Petra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Very similiar to</a:t>
            </a:r>
            <a:r>
              <a:rPr lang="sr-Latn-CS" sz="2400" i="1" dirty="0" smtClean="0">
                <a:latin typeface="Palatino Linotype" pitchFamily="18" charset="0"/>
              </a:rPr>
              <a:t> Kazneh</a:t>
            </a:r>
          </a:p>
          <a:p>
            <a:endParaRPr lang="sr-Latn-CS" sz="2400" i="1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Topped by a magnificent urn 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sr-Latn-CS" i="1" dirty="0" smtClean="0">
                <a:latin typeface="Palatino Linotype" pitchFamily="18" charset="0"/>
              </a:rPr>
              <a:t>Monastery</a:t>
            </a:r>
            <a:r>
              <a:rPr lang="sr-Latn-CS" dirty="0" smtClean="0">
                <a:latin typeface="Palatino Linotype" pitchFamily="18" charset="0"/>
              </a:rPr>
              <a:t> Top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6386" name="Picture 2" descr="C:\Users\user\Desktop\Petra-Monastery-urn,-tbs88229611-bibleplac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6096000" cy="5257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0" y="1981200"/>
            <a:ext cx="3048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done by</a:t>
            </a:r>
          </a:p>
          <a:p>
            <a:r>
              <a:rPr lang="sr-Latn-CS" sz="2400" dirty="0" smtClean="0">
                <a:latin typeface="Palatino Linotype" pitchFamily="18" charset="0"/>
              </a:rPr>
              <a:t>artisans from Rome</a:t>
            </a:r>
          </a:p>
          <a:p>
            <a:r>
              <a:rPr lang="sr-Latn-CS" sz="2400" dirty="0" smtClean="0">
                <a:latin typeface="Palatino Linotype" pitchFamily="18" charset="0"/>
              </a:rPr>
              <a:t>and Alexandria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incorporated classical</a:t>
            </a:r>
          </a:p>
          <a:p>
            <a:r>
              <a:rPr lang="sr-Latn-CS" sz="2400" dirty="0" smtClean="0">
                <a:latin typeface="Palatino Linotype" pitchFamily="18" charset="0"/>
              </a:rPr>
              <a:t>Egyptian and Mesopotamian ellements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pPr algn="l"/>
            <a:r>
              <a:rPr lang="sr-Latn-CS" sz="3000" dirty="0" smtClean="0">
                <a:latin typeface="Palatino Linotype" pitchFamily="18" charset="0"/>
              </a:rPr>
              <a:t>p</a:t>
            </a:r>
            <a:r>
              <a:rPr lang="en-US" sz="3000" dirty="0" err="1" smtClean="0">
                <a:latin typeface="Palatino Linotype" pitchFamily="18" charset="0"/>
              </a:rPr>
              <a:t>rompt</a:t>
            </a:r>
            <a:r>
              <a:rPr lang="sr-Latn-CS" sz="3000" dirty="0" smtClean="0">
                <a:latin typeface="Palatino Linotype" pitchFamily="18" charset="0"/>
              </a:rPr>
              <a:t> (rapid development) – spur, trigger, cause</a:t>
            </a:r>
            <a:r>
              <a:rPr lang="en-US" sz="3000" dirty="0" smtClean="0"/>
              <a:t/>
            </a:r>
            <a:br>
              <a:rPr lang="en-US" sz="3000" dirty="0" smtClean="0"/>
            </a:br>
            <a:endParaRPr lang="en-US" sz="3000" dirty="0"/>
          </a:p>
        </p:txBody>
      </p:sp>
      <p:pic>
        <p:nvPicPr>
          <p:cNvPr id="18434" name="Picture 2" descr="C:\Users\user\Desktop\4e460000000000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990600"/>
            <a:ext cx="9144000" cy="5135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</TotalTime>
  <Words>714</Words>
  <Application>Microsoft Office PowerPoint</Application>
  <PresentationFormat>On-screen Show (4:3)</PresentationFormat>
  <Paragraphs>167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The Impact of Tourism  </vt:lpstr>
      <vt:lpstr>Traveler Visitor Tourist</vt:lpstr>
      <vt:lpstr>Traveller (not included in tourism statistics)</vt:lpstr>
      <vt:lpstr>Visitors</vt:lpstr>
      <vt:lpstr>Tourism</vt:lpstr>
      <vt:lpstr>Domestic – residents of a country travel within their national borders</vt:lpstr>
      <vt:lpstr>Inbound Tourism – people who live in another country come to visit the country where you live. (receptivni)</vt:lpstr>
      <vt:lpstr>Outbound Tourism – residents of a particular country going abroad (emitivni)  </vt:lpstr>
      <vt:lpstr>Changes in Tourism - Discussion</vt:lpstr>
      <vt:lpstr>Possible Developments  http://www.academia.edu/1473475/Tourism_trends_Tourism_culture_and_cultural_routes</vt:lpstr>
      <vt:lpstr>What are the Social/Economic/Technological Drivers? </vt:lpstr>
      <vt:lpstr>Slide 12</vt:lpstr>
      <vt:lpstr>Advantage/Disadvantage Pros/Cons</vt:lpstr>
      <vt:lpstr>Tourism Impact (Effects of Tourism)</vt:lpstr>
      <vt:lpstr>Hill Tribe Treks</vt:lpstr>
      <vt:lpstr>No Entry</vt:lpstr>
      <vt:lpstr>Guaranteed Regural Supply</vt:lpstr>
      <vt:lpstr>Slide 18</vt:lpstr>
      <vt:lpstr>Contribution to the Upkeep (maintainance, support) of Historic Monument</vt:lpstr>
      <vt:lpstr>When the Tourists Flew In</vt:lpstr>
      <vt:lpstr>Finance Minister</vt:lpstr>
      <vt:lpstr>Minister of Interior</vt:lpstr>
      <vt:lpstr>Minister of Culture</vt:lpstr>
      <vt:lpstr>Hotel Chain Man</vt:lpstr>
      <vt:lpstr>Metamorphosis</vt:lpstr>
      <vt:lpstr>Slide 26</vt:lpstr>
      <vt:lpstr>Slide 27</vt:lpstr>
      <vt:lpstr>Scarce - not enough, small amount </vt:lpstr>
      <vt:lpstr>defile - make sthg. dirty or unholy </vt:lpstr>
      <vt:lpstr>  squalor - unpleasant conditions  as a passing pageant(1. rich procession 2. beauty contest)for clicking cameras a chic (stylish) eyesore (ugly sight) </vt:lpstr>
      <vt:lpstr>Sidewalk Ambassadors</vt:lpstr>
      <vt:lpstr>Threats</vt:lpstr>
      <vt:lpstr>Sustainability</vt:lpstr>
      <vt:lpstr>JORDAN</vt:lpstr>
      <vt:lpstr>Slide 35</vt:lpstr>
      <vt:lpstr>Archaeological Site</vt:lpstr>
      <vt:lpstr>Biblical Sites http://www.biblicalarchaeology.org/category/daily/biblical-sites-places/</vt:lpstr>
      <vt:lpstr>Border – King Hussein Bridge</vt:lpstr>
      <vt:lpstr>Amman</vt:lpstr>
      <vt:lpstr>Gerasa – Jerash </vt:lpstr>
      <vt:lpstr> Nebatean Capital Petra – The Sique, main entrance</vt:lpstr>
      <vt:lpstr>Indiana Jones and the Last Crusade</vt:lpstr>
      <vt:lpstr>witness to – testify to, have seen</vt:lpstr>
      <vt:lpstr>overshadow</vt:lpstr>
      <vt:lpstr>The Kazneh - treasure</vt:lpstr>
      <vt:lpstr>Bidul - Bedouin</vt:lpstr>
      <vt:lpstr>group of animals </vt:lpstr>
      <vt:lpstr>Roman Cardo Main Street</vt:lpstr>
      <vt:lpstr>stand = stall</vt:lpstr>
      <vt:lpstr>earnings – more than twice what they could make in agriculture</vt:lpstr>
      <vt:lpstr> hardship – time of misfortune, difficult situation, not having money, food, clothes... </vt:lpstr>
      <vt:lpstr>The Monastery</vt:lpstr>
      <vt:lpstr>Monastery Top</vt:lpstr>
      <vt:lpstr>prompt (rapid development) – spur, trigger, cause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</dc:title>
  <dc:creator>Emilija</dc:creator>
  <cp:lastModifiedBy>User</cp:lastModifiedBy>
  <cp:revision>84</cp:revision>
  <dcterms:created xsi:type="dcterms:W3CDTF">2012-02-21T20:58:49Z</dcterms:created>
  <dcterms:modified xsi:type="dcterms:W3CDTF">2021-05-04T23:20:46Z</dcterms:modified>
</cp:coreProperties>
</file>