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5" r:id="rId5"/>
    <p:sldId id="266" r:id="rId6"/>
    <p:sldId id="258" r:id="rId7"/>
    <p:sldId id="261" r:id="rId8"/>
    <p:sldId id="267" r:id="rId9"/>
    <p:sldId id="259" r:id="rId10"/>
    <p:sldId id="260" r:id="rId11"/>
    <p:sldId id="268" r:id="rId12"/>
    <p:sldId id="262" r:id="rId13"/>
    <p:sldId id="263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65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E2378-CB60-4277-AB16-D4CD7C25D2B0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07FAE-F9F7-4806-B45C-D82BDE2C1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8HCOjH6egd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Sustain</a:t>
            </a:r>
            <a:r>
              <a:rPr lang="en-US" dirty="0" smtClean="0">
                <a:latin typeface="Palatino Linotype" pitchFamily="18" charset="0"/>
              </a:rPr>
              <a:t>a</a:t>
            </a:r>
            <a:r>
              <a:rPr lang="sr-Latn-CS" dirty="0" smtClean="0">
                <a:latin typeface="Palatino Linotype" pitchFamily="18" charset="0"/>
              </a:rPr>
              <a:t>ble Tourism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Tourism and Environment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How to Maintain Sustainability?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There’s always</a:t>
            </a:r>
            <a:r>
              <a:rPr lang="sr-Latn-CS" dirty="0" smtClean="0">
                <a:latin typeface="Palatino Linotype" pitchFamily="18" charset="0"/>
              </a:rPr>
              <a:t> been</a:t>
            </a:r>
            <a:r>
              <a:rPr lang="en-US" dirty="0" smtClean="0">
                <a:latin typeface="Palatino Linotype" pitchFamily="18" charset="0"/>
              </a:rPr>
              <a:t> a conflict between</a:t>
            </a:r>
            <a:endParaRPr lang="sr-Latn-CS" dirty="0" smtClean="0">
              <a:latin typeface="Palatino Linotype" pitchFamily="18" charset="0"/>
            </a:endParaRPr>
          </a:p>
          <a:p>
            <a:pPr>
              <a:buNone/>
            </a:pPr>
            <a:endParaRPr lang="sr-Latn-CS" dirty="0" smtClean="0">
              <a:latin typeface="Palatino Linotype" pitchFamily="18" charset="0"/>
            </a:endParaRPr>
          </a:p>
          <a:p>
            <a:pPr>
              <a:buNone/>
            </a:pPr>
            <a:r>
              <a:rPr lang="en-US" dirty="0" smtClean="0">
                <a:latin typeface="Palatino Linotype" pitchFamily="18" charset="0"/>
              </a:rPr>
              <a:t>ENVIRONMENT    AND  DEVELOPMENT</a:t>
            </a:r>
          </a:p>
          <a:p>
            <a:pPr>
              <a:buNone/>
            </a:pPr>
            <a:r>
              <a:rPr lang="en-US" dirty="0" smtClean="0">
                <a:latin typeface="Palatino Linotype" pitchFamily="18" charset="0"/>
              </a:rPr>
              <a:t>                                          ECONOMY</a:t>
            </a:r>
          </a:p>
          <a:p>
            <a:pPr>
              <a:buNone/>
            </a:pP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What have we learned so far?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Picture 2" descr="C:\Users\User\Desktop\Lanzarote_Jameos_del_Agua_Pool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24" y="1571612"/>
            <a:ext cx="5715040" cy="4143404"/>
          </a:xfrm>
          <a:noFill/>
        </p:spPr>
      </p:pic>
      <p:pic>
        <p:nvPicPr>
          <p:cNvPr id="5" name="Picture 2" descr="C:\Users\User\Desktop\cesar-manrique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524000"/>
            <a:ext cx="3810000" cy="5181600"/>
          </a:xfrm>
          <a:prstGeom prst="rect">
            <a:avLst/>
          </a:prstGeom>
          <a:noFill/>
        </p:spPr>
      </p:pic>
      <p:pic>
        <p:nvPicPr>
          <p:cNvPr id="6" name="Picture 3" descr="C:\Users\User\Pictures\untitled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1752600"/>
            <a:ext cx="434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Cesar Manrique’s Achivements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>
            <a:normAutofit/>
          </a:bodyPr>
          <a:lstStyle/>
          <a:p>
            <a:r>
              <a:rPr lang="sr-Latn-CS" altLang="en-US" sz="3600" dirty="0" smtClean="0">
                <a:latin typeface="Palatino Linotype" pitchFamily="18" charset="0"/>
              </a:rPr>
              <a:t>use of local materials (not imported or too artificial)</a:t>
            </a:r>
          </a:p>
          <a:p>
            <a:r>
              <a:rPr lang="sr-Latn-CS" altLang="en-US" sz="3600" dirty="0" smtClean="0">
                <a:latin typeface="Palatino Linotype" pitchFamily="18" charset="0"/>
              </a:rPr>
              <a:t>integration with nature</a:t>
            </a:r>
          </a:p>
          <a:p>
            <a:r>
              <a:rPr lang="sr-Latn-CS" altLang="en-US" sz="3600" dirty="0" smtClean="0">
                <a:latin typeface="Palatino Linotype" pitchFamily="18" charset="0"/>
              </a:rPr>
              <a:t>traditional style and chill-out atmosphere </a:t>
            </a:r>
          </a:p>
          <a:p>
            <a:r>
              <a:rPr lang="sr-Latn-CS" altLang="en-US" sz="3600" dirty="0" smtClean="0">
                <a:latin typeface="Palatino Linotype" pitchFamily="18" charset="0"/>
              </a:rPr>
              <a:t>promotion of Lanzarote, but ban on agressive advertising</a:t>
            </a:r>
            <a:endParaRPr lang="sr-Latn-CS" altLang="en-US" sz="3600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Hundertwasser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857364"/>
            <a:ext cx="3167075" cy="2877355"/>
          </a:xfrm>
          <a:prstGeom prst="rect">
            <a:avLst/>
          </a:prstGeom>
          <a:noFill/>
        </p:spPr>
      </p:pic>
      <p:pic>
        <p:nvPicPr>
          <p:cNvPr id="1028" name="Picture 4" descr="C:\Users\user\Desktop\green_citadel_fro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57338"/>
            <a:ext cx="6096000" cy="3743325"/>
          </a:xfrm>
          <a:prstGeom prst="rect">
            <a:avLst/>
          </a:prstGeom>
          <a:noFill/>
        </p:spPr>
      </p:pic>
      <p:pic>
        <p:nvPicPr>
          <p:cNvPr id="1029" name="Picture 5" descr="C:\Users\user\Desktop\hundertwasser-house-wienn-poster-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5388" y="900113"/>
            <a:ext cx="6753225" cy="5057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User\Desktop\Coral-reef-near-Fiji-007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28604"/>
            <a:ext cx="4381500" cy="2628900"/>
          </a:xfrm>
          <a:prstGeom prst="rect">
            <a:avLst/>
          </a:prstGeom>
          <a:noFill/>
        </p:spPr>
      </p:pic>
      <p:pic>
        <p:nvPicPr>
          <p:cNvPr id="5" name="Picture 2" descr="C:\Users\User\Desktop\284px-Blue_Hole_coral[1]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214422"/>
            <a:ext cx="4643438" cy="4214842"/>
          </a:xfrm>
          <a:prstGeom prst="rect">
            <a:avLst/>
          </a:prstGeom>
          <a:noFill/>
        </p:spPr>
      </p:pic>
      <p:pic>
        <p:nvPicPr>
          <p:cNvPr id="6" name="Picture 2" descr="C:\Users\User\Desktop\Red_mangrove-everglades_natl_park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1928802"/>
            <a:ext cx="6029591" cy="4525962"/>
          </a:xfrm>
          <a:prstGeom prst="rect">
            <a:avLst/>
          </a:prstGeom>
          <a:noFill/>
        </p:spPr>
      </p:pic>
      <p:pic>
        <p:nvPicPr>
          <p:cNvPr id="7" name="Picture 2" descr="C:\Users\User\Pictures\Belize 2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785794"/>
            <a:ext cx="4643438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Development and Sustainability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sr-Latn-CS" dirty="0" smtClean="0">
                <a:latin typeface="Palatino Linotype" pitchFamily="18" charset="0"/>
              </a:rPr>
              <a:t>developed countries (Sweden, Norway)</a:t>
            </a:r>
          </a:p>
          <a:p>
            <a:pPr>
              <a:buFontTx/>
              <a:buChar char="-"/>
            </a:pPr>
            <a:r>
              <a:rPr lang="sr-Latn-CS" dirty="0" smtClean="0">
                <a:latin typeface="Palatino Linotype" pitchFamily="18" charset="0"/>
              </a:rPr>
              <a:t>developing countries (transition, Serbia)</a:t>
            </a:r>
          </a:p>
          <a:p>
            <a:pPr>
              <a:buFontTx/>
              <a:buChar char="-"/>
            </a:pPr>
            <a:r>
              <a:rPr lang="sr-Latn-CS" dirty="0" smtClean="0">
                <a:latin typeface="Palatino Linotype" pitchFamily="18" charset="0"/>
              </a:rPr>
              <a:t>undeveloped or underdeveloped countries (Ethiopia) </a:t>
            </a:r>
            <a:endParaRPr lang="en-US" dirty="0" smtClean="0"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Cruisers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Picture 2" descr="C:\Users\User\Pictures\Concordia sinking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7825" y="2224881"/>
            <a:ext cx="5848350" cy="3276600"/>
          </a:xfrm>
          <a:noFill/>
        </p:spPr>
      </p:pic>
      <p:pic>
        <p:nvPicPr>
          <p:cNvPr id="5" name="Picture 2" descr="C:\Users\user\Desktop\02pg-vertic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857364"/>
            <a:ext cx="5214974" cy="4318000"/>
          </a:xfrm>
          <a:prstGeom prst="rect">
            <a:avLst/>
          </a:prstGeom>
          <a:noFill/>
        </p:spPr>
      </p:pic>
      <p:pic>
        <p:nvPicPr>
          <p:cNvPr id="6" name="Picture 3" descr="C:\Users\user\Desktop\venice-protest-404_449851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1857364"/>
            <a:ext cx="3643306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We live on...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911741"/>
          </a:xfrm>
        </p:spPr>
        <p:txBody>
          <a:bodyPr>
            <a:normAutofit fontScale="92500"/>
          </a:bodyPr>
          <a:lstStyle/>
          <a:p>
            <a:r>
              <a:rPr lang="sr-Latn-CS" dirty="0" smtClean="0">
                <a:latin typeface="Palatino Linotype" pitchFamily="18" charset="0"/>
              </a:rPr>
              <a:t>air, water, earth, fire</a:t>
            </a:r>
          </a:p>
          <a:p>
            <a:pPr>
              <a:buNone/>
            </a:pPr>
            <a:endParaRPr lang="sr-Latn-CS" dirty="0" smtClean="0">
              <a:latin typeface="Palatino Linotype" pitchFamily="18" charset="0"/>
            </a:endParaRPr>
          </a:p>
          <a:p>
            <a:r>
              <a:rPr lang="sr-Latn-CS" dirty="0" smtClean="0">
                <a:latin typeface="Palatino Linotype" pitchFamily="18" charset="0"/>
              </a:rPr>
              <a:t>natural resources (renewable and non-renewable)</a:t>
            </a:r>
          </a:p>
          <a:p>
            <a:r>
              <a:rPr lang="sr-Latn-CS" dirty="0" smtClean="0">
                <a:latin typeface="Palatino Linotype" pitchFamily="18" charset="0"/>
              </a:rPr>
              <a:t>ecosystems and natural habitat for species</a:t>
            </a:r>
          </a:p>
          <a:p>
            <a:r>
              <a:rPr lang="sr-Latn-CS" dirty="0" smtClean="0">
                <a:latin typeface="Palatino Linotype" pitchFamily="18" charset="0"/>
              </a:rPr>
              <a:t>Amazon rainforests</a:t>
            </a:r>
          </a:p>
          <a:p>
            <a:r>
              <a:rPr lang="sr-Latn-CS" dirty="0" smtClean="0">
                <a:latin typeface="Palatino Linotype" pitchFamily="18" charset="0"/>
              </a:rPr>
              <a:t>Barrier Reef and marine life</a:t>
            </a:r>
          </a:p>
          <a:p>
            <a:r>
              <a:rPr lang="sr-Latn-CS" dirty="0" smtClean="0">
                <a:latin typeface="Palatino Linotype" pitchFamily="18" charset="0"/>
              </a:rPr>
              <a:t>flora and fauna (biodiversity of plants&amp;animals)</a:t>
            </a:r>
          </a:p>
          <a:p>
            <a:r>
              <a:rPr lang="sr-Latn-CS" dirty="0" smtClean="0">
                <a:latin typeface="Palatino Linotype" pitchFamily="18" charset="0"/>
              </a:rPr>
              <a:t>ozone layer</a:t>
            </a:r>
          </a:p>
          <a:p>
            <a:endParaRPr lang="sr-Latn-CS" dirty="0" smtClean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What do we do with our resources?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(</a:t>
            </a:r>
            <a:r>
              <a:rPr lang="sr-Latn-CS" sz="4000" dirty="0" smtClean="0">
                <a:latin typeface="Palatino Linotype" pitchFamily="18" charset="0"/>
              </a:rPr>
              <a:t>negative) </a:t>
            </a:r>
            <a:r>
              <a:rPr lang="sr-Latn-CS" sz="4000" dirty="0">
                <a:latin typeface="Palatino Linotype" pitchFamily="18" charset="0"/>
              </a:rPr>
              <a:t>i</a:t>
            </a:r>
            <a:r>
              <a:rPr lang="sr-Latn-CS" sz="4000" dirty="0" smtClean="0">
                <a:latin typeface="Palatino Linotype" pitchFamily="18" charset="0"/>
              </a:rPr>
              <a:t>mpact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8686800" cy="5143536"/>
          </a:xfrm>
        </p:spPr>
        <p:txBody>
          <a:bodyPr>
            <a:normAutofit lnSpcReduction="10000"/>
          </a:bodyPr>
          <a:lstStyle/>
          <a:p>
            <a:r>
              <a:rPr lang="sr-Latn-CS" dirty="0" smtClean="0">
                <a:latin typeface="Palatino Linotype" pitchFamily="18" charset="0"/>
              </a:rPr>
              <a:t>We use them to develop and facilitate our daily lives, but we also exploit them to gain profit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-</a:t>
            </a:r>
            <a:r>
              <a:rPr lang="en-US" sz="2400" dirty="0" smtClean="0">
                <a:latin typeface="Palatino Linotype" pitchFamily="18" charset="0"/>
              </a:rPr>
              <a:t>Clear</a:t>
            </a:r>
            <a:r>
              <a:rPr lang="sr-Latn-CS" sz="2400" dirty="0" smtClean="0">
                <a:latin typeface="Palatino Linotype" pitchFamily="18" charset="0"/>
              </a:rPr>
              <a:t>ing </a:t>
            </a:r>
            <a:r>
              <a:rPr lang="en-US" sz="2400" dirty="0" smtClean="0">
                <a:latin typeface="Palatino Linotype" pitchFamily="18" charset="0"/>
              </a:rPr>
              <a:t>swamps</a:t>
            </a:r>
          </a:p>
          <a:p>
            <a:pPr>
              <a:buNone/>
            </a:pPr>
            <a:r>
              <a:rPr lang="sr-Latn-CS" sz="2400" dirty="0" smtClean="0">
                <a:latin typeface="Palatino Linotype" pitchFamily="18" charset="0"/>
              </a:rPr>
              <a:t>-</a:t>
            </a:r>
            <a:r>
              <a:rPr lang="en-US" sz="2400" dirty="0" smtClean="0">
                <a:latin typeface="Palatino Linotype" pitchFamily="18" charset="0"/>
              </a:rPr>
              <a:t>Cut</a:t>
            </a:r>
            <a:r>
              <a:rPr lang="sr-Latn-CS" sz="2400" dirty="0" smtClean="0">
                <a:latin typeface="Palatino Linotype" pitchFamily="18" charset="0"/>
              </a:rPr>
              <a:t>ting</a:t>
            </a:r>
            <a:r>
              <a:rPr lang="en-US" sz="2400" dirty="0" smtClean="0">
                <a:latin typeface="Palatino Linotype" pitchFamily="18" charset="0"/>
              </a:rPr>
              <a:t> trees</a:t>
            </a:r>
            <a:r>
              <a:rPr lang="sr-Latn-CS" sz="2400" dirty="0" smtClean="0">
                <a:latin typeface="Palatino Linotype" pitchFamily="18" charset="0"/>
              </a:rPr>
              <a:t>/deforestation</a:t>
            </a:r>
          </a:p>
          <a:p>
            <a:pPr>
              <a:buNone/>
            </a:pPr>
            <a:r>
              <a:rPr lang="sr-Latn-CS" sz="2400" dirty="0" smtClean="0">
                <a:latin typeface="Palatino Linotype" pitchFamily="18" charset="0"/>
              </a:rPr>
              <a:t>-Waging wars (over land/wealth)</a:t>
            </a:r>
          </a:p>
          <a:p>
            <a:pPr>
              <a:buNone/>
            </a:pPr>
            <a:r>
              <a:rPr lang="sr-Latn-CS" sz="2400" dirty="0" smtClean="0">
                <a:latin typeface="Palatino Linotype" pitchFamily="18" charset="0"/>
              </a:rPr>
              <a:t>-Overfishing</a:t>
            </a:r>
          </a:p>
          <a:p>
            <a:pPr>
              <a:buNone/>
            </a:pPr>
            <a:r>
              <a:rPr lang="sr-Latn-CS" sz="2400" dirty="0" smtClean="0">
                <a:latin typeface="Palatino Linotype" pitchFamily="18" charset="0"/>
              </a:rPr>
              <a:t>-Overconsumption and waste disposal</a:t>
            </a:r>
          </a:p>
          <a:p>
            <a:pPr>
              <a:buFontTx/>
              <a:buChar char="-"/>
            </a:pPr>
            <a:r>
              <a:rPr lang="sr-Latn-CS" sz="2400" dirty="0" smtClean="0">
                <a:latin typeface="Palatino Linotype" pitchFamily="18" charset="0"/>
              </a:rPr>
              <a:t>High-rise construction and parking lots</a:t>
            </a:r>
          </a:p>
          <a:p>
            <a:pPr>
              <a:buFontTx/>
              <a:buChar char="-"/>
            </a:pPr>
            <a:r>
              <a:rPr lang="sr-Latn-CS" sz="2400" dirty="0" smtClean="0">
                <a:latin typeface="Palatino Linotype" pitchFamily="18" charset="0"/>
              </a:rPr>
              <a:t>Nuclear plants and industrial zones</a:t>
            </a:r>
          </a:p>
          <a:p>
            <a:pPr>
              <a:buFontTx/>
              <a:buChar char="-"/>
            </a:pPr>
            <a:r>
              <a:rPr lang="sr-Latn-CS" sz="2400" dirty="0" smtClean="0">
                <a:latin typeface="Palatino Linotype" pitchFamily="18" charset="0"/>
              </a:rPr>
              <a:t>Use of Leaded fuel in transportation </a:t>
            </a:r>
          </a:p>
          <a:p>
            <a:pPr>
              <a:buFontTx/>
              <a:buChar char="-"/>
            </a:pPr>
            <a:endParaRPr lang="sr-Latn-CS" sz="2400" dirty="0" smtClean="0">
              <a:latin typeface="Palatino Linotype" pitchFamily="18" charset="0"/>
            </a:endParaRPr>
          </a:p>
          <a:p>
            <a:pPr>
              <a:buFontTx/>
              <a:buChar char="-"/>
            </a:pP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0india_6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42852"/>
            <a:ext cx="935834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What are the effects?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>
                <a:latin typeface="Palatino Linotype" pitchFamily="18" charset="0"/>
              </a:rPr>
              <a:t>Shore erosions and land slides</a:t>
            </a:r>
          </a:p>
          <a:p>
            <a:r>
              <a:rPr lang="sr-Latn-CS" dirty="0" smtClean="0">
                <a:latin typeface="Palatino Linotype" pitchFamily="18" charset="0"/>
              </a:rPr>
              <a:t>Floods and tsunamis</a:t>
            </a:r>
          </a:p>
          <a:p>
            <a:r>
              <a:rPr lang="sr-Latn-CS" dirty="0" smtClean="0">
                <a:latin typeface="Palatino Linotype" pitchFamily="18" charset="0"/>
              </a:rPr>
              <a:t>Climate change</a:t>
            </a:r>
          </a:p>
          <a:p>
            <a:r>
              <a:rPr lang="sr-Latn-CS" dirty="0" smtClean="0">
                <a:latin typeface="Palatino Linotype" pitchFamily="18" charset="0"/>
              </a:rPr>
              <a:t>Endangered and extinct species – change in food webs/cycle</a:t>
            </a:r>
          </a:p>
          <a:p>
            <a:r>
              <a:rPr lang="sr-Latn-CS" dirty="0" smtClean="0">
                <a:latin typeface="Palatino Linotype" pitchFamily="18" charset="0"/>
              </a:rPr>
              <a:t>Air/water pollution</a:t>
            </a:r>
          </a:p>
          <a:p>
            <a:r>
              <a:rPr lang="sr-Latn-CS" dirty="0" smtClean="0">
                <a:latin typeface="Palatino Linotype" pitchFamily="18" charset="0"/>
              </a:rPr>
              <a:t>Radiation</a:t>
            </a:r>
          </a:p>
          <a:p>
            <a:r>
              <a:rPr lang="sr-Latn-CS" dirty="0" smtClean="0">
                <a:latin typeface="Palatino Linotype" pitchFamily="18" charset="0"/>
              </a:rPr>
              <a:t>Greenhouse effect (global warming) </a:t>
            </a:r>
          </a:p>
          <a:p>
            <a:r>
              <a:rPr lang="sr-Latn-CS" dirty="0" smtClean="0">
                <a:latin typeface="Palatino Linotype" pitchFamily="18" charset="0"/>
              </a:rPr>
              <a:t>Acid rains</a:t>
            </a:r>
          </a:p>
          <a:p>
            <a:r>
              <a:rPr lang="sr-Latn-CS" dirty="0" smtClean="0">
                <a:latin typeface="Palatino Linotype" pitchFamily="18" charset="0"/>
              </a:rPr>
              <a:t>Ozone depletion</a:t>
            </a:r>
          </a:p>
          <a:p>
            <a:r>
              <a:rPr lang="sr-Latn-CS" dirty="0" smtClean="0">
                <a:latin typeface="Palatino Linotype" pitchFamily="18" charset="0"/>
              </a:rPr>
              <a:t>Ultimately, illnesses</a:t>
            </a:r>
          </a:p>
          <a:p>
            <a:endParaRPr lang="sr-Latn-CS" dirty="0" smtClean="0"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What can we do about it?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CS" dirty="0" smtClean="0">
                <a:latin typeface="Palatino Linotype" pitchFamily="18" charset="0"/>
              </a:rPr>
              <a:t>Recycle</a:t>
            </a:r>
          </a:p>
          <a:p>
            <a:r>
              <a:rPr lang="sr-Latn-CS" dirty="0" smtClean="0">
                <a:latin typeface="Palatino Linotype" pitchFamily="18" charset="0"/>
              </a:rPr>
              <a:t>Solar panels</a:t>
            </a:r>
          </a:p>
          <a:p>
            <a:r>
              <a:rPr lang="sr-Latn-CS" dirty="0" smtClean="0">
                <a:latin typeface="Palatino Linotype" pitchFamily="18" charset="0"/>
              </a:rPr>
              <a:t>Wind turbines</a:t>
            </a:r>
          </a:p>
          <a:p>
            <a:r>
              <a:rPr lang="sr-Latn-CS" dirty="0" smtClean="0">
                <a:latin typeface="Palatino Linotype" pitchFamily="18" charset="0"/>
              </a:rPr>
              <a:t>Biomass</a:t>
            </a:r>
          </a:p>
          <a:p>
            <a:r>
              <a:rPr lang="sr-Latn-CS" dirty="0" smtClean="0">
                <a:latin typeface="Palatino Linotype" pitchFamily="18" charset="0"/>
              </a:rPr>
              <a:t>Support local economies</a:t>
            </a:r>
          </a:p>
          <a:p>
            <a:r>
              <a:rPr lang="sr-Latn-CS" dirty="0" smtClean="0">
                <a:latin typeface="Palatino Linotype" pitchFamily="18" charset="0"/>
              </a:rPr>
              <a:t>Construct eco-friendly houses/hotels</a:t>
            </a:r>
          </a:p>
          <a:p>
            <a:r>
              <a:rPr lang="sr-Latn-CS" dirty="0" smtClean="0">
                <a:latin typeface="Palatino Linotype" pitchFamily="18" charset="0"/>
              </a:rPr>
              <a:t> Good urban planning</a:t>
            </a:r>
          </a:p>
          <a:p>
            <a:r>
              <a:rPr lang="sr-Latn-CS" dirty="0" smtClean="0">
                <a:latin typeface="Palatino Linotype" pitchFamily="18" charset="0"/>
              </a:rPr>
              <a:t>Conservation projects</a:t>
            </a:r>
          </a:p>
          <a:p>
            <a:r>
              <a:rPr lang="sr-Latn-CS" dirty="0" smtClean="0">
                <a:latin typeface="Palatino Linotype" pitchFamily="18" charset="0"/>
              </a:rPr>
              <a:t>Solar cars</a:t>
            </a:r>
          </a:p>
          <a:p>
            <a:r>
              <a:rPr lang="sr-Latn-CS" dirty="0" smtClean="0">
                <a:latin typeface="Palatino Linotype" pitchFamily="18" charset="0"/>
              </a:rPr>
              <a:t>Raising Awareness</a:t>
            </a:r>
          </a:p>
          <a:p>
            <a:endParaRPr lang="sr-Latn-CS" dirty="0" smtClean="0"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user\Desktop\image-193558-panoV9free-abc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57166"/>
            <a:ext cx="4953000" cy="2857520"/>
          </a:xfrm>
          <a:prstGeom prst="rect">
            <a:avLst/>
          </a:prstGeom>
          <a:noFill/>
        </p:spPr>
      </p:pic>
      <p:pic>
        <p:nvPicPr>
          <p:cNvPr id="3075" name="Picture 3" descr="C:\Users\user\Desktop\DESERTEC-Map_larg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960" y="1600200"/>
            <a:ext cx="624807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/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sr-Latn-CS" sz="4000" dirty="0" smtClean="0">
                <a:latin typeface="Palatino Linotype" pitchFamily="18" charset="0"/>
              </a:rPr>
              <a:t>Slow Tourism</a:t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sr-Latn-CS" sz="3100" dirty="0" smtClean="0">
                <a:latin typeface="Palatino Linotype" pitchFamily="18" charset="0"/>
                <a:hlinkClick r:id="rId2"/>
              </a:rPr>
              <a:t>https://www.youtube.com/watch?v=8HCOjH6egdk</a:t>
            </a:r>
            <a:r>
              <a:rPr lang="sr-Latn-RS" sz="3100" dirty="0" smtClean="0">
                <a:latin typeface="Palatino Linotype" pitchFamily="18" charset="0"/>
              </a:rPr>
              <a:t/>
            </a:r>
            <a:br>
              <a:rPr lang="sr-Latn-RS" sz="3100" dirty="0" smtClean="0">
                <a:latin typeface="Palatino Linotype" pitchFamily="18" charset="0"/>
              </a:rPr>
            </a:br>
            <a:endParaRPr lang="en-US" sz="3100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SLOW_TOU_ITASLO_logo_v_490969_418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33672" y="1500174"/>
            <a:ext cx="4910328" cy="27146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1714488"/>
            <a:ext cx="40005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Slow Trips and Hiking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Cycling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Equestrianism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Rowing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Water Sports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Caving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57818" y="3429000"/>
            <a:ext cx="36433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Birdwatching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Hot-air Balooning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Paragliding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Cross country skiing</a:t>
            </a:r>
            <a:endParaRPr lang="sr-Latn-CS" sz="2800" dirty="0">
              <a:latin typeface="Palatino Linotype" pitchFamily="18" charset="0"/>
            </a:endParaRPr>
          </a:p>
          <a:p>
            <a:endParaRPr lang="sr-Latn-CS" sz="2800" dirty="0" smtClean="0">
              <a:latin typeface="Palatino Linotype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>
                <a:latin typeface="Palatino Linotype" pitchFamily="18" charset="0"/>
              </a:rPr>
              <a:t>Leaves of Grass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1a55d7a607015d907b9d6a8967cd6a5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7000924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283</Words>
  <Application>Microsoft Office PowerPoint</Application>
  <PresentationFormat>On-screen Show (4:3)</PresentationFormat>
  <Paragraphs>80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Sustainable Tourism</vt:lpstr>
      <vt:lpstr>How to Maintain Sustainability?</vt:lpstr>
      <vt:lpstr>What have we learned so far?</vt:lpstr>
      <vt:lpstr>Cesar Manrique’s Achivements</vt:lpstr>
      <vt:lpstr>Hundertwasser</vt:lpstr>
      <vt:lpstr>Slide 6</vt:lpstr>
      <vt:lpstr>Development and Sustainability</vt:lpstr>
      <vt:lpstr>Cruisers</vt:lpstr>
      <vt:lpstr>We live on...</vt:lpstr>
      <vt:lpstr>What do we do with our resources? (negative) impact</vt:lpstr>
      <vt:lpstr>Slide 11</vt:lpstr>
      <vt:lpstr>What are the effects?</vt:lpstr>
      <vt:lpstr>What can we do about it?</vt:lpstr>
      <vt:lpstr>Slide 14</vt:lpstr>
      <vt:lpstr> Slow Tourism https://www.youtube.com/watch?v=8HCOjH6egdk </vt:lpstr>
      <vt:lpstr>Leaves of Grass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Sustainble Tourism</dc:title>
  <dc:creator>user</dc:creator>
  <cp:lastModifiedBy>User</cp:lastModifiedBy>
  <cp:revision>23</cp:revision>
  <dcterms:created xsi:type="dcterms:W3CDTF">2015-01-12T19:51:01Z</dcterms:created>
  <dcterms:modified xsi:type="dcterms:W3CDTF">2021-05-04T23:20:24Z</dcterms:modified>
</cp:coreProperties>
</file>