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2" r:id="rId8"/>
    <p:sldId id="266" r:id="rId9"/>
    <p:sldId id="267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Promotion In Tourism</a:t>
            </a:r>
            <a:br>
              <a:rPr lang="en-GB" dirty="0" smtClean="0"/>
            </a:br>
            <a:r>
              <a:rPr lang="en-GB" dirty="0" smtClean="0"/>
              <a:t>Part 2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685800"/>
          </a:xfrm>
        </p:spPr>
        <p:txBody>
          <a:bodyPr/>
          <a:lstStyle/>
          <a:p>
            <a:r>
              <a:rPr lang="en-GB" dirty="0" smtClean="0"/>
              <a:t>Presented by Milina Kosanovic</a:t>
            </a:r>
            <a:endParaRPr lang="en-GB" dirty="0"/>
          </a:p>
        </p:txBody>
      </p:sp>
      <p:pic>
        <p:nvPicPr>
          <p:cNvPr id="4" name="Picture 3" descr="breezes-beach-club-sp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304800"/>
            <a:ext cx="2409041" cy="1756410"/>
          </a:xfrm>
          <a:prstGeom prst="rect">
            <a:avLst/>
          </a:prstGeom>
        </p:spPr>
      </p:pic>
      <p:pic>
        <p:nvPicPr>
          <p:cNvPr id="5" name="Picture 4" descr="istockphoto-467903903-170667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4343400"/>
            <a:ext cx="3429000" cy="2286000"/>
          </a:xfrm>
          <a:prstGeom prst="rect">
            <a:avLst/>
          </a:prstGeom>
        </p:spPr>
      </p:pic>
      <p:pic>
        <p:nvPicPr>
          <p:cNvPr id="6" name="Picture 5" descr="images.jf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9000" y="304800"/>
            <a:ext cx="2286000" cy="1743409"/>
          </a:xfrm>
          <a:prstGeom prst="rect">
            <a:avLst/>
          </a:prstGeom>
        </p:spPr>
      </p:pic>
      <p:pic>
        <p:nvPicPr>
          <p:cNvPr id="7" name="Picture 6" descr="seasia-expansion-article-featur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9800" y="381000"/>
            <a:ext cx="2736169" cy="18161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 descr="p07kw6tb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24400" y="4343400"/>
            <a:ext cx="3886200" cy="21859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Language of promotion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promotional material can be web-based or published. In promotional texts or video narratives </a:t>
            </a:r>
            <a:r>
              <a:rPr lang="en-GB" b="1" dirty="0" smtClean="0"/>
              <a:t>positive adjectives </a:t>
            </a:r>
            <a:r>
              <a:rPr lang="en-GB" dirty="0" smtClean="0"/>
              <a:t>are used to attract potential visitors. </a:t>
            </a:r>
            <a:endParaRPr lang="sr-Latn-RS" dirty="0" smtClean="0"/>
          </a:p>
          <a:p>
            <a:r>
              <a:rPr lang="sr-Latn-RS" dirty="0" smtClean="0"/>
              <a:t>Look at the exercises on pages 38 and 39 in your practice book </a:t>
            </a:r>
            <a:r>
              <a:rPr lang="sr-Latn-RS" i="1" dirty="0" smtClean="0"/>
              <a:t>English Vocabulary In Tourism</a:t>
            </a:r>
            <a:endParaRPr lang="en-GB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r>
              <a:rPr lang="en-GB" dirty="0" smtClean="0"/>
              <a:t>LUSH (</a:t>
            </a:r>
            <a:r>
              <a:rPr lang="en-GB" dirty="0" err="1" smtClean="0"/>
              <a:t>bujan</a:t>
            </a:r>
            <a:r>
              <a:rPr lang="en-GB" dirty="0" smtClean="0"/>
              <a:t>)- LUSH GARDEN, LUSH FOREST</a:t>
            </a:r>
          </a:p>
          <a:p>
            <a:pPr>
              <a:buNone/>
            </a:pPr>
            <a:r>
              <a:rPr lang="en-GB" dirty="0" smtClean="0"/>
              <a:t>   = full of vegetation</a:t>
            </a:r>
          </a:p>
          <a:p>
            <a:r>
              <a:rPr lang="en-GB" dirty="0" smtClean="0"/>
              <a:t>Behind the hotel there is a </a:t>
            </a:r>
            <a:r>
              <a:rPr lang="en-GB" i="1" dirty="0" smtClean="0"/>
              <a:t>lush garden </a:t>
            </a:r>
            <a:r>
              <a:rPr lang="en-GB" dirty="0" smtClean="0"/>
              <a:t>with beach chairs and hammocks for guests to enjoy.</a:t>
            </a:r>
            <a:endParaRPr lang="en-GB" dirty="0"/>
          </a:p>
        </p:txBody>
      </p:sp>
      <p:pic>
        <p:nvPicPr>
          <p:cNvPr id="5" name="Picture 4" descr="images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276600"/>
            <a:ext cx="3886200" cy="29637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Pool_TM2021_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2895600"/>
            <a:ext cx="4038600" cy="26974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GB" dirty="0" smtClean="0"/>
              <a:t>PRISTINE (</a:t>
            </a:r>
            <a:r>
              <a:rPr lang="sr-Latn-RS" dirty="0" smtClean="0"/>
              <a:t>čist, netaknut)</a:t>
            </a:r>
            <a:r>
              <a:rPr lang="en-GB" dirty="0" smtClean="0"/>
              <a:t> - PRISTINE BEACH, PRISTINE NATURE</a:t>
            </a:r>
          </a:p>
          <a:p>
            <a:pPr>
              <a:buNone/>
            </a:pPr>
            <a:r>
              <a:rPr lang="sr-Latn-RS" dirty="0" smtClean="0"/>
              <a:t>   </a:t>
            </a:r>
            <a:r>
              <a:rPr lang="en-GB" dirty="0" smtClean="0"/>
              <a:t>= clean, unspoilt</a:t>
            </a:r>
            <a:endParaRPr lang="sr-Latn-RS" dirty="0" smtClean="0"/>
          </a:p>
          <a:p>
            <a:pPr>
              <a:buNone/>
            </a:pPr>
            <a:r>
              <a:rPr lang="sr-Latn-RS" dirty="0" smtClean="0"/>
              <a:t>    In Zanzibar there are lots of </a:t>
            </a:r>
            <a:r>
              <a:rPr lang="sr-Latn-RS" i="1" dirty="0" smtClean="0"/>
              <a:t>pristine beaches</a:t>
            </a:r>
            <a:r>
              <a:rPr lang="sr-Latn-RS" dirty="0" smtClean="0"/>
              <a:t>.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4" name="Picture 3" descr="zanzibar-beach-holidays=401207-3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2971800"/>
            <a:ext cx="5943600" cy="33432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sr-Latn-RS" dirty="0" smtClean="0"/>
              <a:t>BUSTLING (živ)- BUSTLING CITY</a:t>
            </a:r>
          </a:p>
          <a:p>
            <a:pPr>
              <a:buNone/>
            </a:pPr>
            <a:r>
              <a:rPr lang="sr-Latn-RS" dirty="0" smtClean="0"/>
              <a:t> </a:t>
            </a:r>
            <a:r>
              <a:rPr lang="sr-Latn-RS" dirty="0" smtClean="0"/>
              <a:t>  = lively, full of people</a:t>
            </a:r>
          </a:p>
          <a:p>
            <a:pPr>
              <a:buNone/>
            </a:pPr>
            <a:r>
              <a:rPr lang="sr-Latn-RS" dirty="0" smtClean="0"/>
              <a:t>  Numerous </a:t>
            </a:r>
            <a:r>
              <a:rPr lang="sr-Latn-RS" i="1" dirty="0" smtClean="0"/>
              <a:t>bustling cities </a:t>
            </a:r>
            <a:r>
              <a:rPr lang="sr-Latn-RS" dirty="0" smtClean="0"/>
              <a:t>in South Asia await for you with their colourful markets and amazing culture.</a:t>
            </a:r>
          </a:p>
          <a:p>
            <a:pPr>
              <a:buNone/>
            </a:pPr>
            <a:endParaRPr lang="sr-Latn-RS" dirty="0" smtClean="0"/>
          </a:p>
        </p:txBody>
      </p:sp>
      <p:pic>
        <p:nvPicPr>
          <p:cNvPr id="4" name="Picture 3" descr="seasia-expansion-article-featu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8400" y="3429000"/>
            <a:ext cx="4343400" cy="28829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592763"/>
          </a:xfrm>
        </p:spPr>
        <p:txBody>
          <a:bodyPr/>
          <a:lstStyle/>
          <a:p>
            <a:r>
              <a:rPr lang="sr-Latn-RS" dirty="0" smtClean="0"/>
              <a:t>SCENIC (sa divnim pogledom)- SCENIC DRIVE</a:t>
            </a:r>
          </a:p>
          <a:p>
            <a:pPr>
              <a:buNone/>
            </a:pPr>
            <a:r>
              <a:rPr lang="sr-Latn-RS" dirty="0" smtClean="0"/>
              <a:t>In the USA you can enjoy lots of </a:t>
            </a:r>
            <a:r>
              <a:rPr lang="sr-Latn-RS" i="1" dirty="0" smtClean="0"/>
              <a:t>scenic drives.</a:t>
            </a:r>
            <a:endParaRPr lang="en-GB" dirty="0"/>
          </a:p>
        </p:txBody>
      </p:sp>
      <p:pic>
        <p:nvPicPr>
          <p:cNvPr id="4" name="Picture 3" descr="Going-To-The-Sun-Road-Glacier-National-Par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1905000"/>
            <a:ext cx="6739045" cy="4495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Positive adjectives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sr-Latn-RS" dirty="0" smtClean="0"/>
              <a:t>Amazing, fascinating, extraordinary, spectacular, splendid (sjajan), stunning (zadivljujuć), impressive, breath-taking, magnificent, fantastic, impressive...</a:t>
            </a:r>
            <a:endParaRPr lang="en-GB" dirty="0"/>
          </a:p>
        </p:txBody>
      </p:sp>
      <p:pic>
        <p:nvPicPr>
          <p:cNvPr id="5" name="Picture 4" descr="istockphoto-467903903-170667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3352800"/>
            <a:ext cx="4800600" cy="3200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mtClean="0"/>
              <a:t>Cardiff </a:t>
            </a:r>
            <a:r>
              <a:rPr lang="sr-Latn-RS" dirty="0" smtClean="0"/>
              <a:t>Castle, Wales</a:t>
            </a:r>
            <a:endParaRPr lang="en-GB" dirty="0"/>
          </a:p>
        </p:txBody>
      </p:sp>
      <p:pic>
        <p:nvPicPr>
          <p:cNvPr id="4" name="Content Placeholder 3" descr="b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799" y="1295400"/>
            <a:ext cx="5029201" cy="3352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Cardiff+castle+-+sma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352800"/>
            <a:ext cx="4380481" cy="3276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Shropshire Region</a:t>
            </a:r>
            <a:endParaRPr lang="en-GB" dirty="0"/>
          </a:p>
        </p:txBody>
      </p:sp>
      <p:pic>
        <p:nvPicPr>
          <p:cNvPr id="4" name="Content Placeholder 3" descr="Shropshir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1371600"/>
            <a:ext cx="6046683" cy="4953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Marketing and promotion in tourism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Although the first goal of marketing is to attract new clients, its aim should also be to encourage </a:t>
            </a:r>
            <a:r>
              <a:rPr lang="sr-Latn-RS" b="1" dirty="0" smtClean="0"/>
              <a:t>brand loyalty </a:t>
            </a:r>
            <a:r>
              <a:rPr lang="sr-Latn-RS" dirty="0" smtClean="0"/>
              <a:t>and </a:t>
            </a:r>
            <a:r>
              <a:rPr lang="sr-Latn-RS" b="1" dirty="0" smtClean="0"/>
              <a:t>repeat purchases.</a:t>
            </a:r>
          </a:p>
          <a:p>
            <a:r>
              <a:rPr lang="sr-Latn-RS" dirty="0" smtClean="0"/>
              <a:t>Read about competition and differentiation of products in tourism on pages 43 and 44</a:t>
            </a:r>
            <a:r>
              <a:rPr lang="sr-Latn-RS" dirty="0" smtClean="0"/>
              <a:t> in your practice book </a:t>
            </a:r>
            <a:r>
              <a:rPr lang="sr-Latn-RS" i="1" dirty="0" smtClean="0"/>
              <a:t>English Vocabulary In </a:t>
            </a:r>
            <a:r>
              <a:rPr lang="sr-Latn-RS" i="1" dirty="0" smtClean="0"/>
              <a:t>Tourism.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8600"/>
            <a:ext cx="8229600" cy="5791200"/>
          </a:xfrm>
        </p:spPr>
        <p:txBody>
          <a:bodyPr/>
          <a:lstStyle/>
          <a:p>
            <a:r>
              <a:rPr lang="en-GB" dirty="0" smtClean="0"/>
              <a:t>N</a:t>
            </a:r>
            <a:r>
              <a:rPr lang="sr-Latn-RS" dirty="0" smtClean="0"/>
              <a:t>ICHE PRODUCT/SERVICE – products or services that are aimed at a small number of clients who specialise in one profession or have a very unique interest and knowledge about something.</a:t>
            </a:r>
          </a:p>
          <a:p>
            <a:r>
              <a:rPr lang="sr-Latn-RS" dirty="0" smtClean="0"/>
              <a:t>NICHE MARKET- a target group of tourists interested in a specific service.</a:t>
            </a:r>
          </a:p>
          <a:p>
            <a:r>
              <a:rPr lang="sr-Latn-RS" dirty="0" smtClean="0"/>
              <a:t>Tourists who want to stay in dog-friendly places are an example of a </a:t>
            </a:r>
            <a:r>
              <a:rPr lang="sr-Latn-RS" i="1" dirty="0" smtClean="0"/>
              <a:t>niche market.</a:t>
            </a:r>
            <a:endParaRPr lang="en-GB" i="1" dirty="0"/>
          </a:p>
        </p:txBody>
      </p:sp>
      <p:pic>
        <p:nvPicPr>
          <p:cNvPr id="4" name="Picture 3" descr="преузимање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5105400"/>
            <a:ext cx="5943600" cy="15534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308</Words>
  <Application>Microsoft Office PowerPoint</Application>
  <PresentationFormat>On-screen Show (4:3)</PresentationFormat>
  <Paragraphs>26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Promotion In Tourism Part 2</vt:lpstr>
      <vt:lpstr>Language of promotion</vt:lpstr>
      <vt:lpstr>Slide 3</vt:lpstr>
      <vt:lpstr>Slide 4</vt:lpstr>
      <vt:lpstr>Slide 5</vt:lpstr>
      <vt:lpstr>Slide 6</vt:lpstr>
      <vt:lpstr>Positive adjectives</vt:lpstr>
      <vt:lpstr>Cardiff Castle, Wales</vt:lpstr>
      <vt:lpstr>Shropshire Region</vt:lpstr>
      <vt:lpstr>Marketing and promotion in tourism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Promotion In Tourism Part 2</dc:title>
  <dc:creator>Milina Kosanovic</dc:creator>
  <cp:lastModifiedBy>Milina Kosanovic</cp:lastModifiedBy>
  <cp:revision>9</cp:revision>
  <dcterms:created xsi:type="dcterms:W3CDTF">2006-08-16T00:00:00Z</dcterms:created>
  <dcterms:modified xsi:type="dcterms:W3CDTF">2022-03-19T09:18:43Z</dcterms:modified>
</cp:coreProperties>
</file>