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3" r:id="rId6"/>
    <p:sldId id="259" r:id="rId7"/>
    <p:sldId id="27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60" r:id="rId18"/>
    <p:sldId id="261" r:id="rId19"/>
    <p:sldId id="262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</p:showPr>
  <p:clrMru>
    <a:srgbClr val="8C3A8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8C3A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Language of promotion</a:t>
            </a:r>
            <a:endParaRPr lang="sr-Latn-CS" dirty="0">
              <a:solidFill>
                <a:srgbClr val="8C3A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2800"/>
            <a:ext cx="6400800" cy="762000"/>
          </a:xfrm>
        </p:spPr>
        <p:txBody>
          <a:bodyPr/>
          <a:lstStyle/>
          <a:p>
            <a:r>
              <a:rPr lang="en-GB" dirty="0" smtClean="0">
                <a:solidFill>
                  <a:schemeClr val="accent3">
                    <a:lumMod val="75000"/>
                  </a:schemeClr>
                </a:solidFill>
              </a:rPr>
              <a:t>Presented by Milina Kosanovic</a:t>
            </a:r>
            <a:endParaRPr lang="sr-Latn-CS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Picture 3" descr="7d4632d6-048d-422b-a20e-0fe112ce0f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228600"/>
            <a:ext cx="3354658" cy="22350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360_F_111940465_9XYuSoNWF26FdZrb1WfjLEkBIGLTmXG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9700" y="4191000"/>
            <a:ext cx="3314700" cy="2209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New-Zealand-Nepalimag-Travel-Intr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" y="4257675"/>
            <a:ext cx="3970867" cy="22336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bd16671b82abce9723310fda3040e7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8200" y="228600"/>
            <a:ext cx="4136571" cy="21717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Typical features of the language of promotion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Slogans and metaphors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Typical collocations of positive adjectives and nouns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Giving advice/making suggestions</a:t>
            </a:r>
          </a:p>
          <a:p>
            <a:endParaRPr lang="sr-Latn-CS" dirty="0"/>
          </a:p>
        </p:txBody>
      </p:sp>
      <p:pic>
        <p:nvPicPr>
          <p:cNvPr id="4" name="Picture 3" descr="bd16671b82abce9723310fda3040e7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4114800"/>
            <a:ext cx="4136571" cy="21717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Slogans and metaphors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Malaysia- truly Asia! (</a:t>
            </a:r>
            <a:r>
              <a:rPr lang="en-US" b="1" dirty="0" smtClean="0"/>
              <a:t>rhyme-based slogans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sr-Latn-CS" dirty="0"/>
          </a:p>
        </p:txBody>
      </p:sp>
      <p:pic>
        <p:nvPicPr>
          <p:cNvPr id="4" name="Picture 3" descr="MalaysiaTrulyAsia-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2590800"/>
            <a:ext cx="5410200" cy="33374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Slogans and metaphors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dirty="0" smtClean="0"/>
              <a:t>Taiwan- the Heart of Asia (</a:t>
            </a:r>
            <a:r>
              <a:rPr lang="en-US" b="1" dirty="0" smtClean="0"/>
              <a:t>metaphor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Metaphor </a:t>
            </a:r>
            <a:r>
              <a:rPr lang="en-US" dirty="0" smtClean="0"/>
              <a:t>is </a:t>
            </a:r>
            <a:r>
              <a:rPr lang="en-GB" dirty="0" smtClean="0"/>
              <a:t> is a way of describing something using the similarity of a physical object and a more abstract idea. Heart is a part of a body, it is central and important, so Taiwan is described as a vital and central point in Asia associated  with love.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sr-Latn-CS" dirty="0"/>
          </a:p>
        </p:txBody>
      </p:sp>
      <p:pic>
        <p:nvPicPr>
          <p:cNvPr id="4" name="Picture 3" descr="00d3e759d98cf5c6547e6033f24a942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9800" y="4810125"/>
            <a:ext cx="4876800" cy="20478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Slogans and metaphors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US" dirty="0" smtClean="0"/>
              <a:t>New Zealand- 100% Pure</a:t>
            </a:r>
          </a:p>
          <a:p>
            <a:r>
              <a:rPr lang="en-US" dirty="0" smtClean="0"/>
              <a:t>Live your myth in Greece!</a:t>
            </a:r>
          </a:p>
          <a:p>
            <a:r>
              <a:rPr lang="en-US" dirty="0" smtClean="0"/>
              <a:t>Montenegro-Wild Beauty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sr-Latn-CS" dirty="0"/>
          </a:p>
        </p:txBody>
      </p:sp>
      <p:pic>
        <p:nvPicPr>
          <p:cNvPr id="4" name="Picture 3" descr="New-Zealand-Nepalimag-Travel-Intr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3657600"/>
            <a:ext cx="4648200" cy="26146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Collocations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Collocations</a:t>
            </a:r>
            <a:r>
              <a:rPr lang="en-US" dirty="0" smtClean="0"/>
              <a:t> are typical combinations of words. In marketing typical positive adjectives are combined with nouns. Here are some examples:</a:t>
            </a:r>
          </a:p>
          <a:p>
            <a:r>
              <a:rPr lang="en-US" b="1" dirty="0" smtClean="0"/>
              <a:t>Lush forest/garden </a:t>
            </a:r>
            <a:r>
              <a:rPr lang="en-US" dirty="0" smtClean="0"/>
              <a:t>(rich in vegetation)</a:t>
            </a:r>
          </a:p>
          <a:p>
            <a:r>
              <a:rPr lang="en-US" b="1" dirty="0" smtClean="0"/>
              <a:t>Picturesque countryside/ village </a:t>
            </a:r>
            <a:r>
              <a:rPr lang="en-US" dirty="0" smtClean="0"/>
              <a:t>(lovely)</a:t>
            </a:r>
          </a:p>
          <a:p>
            <a:r>
              <a:rPr lang="en-US" b="1" dirty="0" smtClean="0"/>
              <a:t>Pristine beach </a:t>
            </a:r>
            <a:r>
              <a:rPr lang="en-US" dirty="0" smtClean="0"/>
              <a:t>(clean, </a:t>
            </a:r>
            <a:r>
              <a:rPr lang="en-US" dirty="0" err="1" smtClean="0"/>
              <a:t>unspoilt</a:t>
            </a:r>
            <a:r>
              <a:rPr lang="en-US" dirty="0" smtClean="0"/>
              <a:t>)</a:t>
            </a:r>
          </a:p>
          <a:p>
            <a:r>
              <a:rPr lang="en-US" b="1" dirty="0" smtClean="0"/>
              <a:t>Dramatic mountains/ cliffs </a:t>
            </a:r>
            <a:r>
              <a:rPr lang="en-US" dirty="0" smtClean="0"/>
              <a:t>(impressive)</a:t>
            </a:r>
          </a:p>
          <a:p>
            <a:r>
              <a:rPr lang="en-US" b="1" dirty="0" smtClean="0"/>
              <a:t>Spectacular/breathtaking landscape</a:t>
            </a:r>
          </a:p>
          <a:p>
            <a:endParaRPr lang="en-US" dirty="0" smtClean="0"/>
          </a:p>
          <a:p>
            <a:endParaRPr lang="sr-Latn-C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Collocations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b="1" dirty="0" smtClean="0"/>
              <a:t>Thriving community </a:t>
            </a:r>
            <a:r>
              <a:rPr lang="en-US" dirty="0" smtClean="0"/>
              <a:t>(lively and prospering, successful, flourishing)</a:t>
            </a:r>
          </a:p>
          <a:p>
            <a:r>
              <a:rPr lang="en-US" b="1" dirty="0" smtClean="0"/>
              <a:t>Soaring mountains </a:t>
            </a:r>
            <a:r>
              <a:rPr lang="en-US" dirty="0" smtClean="0"/>
              <a:t>(very high)</a:t>
            </a:r>
          </a:p>
          <a:p>
            <a:r>
              <a:rPr lang="en-US" b="1" dirty="0" smtClean="0"/>
              <a:t>Amazing adventures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sr-Latn-CS" dirty="0"/>
          </a:p>
        </p:txBody>
      </p:sp>
      <p:pic>
        <p:nvPicPr>
          <p:cNvPr id="4" name="Picture 3" descr="360_F_111940465_9XYuSoNWF26FdZrb1WfjLEkBIGLTmXG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3962400"/>
            <a:ext cx="3794760" cy="25298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Tree-lined, traffic-free, cobbled</a:t>
            </a:r>
          </a:p>
          <a:p>
            <a:pPr eaLnBrk="1" hangingPunct="1"/>
            <a:r>
              <a:rPr lang="en-US" smtClean="0"/>
              <a:t>STREET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u="sng" smtClean="0"/>
              <a:t>Cobbled- made of stones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sr-Latn-CS" smtClean="0"/>
          </a:p>
        </p:txBody>
      </p:sp>
      <p:pic>
        <p:nvPicPr>
          <p:cNvPr id="3076" name="Picture 5" descr="Liverpool cobble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4038600"/>
            <a:ext cx="3581400" cy="26860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b="1" dirty="0" smtClean="0"/>
          </a:p>
          <a:p>
            <a:pPr eaLnBrk="1" hangingPunct="1"/>
            <a:r>
              <a:rPr lang="en-US" dirty="0" smtClean="0"/>
              <a:t>Pebble, sand, secluded </a:t>
            </a:r>
          </a:p>
          <a:p>
            <a:pPr eaLnBrk="1" hangingPunct="1"/>
            <a:r>
              <a:rPr lang="en-US" dirty="0" smtClean="0"/>
              <a:t>BEACH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Pebble- small round stone</a:t>
            </a:r>
          </a:p>
          <a:p>
            <a:pPr eaLnBrk="1" hangingPunct="1"/>
            <a:r>
              <a:rPr lang="en-US" dirty="0" smtClean="0"/>
              <a:t>Secluded- private, not crowded, sheltered</a:t>
            </a:r>
            <a:endParaRPr lang="sr-Latn-CS" dirty="0" smtClean="0"/>
          </a:p>
        </p:txBody>
      </p:sp>
      <p:pic>
        <p:nvPicPr>
          <p:cNvPr id="5" name="Picture 4" descr="chesil-beach-3[6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00" y="381000"/>
            <a:ext cx="4003000" cy="2667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/>
            <a:r>
              <a:rPr lang="en-US" dirty="0" err="1" smtClean="0"/>
              <a:t>Savoury</a:t>
            </a:r>
            <a:r>
              <a:rPr lang="en-US" dirty="0" smtClean="0"/>
              <a:t>, delicious, mouth-watering</a:t>
            </a:r>
          </a:p>
          <a:p>
            <a:pPr eaLnBrk="1" hangingPunct="1"/>
            <a:r>
              <a:rPr lang="en-US" dirty="0" smtClean="0"/>
              <a:t>DISH, FOOD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u="sng" dirty="0" err="1" smtClean="0"/>
              <a:t>Savoury</a:t>
            </a:r>
            <a:r>
              <a:rPr lang="en-US" u="sng" dirty="0" smtClean="0"/>
              <a:t>- tasty</a:t>
            </a:r>
            <a:endParaRPr lang="sr-Latn-CS" u="sng" dirty="0" smtClean="0"/>
          </a:p>
        </p:txBody>
      </p:sp>
      <p:pic>
        <p:nvPicPr>
          <p:cNvPr id="5124" name="Picture 3" descr="recipe-image-legacy-id--247_1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3276600"/>
            <a:ext cx="2911475" cy="26463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smtClean="0"/>
          </a:p>
          <a:p>
            <a:pPr eaLnBrk="1" hangingPunct="1"/>
            <a:r>
              <a:rPr lang="en-US" smtClean="0"/>
              <a:t>Major, chief, main</a:t>
            </a:r>
          </a:p>
          <a:p>
            <a:pPr eaLnBrk="1" hangingPunct="1"/>
            <a:r>
              <a:rPr lang="en-US" smtClean="0"/>
              <a:t>ATTRACTION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u="sng" smtClean="0"/>
              <a:t>Chief- main</a:t>
            </a:r>
            <a:endParaRPr lang="sr-Latn-CS" u="sng" smtClean="0"/>
          </a:p>
        </p:txBody>
      </p:sp>
      <p:pic>
        <p:nvPicPr>
          <p:cNvPr id="6148" name="Picture 3" descr="18-big_ben_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600200"/>
            <a:ext cx="3833813" cy="46910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smtClean="0"/>
          </a:p>
          <a:p>
            <a:pPr eaLnBrk="1" hangingPunct="1"/>
            <a:r>
              <a:rPr lang="en-US" smtClean="0"/>
              <a:t>Refreshing, invigorating, clean</a:t>
            </a:r>
          </a:p>
          <a:p>
            <a:pPr eaLnBrk="1" hangingPunct="1"/>
            <a:r>
              <a:rPr lang="en-US" smtClean="0"/>
              <a:t>AIR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u="sng" smtClean="0"/>
              <a:t>Invigorating- refreshing</a:t>
            </a:r>
            <a:endParaRPr lang="sr-Latn-CS" u="sng" smtClean="0"/>
          </a:p>
        </p:txBody>
      </p:sp>
      <p:pic>
        <p:nvPicPr>
          <p:cNvPr id="7172" name="Picture 3" descr="montagna-courmayeur_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495800"/>
            <a:ext cx="4343400" cy="21717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smtClean="0"/>
          </a:p>
          <a:p>
            <a:pPr eaLnBrk="1" hangingPunct="1"/>
            <a:r>
              <a:rPr lang="en-US" smtClean="0"/>
              <a:t>Mature, iconic, idyllic</a:t>
            </a:r>
          </a:p>
          <a:p>
            <a:pPr eaLnBrk="1" hangingPunct="1"/>
            <a:r>
              <a:rPr lang="en-US" smtClean="0"/>
              <a:t>GARDEN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u="sng" smtClean="0"/>
              <a:t>Mature- grown up, not young</a:t>
            </a:r>
          </a:p>
          <a:p>
            <a:pPr eaLnBrk="1" hangingPunct="1"/>
            <a:r>
              <a:rPr lang="en-US" u="sng" smtClean="0"/>
              <a:t>Iconic- typical</a:t>
            </a:r>
            <a:endParaRPr lang="sr-Latn-CS" u="sng" smtClean="0"/>
          </a:p>
        </p:txBody>
      </p:sp>
      <p:pic>
        <p:nvPicPr>
          <p:cNvPr id="8196" name="Picture 3" descr="3_Hidcote_The_Red_Borders_UK_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685800"/>
            <a:ext cx="4065588" cy="29400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/>
            <a:r>
              <a:rPr lang="en-US" dirty="0" smtClean="0"/>
              <a:t>Perched on a hill, nestled in the valley, conveniently situated</a:t>
            </a:r>
          </a:p>
          <a:p>
            <a:pPr eaLnBrk="1" hangingPunct="1"/>
            <a:r>
              <a:rPr lang="en-US" dirty="0" smtClean="0"/>
              <a:t>HOTEL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Perched-situated on a high place</a:t>
            </a:r>
          </a:p>
          <a:p>
            <a:pPr eaLnBrk="1" hangingPunct="1"/>
            <a:r>
              <a:rPr lang="en-US" dirty="0" smtClean="0"/>
              <a:t>Nestled- situated in a sheltered position</a:t>
            </a:r>
            <a:endParaRPr lang="sr-Latn-CS" dirty="0" smtClean="0"/>
          </a:p>
        </p:txBody>
      </p:sp>
      <p:pic>
        <p:nvPicPr>
          <p:cNvPr id="9220" name="Picture 3" descr="sunsetpanoramab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04800"/>
            <a:ext cx="7924800" cy="175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 text without adjectives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eaLnBrk="1" hangingPunct="1"/>
            <a:r>
              <a:rPr lang="en-US" dirty="0" smtClean="0"/>
              <a:t>Attractions of Belgrade are </a:t>
            </a:r>
            <a:r>
              <a:rPr lang="en-US" dirty="0" err="1" smtClean="0"/>
              <a:t>Kalemegdan</a:t>
            </a:r>
            <a:r>
              <a:rPr lang="en-US" dirty="0" smtClean="0"/>
              <a:t> fort, Temple of St Sava and </a:t>
            </a:r>
            <a:r>
              <a:rPr lang="en-US" dirty="0" err="1" smtClean="0"/>
              <a:t>Knez</a:t>
            </a:r>
            <a:r>
              <a:rPr lang="en-US" dirty="0" smtClean="0"/>
              <a:t> </a:t>
            </a:r>
            <a:r>
              <a:rPr lang="en-US" dirty="0" err="1" smtClean="0"/>
              <a:t>Mihajlova</a:t>
            </a:r>
            <a:r>
              <a:rPr lang="en-US" dirty="0" smtClean="0"/>
              <a:t> Street. If you want to taste Serbian cuisine you can go to </a:t>
            </a:r>
            <a:r>
              <a:rPr lang="en-US" dirty="0" err="1" smtClean="0"/>
              <a:t>Skadarlija</a:t>
            </a:r>
            <a:r>
              <a:rPr lang="en-US" dirty="0" smtClean="0"/>
              <a:t> street where you can find many restaurants. You can also visit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Ciganlija</a:t>
            </a:r>
            <a:r>
              <a:rPr lang="en-US" dirty="0" smtClean="0"/>
              <a:t> where you can relax on the beach and have a drink in bars.</a:t>
            </a:r>
            <a:endParaRPr lang="sr-Latn-CS" dirty="0" smtClean="0"/>
          </a:p>
        </p:txBody>
      </p:sp>
      <p:pic>
        <p:nvPicPr>
          <p:cNvPr id="4" name="Content Placeholder 3" descr="kalemegdan_aps_5605545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7200" y="4419600"/>
            <a:ext cx="3139558" cy="21093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same text with adjectives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eaLnBrk="1" hangingPunct="1"/>
            <a:r>
              <a:rPr lang="en-US" sz="2800" b="1" dirty="0" smtClean="0"/>
              <a:t>The main</a:t>
            </a:r>
            <a:r>
              <a:rPr lang="en-US" sz="2800" dirty="0" smtClean="0"/>
              <a:t> attractions of Belgrade are the </a:t>
            </a:r>
            <a:r>
              <a:rPr lang="en-US" sz="2800" b="1" dirty="0" smtClean="0"/>
              <a:t>medieval</a:t>
            </a:r>
            <a:r>
              <a:rPr lang="en-US" sz="2800" dirty="0" smtClean="0"/>
              <a:t> </a:t>
            </a:r>
            <a:r>
              <a:rPr lang="en-US" sz="2800" dirty="0" err="1" smtClean="0"/>
              <a:t>Kalemegdan</a:t>
            </a:r>
            <a:r>
              <a:rPr lang="en-US" sz="2800" dirty="0" smtClean="0"/>
              <a:t> fort, the </a:t>
            </a:r>
            <a:r>
              <a:rPr lang="en-US" sz="2800" b="1" dirty="0" smtClean="0"/>
              <a:t>magnificent</a:t>
            </a:r>
            <a:r>
              <a:rPr lang="en-US" sz="2800" dirty="0" smtClean="0"/>
              <a:t> Temple of St Sava and </a:t>
            </a:r>
            <a:r>
              <a:rPr lang="en-US" sz="2800" b="1" dirty="0" smtClean="0"/>
              <a:t>traffic-free</a:t>
            </a:r>
            <a:r>
              <a:rPr lang="en-US" sz="2800" dirty="0" smtClean="0"/>
              <a:t> </a:t>
            </a:r>
            <a:r>
              <a:rPr lang="en-US" sz="2800" dirty="0" err="1" smtClean="0"/>
              <a:t>Knez</a:t>
            </a:r>
            <a:r>
              <a:rPr lang="en-US" sz="2800" dirty="0" smtClean="0"/>
              <a:t> </a:t>
            </a:r>
            <a:r>
              <a:rPr lang="en-US" sz="2800" dirty="0" err="1" smtClean="0"/>
              <a:t>Mihajlova</a:t>
            </a:r>
            <a:r>
              <a:rPr lang="en-US" sz="2800" dirty="0" smtClean="0"/>
              <a:t> Street. If you want to taste </a:t>
            </a:r>
            <a:r>
              <a:rPr lang="en-US" sz="2800" b="1" dirty="0" err="1" smtClean="0"/>
              <a:t>savoury</a:t>
            </a:r>
            <a:r>
              <a:rPr lang="en-US" sz="2800" dirty="0" smtClean="0"/>
              <a:t> Serbian cuisine you can go to </a:t>
            </a:r>
            <a:r>
              <a:rPr lang="en-US" sz="2800" b="1" dirty="0" smtClean="0"/>
              <a:t>picturesque</a:t>
            </a:r>
            <a:r>
              <a:rPr lang="en-US" sz="2800" dirty="0" smtClean="0"/>
              <a:t> </a:t>
            </a:r>
            <a:r>
              <a:rPr lang="en-US" sz="2800" b="1" dirty="0" smtClean="0"/>
              <a:t>cobbled</a:t>
            </a:r>
            <a:r>
              <a:rPr lang="en-US" sz="2800" dirty="0" smtClean="0"/>
              <a:t> </a:t>
            </a:r>
            <a:r>
              <a:rPr lang="en-US" sz="2800" dirty="0" err="1" smtClean="0"/>
              <a:t>Skadarlija</a:t>
            </a:r>
            <a:r>
              <a:rPr lang="en-US" sz="2800" dirty="0" smtClean="0"/>
              <a:t> street where you can find many </a:t>
            </a:r>
            <a:r>
              <a:rPr lang="en-US" sz="2800" b="1" dirty="0" smtClean="0"/>
              <a:t>superb</a:t>
            </a:r>
            <a:r>
              <a:rPr lang="en-US" sz="2800" dirty="0" smtClean="0"/>
              <a:t> </a:t>
            </a:r>
            <a:r>
              <a:rPr lang="en-US" sz="2800" b="1" dirty="0" smtClean="0"/>
              <a:t>traditional</a:t>
            </a:r>
            <a:r>
              <a:rPr lang="en-US" sz="2800" dirty="0" smtClean="0"/>
              <a:t> restaurants. You can also visit </a:t>
            </a:r>
            <a:r>
              <a:rPr lang="en-US" sz="2800" b="1" dirty="0" smtClean="0"/>
              <a:t>attractive</a:t>
            </a:r>
            <a:r>
              <a:rPr lang="en-US" sz="2800" dirty="0" smtClean="0"/>
              <a:t> </a:t>
            </a:r>
            <a:r>
              <a:rPr lang="en-US" sz="2800" dirty="0" err="1" smtClean="0"/>
              <a:t>Ada</a:t>
            </a:r>
            <a:r>
              <a:rPr lang="en-US" sz="2800" dirty="0" smtClean="0"/>
              <a:t> </a:t>
            </a:r>
            <a:r>
              <a:rPr lang="en-US" sz="2800" dirty="0" err="1" smtClean="0"/>
              <a:t>Ciganlija</a:t>
            </a:r>
            <a:r>
              <a:rPr lang="en-US" sz="2800" dirty="0" smtClean="0"/>
              <a:t> where you can relax on the </a:t>
            </a:r>
            <a:r>
              <a:rPr lang="en-US" sz="2800" b="1" dirty="0" smtClean="0"/>
              <a:t>long pebble</a:t>
            </a:r>
            <a:r>
              <a:rPr lang="en-US" sz="2800" dirty="0" smtClean="0"/>
              <a:t> beach and have a drink in many </a:t>
            </a:r>
            <a:r>
              <a:rPr lang="en-US" sz="2800" b="1" dirty="0" smtClean="0"/>
              <a:t>popular beach</a:t>
            </a:r>
            <a:r>
              <a:rPr lang="en-US" sz="2800" dirty="0" smtClean="0"/>
              <a:t> bars.</a:t>
            </a:r>
            <a:endParaRPr lang="sr-Latn-CS" sz="2800" dirty="0" smtClean="0"/>
          </a:p>
        </p:txBody>
      </p:sp>
      <p:pic>
        <p:nvPicPr>
          <p:cNvPr id="4" name="Content Placeholder 3" descr="kalemegdan_aps_5605545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0" y="4800600"/>
            <a:ext cx="2687674" cy="1805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Giving advice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r>
              <a:rPr lang="en-US" dirty="0" smtClean="0"/>
              <a:t>In promotional materials tourists are given advice what to see. For example:</a:t>
            </a:r>
          </a:p>
          <a:p>
            <a:r>
              <a:rPr lang="en-US" dirty="0" smtClean="0"/>
              <a:t>Big Ben </a:t>
            </a:r>
            <a:r>
              <a:rPr lang="en-US" b="1" dirty="0" smtClean="0"/>
              <a:t>is a must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Buckingham Palace </a:t>
            </a:r>
            <a:r>
              <a:rPr lang="en-US" b="1" dirty="0" smtClean="0"/>
              <a:t>is well-worth visiting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No trip to</a:t>
            </a:r>
            <a:r>
              <a:rPr lang="en-US" dirty="0" smtClean="0"/>
              <a:t> London </a:t>
            </a:r>
            <a:r>
              <a:rPr lang="en-US" b="1" dirty="0" smtClean="0"/>
              <a:t>is complete without a visit to the Zoo.</a:t>
            </a:r>
          </a:p>
          <a:p>
            <a:r>
              <a:rPr lang="en-US" b="1" dirty="0" smtClean="0"/>
              <a:t>You can`t leave London without a visit to </a:t>
            </a:r>
            <a:r>
              <a:rPr lang="en-US" dirty="0" smtClean="0"/>
              <a:t>the British Museum.</a:t>
            </a:r>
          </a:p>
          <a:p>
            <a:pPr>
              <a:buNone/>
            </a:pPr>
            <a:endParaRPr lang="sr-Latn-CS" dirty="0"/>
          </a:p>
        </p:txBody>
      </p:sp>
      <p:pic>
        <p:nvPicPr>
          <p:cNvPr id="4" name="Content Placeholder 3" descr="buckingham-palace-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0" y="5105400"/>
            <a:ext cx="2603236" cy="1561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Content Placeholder 3" descr="museo-britanic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6200" y="5181600"/>
            <a:ext cx="2212690" cy="1477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suggestions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Imperatives</a:t>
            </a:r>
            <a:r>
              <a:rPr lang="en-US" dirty="0" smtClean="0"/>
              <a:t> are often used to make suggestions:</a:t>
            </a:r>
          </a:p>
          <a:p>
            <a:r>
              <a:rPr lang="en-US" b="1" dirty="0" smtClean="0"/>
              <a:t>Don`t miss </a:t>
            </a:r>
            <a:r>
              <a:rPr lang="en-US" dirty="0" err="1" smtClean="0"/>
              <a:t>Avala</a:t>
            </a:r>
            <a:r>
              <a:rPr lang="en-US" dirty="0" smtClean="0"/>
              <a:t> tower!</a:t>
            </a:r>
          </a:p>
          <a:p>
            <a:r>
              <a:rPr lang="en-US" b="1" dirty="0" smtClean="0"/>
              <a:t>Uncover</a:t>
            </a:r>
            <a:r>
              <a:rPr lang="en-US" dirty="0" smtClean="0"/>
              <a:t> Belgrade`s past!</a:t>
            </a:r>
          </a:p>
          <a:p>
            <a:r>
              <a:rPr lang="en-US" b="1" dirty="0" smtClean="0"/>
              <a:t>Step back into prehistory </a:t>
            </a:r>
            <a:r>
              <a:rPr lang="en-US" dirty="0" smtClean="0"/>
              <a:t>and visit </a:t>
            </a:r>
            <a:r>
              <a:rPr lang="en-US" dirty="0" err="1" smtClean="0"/>
              <a:t>Vinca</a:t>
            </a:r>
            <a:r>
              <a:rPr lang="en-US" dirty="0" smtClean="0"/>
              <a:t>!</a:t>
            </a:r>
          </a:p>
          <a:p>
            <a:r>
              <a:rPr lang="en-US" b="1" dirty="0" smtClean="0"/>
              <a:t>Discover 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Ciganlija</a:t>
            </a:r>
            <a:r>
              <a:rPr lang="en-US" dirty="0" smtClean="0"/>
              <a:t>!</a:t>
            </a:r>
          </a:p>
          <a:p>
            <a:r>
              <a:rPr lang="en-US" b="1" dirty="0" smtClean="0"/>
              <a:t>Explore </a:t>
            </a:r>
            <a:r>
              <a:rPr lang="en-US" dirty="0" err="1" smtClean="0"/>
              <a:t>Kosutnjak</a:t>
            </a:r>
            <a:r>
              <a:rPr lang="en-US" dirty="0" smtClean="0"/>
              <a:t>!</a:t>
            </a:r>
            <a:endParaRPr lang="sr-Latn-CS" dirty="0"/>
          </a:p>
        </p:txBody>
      </p:sp>
      <p:pic>
        <p:nvPicPr>
          <p:cNvPr id="4" name="Content Placeholder 3" descr="toranj-avala-sum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599" y="2133600"/>
            <a:ext cx="2937159" cy="1537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img_17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57800" y="4572000"/>
            <a:ext cx="3581400" cy="1973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suggestions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If you are souvenir- hunting, why not buy</a:t>
            </a:r>
            <a:r>
              <a:rPr lang="en-US" dirty="0" smtClean="0"/>
              <a:t> woolen socks from </a:t>
            </a:r>
            <a:r>
              <a:rPr lang="en-US" dirty="0" err="1" smtClean="0"/>
              <a:t>Sirogojno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Art- lovers will enjoy </a:t>
            </a:r>
            <a:r>
              <a:rPr lang="en-US" dirty="0" smtClean="0"/>
              <a:t>a visit to the National Museum.</a:t>
            </a:r>
          </a:p>
          <a:p>
            <a:r>
              <a:rPr lang="en-US" b="1" dirty="0" smtClean="0"/>
              <a:t>Those who love sports may try </a:t>
            </a:r>
            <a:r>
              <a:rPr lang="en-US" dirty="0" smtClean="0"/>
              <a:t>artificial rock climbing or cycling on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Ciganlija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sr-Latn-CS" dirty="0" smtClean="0"/>
              <a:t> </a:t>
            </a:r>
            <a:endParaRPr lang="sr-Latn-C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Write a short text about a destination in your home country or about a destination you have visited. Use all the tools used in the language of promotion.</a:t>
            </a:r>
          </a:p>
          <a:p>
            <a:endParaRPr lang="en-GB" dirty="0"/>
          </a:p>
        </p:txBody>
      </p:sp>
      <p:pic>
        <p:nvPicPr>
          <p:cNvPr id="4" name="Picture 3" descr="7d4632d6-048d-422b-a20e-0fe112ce0f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3810000"/>
            <a:ext cx="4114800" cy="27414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533</Words>
  <Application>Microsoft Office PowerPoint</Application>
  <PresentationFormat>On-screen Show (4:3)</PresentationFormat>
  <Paragraphs>104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Language of promotion</vt:lpstr>
      <vt:lpstr>Typical features of the language of promotion</vt:lpstr>
      <vt:lpstr>Slogans and metaphors</vt:lpstr>
      <vt:lpstr>Slogans and metaphors</vt:lpstr>
      <vt:lpstr>Slogans and metaphors</vt:lpstr>
      <vt:lpstr>Collocations</vt:lpstr>
      <vt:lpstr>Collocations</vt:lpstr>
      <vt:lpstr>Slide 8</vt:lpstr>
      <vt:lpstr>Slide 9</vt:lpstr>
      <vt:lpstr>Slide 10</vt:lpstr>
      <vt:lpstr>Slide 11</vt:lpstr>
      <vt:lpstr>Slide 12</vt:lpstr>
      <vt:lpstr>Slide 13</vt:lpstr>
      <vt:lpstr>Slide 14</vt:lpstr>
      <vt:lpstr>A text without adjectives</vt:lpstr>
      <vt:lpstr>The same text with adjectives</vt:lpstr>
      <vt:lpstr>Giving advice</vt:lpstr>
      <vt:lpstr>Making suggestions</vt:lpstr>
      <vt:lpstr>Making suggestions</vt:lpstr>
      <vt:lpstr>TASK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BROCHURE LANGUAGE</dc:title>
  <dc:creator>Milina Kosanovic</dc:creator>
  <cp:lastModifiedBy>Milina Kosanovic</cp:lastModifiedBy>
  <cp:revision>11</cp:revision>
  <dcterms:created xsi:type="dcterms:W3CDTF">2006-08-16T00:00:00Z</dcterms:created>
  <dcterms:modified xsi:type="dcterms:W3CDTF">2022-03-01T06:17:18Z</dcterms:modified>
</cp:coreProperties>
</file>