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8" r:id="rId4"/>
    <p:sldId id="270" r:id="rId5"/>
    <p:sldId id="272" r:id="rId6"/>
    <p:sldId id="273" r:id="rId7"/>
    <p:sldId id="259" r:id="rId8"/>
    <p:sldId id="274" r:id="rId9"/>
    <p:sldId id="275" r:id="rId10"/>
    <p:sldId id="276" r:id="rId11"/>
    <p:sldId id="27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sr-Latn-RS" sz="4900" b="1" dirty="0" smtClean="0">
                <a:solidFill>
                  <a:schemeClr val="accent1">
                    <a:lumMod val="50000"/>
                  </a:schemeClr>
                </a:solidFill>
              </a:rPr>
              <a:t>EFFECTS OF </a:t>
            </a:r>
            <a:r>
              <a:rPr lang="en-US" sz="4900" b="1" dirty="0" smtClean="0">
                <a:solidFill>
                  <a:schemeClr val="accent1">
                    <a:lumMod val="50000"/>
                  </a:schemeClr>
                </a:solidFill>
              </a:rPr>
              <a:t>TOURISM</a:t>
            </a:r>
            <a:r>
              <a:rPr lang="en-US" b="1" dirty="0" smtClean="0">
                <a:solidFill>
                  <a:schemeClr val="accent1">
                    <a:lumMod val="50000"/>
                  </a:schemeClr>
                </a:solidFill>
              </a:rPr>
              <a:t/>
            </a:r>
            <a:br>
              <a:rPr lang="en-US" b="1" dirty="0" smtClean="0">
                <a:solidFill>
                  <a:schemeClr val="accent1">
                    <a:lumMod val="50000"/>
                  </a:schemeClr>
                </a:solidFill>
              </a:rPr>
            </a:br>
            <a:r>
              <a:rPr lang="en-US" b="1" dirty="0" smtClean="0">
                <a:solidFill>
                  <a:schemeClr val="accent4">
                    <a:lumMod val="60000"/>
                    <a:lumOff val="40000"/>
                  </a:schemeClr>
                </a:solidFill>
              </a:rPr>
              <a:t>presented by Milina Kosanovic</a:t>
            </a:r>
            <a:endParaRPr lang="sr-Latn-CS" b="1" dirty="0">
              <a:solidFill>
                <a:schemeClr val="accent4">
                  <a:lumMod val="60000"/>
                  <a:lumOff val="40000"/>
                </a:schemeClr>
              </a:solidFill>
            </a:endParaRPr>
          </a:p>
        </p:txBody>
      </p:sp>
      <p:pic>
        <p:nvPicPr>
          <p:cNvPr id="4" name="Content Placeholder 3" descr="Fakile-Wale-_279_coconut-beach.jpg"/>
          <p:cNvPicPr>
            <a:picLocks noGrp="1" noChangeAspect="1"/>
          </p:cNvPicPr>
          <p:nvPr>
            <p:ph idx="1"/>
          </p:nvPr>
        </p:nvPicPr>
        <p:blipFill>
          <a:blip r:embed="rId2" cstate="print"/>
          <a:stretch>
            <a:fillRect/>
          </a:stretch>
        </p:blipFill>
        <p:spPr>
          <a:xfrm>
            <a:off x="457200" y="1905000"/>
            <a:ext cx="4457693"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descr="dirty-beach (1).jpg"/>
          <p:cNvPicPr>
            <a:picLocks noChangeAspect="1"/>
          </p:cNvPicPr>
          <p:nvPr/>
        </p:nvPicPr>
        <p:blipFill>
          <a:blip r:embed="rId3" cstate="print"/>
          <a:stretch>
            <a:fillRect/>
          </a:stretch>
        </p:blipFill>
        <p:spPr>
          <a:xfrm>
            <a:off x="4419600" y="3505200"/>
            <a:ext cx="4200831" cy="27707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3" name="Content Placeholder 2"/>
          <p:cNvSpPr>
            <a:spLocks noGrp="1"/>
          </p:cNvSpPr>
          <p:nvPr>
            <p:ph idx="1"/>
          </p:nvPr>
        </p:nvSpPr>
        <p:spPr>
          <a:xfrm>
            <a:off x="457200" y="304800"/>
            <a:ext cx="8229600" cy="6096000"/>
          </a:xfrm>
        </p:spPr>
        <p:style>
          <a:lnRef idx="1">
            <a:schemeClr val="accent6"/>
          </a:lnRef>
          <a:fillRef idx="2">
            <a:schemeClr val="accent6"/>
          </a:fillRef>
          <a:effectRef idx="1">
            <a:schemeClr val="accent6"/>
          </a:effectRef>
          <a:fontRef idx="minor">
            <a:schemeClr val="dk1"/>
          </a:fontRef>
        </p:style>
        <p:txBody>
          <a:bodyPr>
            <a:normAutofit fontScale="92500"/>
          </a:bodyPr>
          <a:lstStyle/>
          <a:p>
            <a:pPr>
              <a:buNone/>
            </a:pPr>
            <a:r>
              <a:rPr lang="sr-Latn-CS" dirty="0" smtClean="0"/>
              <a:t>POSITIVE EFFECTS OF TOURISM</a:t>
            </a:r>
          </a:p>
          <a:p>
            <a:pPr marL="514350" indent="-514350">
              <a:buFont typeface="+mj-lt"/>
              <a:buAutoNum type="arabicPeriod"/>
            </a:pPr>
            <a:r>
              <a:rPr lang="sr-Latn-CS" dirty="0" smtClean="0"/>
              <a:t>Tourism creates </a:t>
            </a:r>
            <a:r>
              <a:rPr lang="sr-Latn-CS" b="1" dirty="0" smtClean="0"/>
              <a:t>jobs</a:t>
            </a:r>
            <a:r>
              <a:rPr lang="sr-Latn-CS" dirty="0" smtClean="0"/>
              <a:t> for local people</a:t>
            </a:r>
          </a:p>
          <a:p>
            <a:pPr marL="514350" indent="-514350">
              <a:buFont typeface="+mj-lt"/>
              <a:buAutoNum type="arabicPeriod"/>
            </a:pPr>
            <a:r>
              <a:rPr lang="sr-Latn-CS" dirty="0" smtClean="0"/>
              <a:t>Tourism brings </a:t>
            </a:r>
            <a:r>
              <a:rPr lang="sr-Latn-CS" b="1" dirty="0" smtClean="0"/>
              <a:t>foreign currency </a:t>
            </a:r>
            <a:r>
              <a:rPr lang="sr-Latn-CS" dirty="0" smtClean="0"/>
              <a:t>and income for a country</a:t>
            </a:r>
          </a:p>
          <a:p>
            <a:pPr marL="514350" indent="-514350">
              <a:buFont typeface="+mj-lt"/>
              <a:buAutoNum type="arabicPeriod"/>
            </a:pPr>
            <a:r>
              <a:rPr lang="sr-Latn-CS" dirty="0" smtClean="0"/>
              <a:t>Tourists buy </a:t>
            </a:r>
            <a:r>
              <a:rPr lang="sr-Latn-CS" b="1" dirty="0" smtClean="0"/>
              <a:t>local products </a:t>
            </a:r>
            <a:r>
              <a:rPr lang="sr-Latn-CS" dirty="0" smtClean="0"/>
              <a:t>such as locally produced food, hand-made clothes etc.</a:t>
            </a:r>
          </a:p>
          <a:p>
            <a:pPr marL="514350" indent="-514350">
              <a:buFont typeface="+mj-lt"/>
              <a:buAutoNum type="arabicPeriod"/>
            </a:pPr>
            <a:r>
              <a:rPr lang="sr-Latn-CS" dirty="0" smtClean="0"/>
              <a:t>Tourists want to see local wildlife so that creates pressure to </a:t>
            </a:r>
            <a:r>
              <a:rPr lang="sr-Latn-CS" b="1" dirty="0" smtClean="0"/>
              <a:t>conserve local species </a:t>
            </a:r>
            <a:r>
              <a:rPr lang="sr-Latn-CS" dirty="0" smtClean="0"/>
              <a:t>of animals and plants</a:t>
            </a:r>
          </a:p>
          <a:p>
            <a:pPr marL="514350" indent="-514350">
              <a:buFont typeface="+mj-lt"/>
              <a:buAutoNum type="arabicPeriod"/>
            </a:pPr>
            <a:r>
              <a:rPr lang="sr-Latn-CS" dirty="0" smtClean="0"/>
              <a:t>Tourists want to experience local culture so that encourages </a:t>
            </a:r>
            <a:r>
              <a:rPr lang="sr-Latn-CS" b="1" dirty="0" smtClean="0"/>
              <a:t>preservation of local customs and crafts, local cuisine, local music and dance</a:t>
            </a:r>
            <a:endParaRPr lang="sr-Latn-C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248400"/>
          </a:xfrm>
        </p:spPr>
        <p:style>
          <a:lnRef idx="1">
            <a:schemeClr val="accent1"/>
          </a:lnRef>
          <a:fillRef idx="2">
            <a:schemeClr val="accent1"/>
          </a:fillRef>
          <a:effectRef idx="1">
            <a:schemeClr val="accent1"/>
          </a:effectRef>
          <a:fontRef idx="minor">
            <a:schemeClr val="dk1"/>
          </a:fontRef>
        </p:style>
        <p:txBody>
          <a:bodyPr/>
          <a:lstStyle/>
          <a:p>
            <a:pPr>
              <a:buNone/>
            </a:pPr>
            <a:r>
              <a:rPr lang="en-US" dirty="0" smtClean="0"/>
              <a:t> </a:t>
            </a:r>
            <a:r>
              <a:rPr lang="sr-Latn-RS" dirty="0" smtClean="0"/>
              <a:t>NEGATIVE EFFECTS OF TOURISM</a:t>
            </a:r>
          </a:p>
          <a:p>
            <a:pPr marL="514350" indent="-514350">
              <a:buAutoNum type="arabicPeriod"/>
            </a:pPr>
            <a:r>
              <a:rPr lang="sr-Latn-RS" dirty="0" smtClean="0"/>
              <a:t>Tourism can cause </a:t>
            </a:r>
            <a:r>
              <a:rPr lang="sr-Latn-RS" b="1" dirty="0" smtClean="0"/>
              <a:t>environmental degradation</a:t>
            </a:r>
            <a:r>
              <a:rPr lang="sr-Latn-RS" dirty="0" smtClean="0"/>
              <a:t>: airplanes and cars pollute the air, tourist resorts use too much water, tourists throw away litter, forests are cleared in order to build hotels...</a:t>
            </a:r>
          </a:p>
          <a:p>
            <a:pPr marL="514350" indent="-514350">
              <a:buAutoNum type="arabicPeriod"/>
            </a:pPr>
            <a:r>
              <a:rPr lang="sr-Latn-RS" b="1" dirty="0" smtClean="0"/>
              <a:t>Jobs in tourism are mainly seasonal and low paid.</a:t>
            </a:r>
            <a:r>
              <a:rPr lang="sr-Latn-RS" dirty="0" smtClean="0"/>
              <a:t> Local people change their way of life and </a:t>
            </a:r>
            <a:r>
              <a:rPr lang="sr-Latn-RS" b="1" dirty="0" smtClean="0"/>
              <a:t>abandon their tradition</a:t>
            </a:r>
            <a:r>
              <a:rPr lang="en-GB" b="1" dirty="0" smtClean="0"/>
              <a:t>s and professions.</a:t>
            </a:r>
            <a:r>
              <a:rPr lang="sr-Latn-RS" b="1" dirty="0" smtClean="0"/>
              <a:t> </a:t>
            </a:r>
            <a:endParaRPr lang="sr-Latn-RS" dirty="0" smtClean="0"/>
          </a:p>
          <a:p>
            <a:pPr marL="514350" indent="-514350">
              <a:buAutoNum type="arabicPeriod"/>
            </a:pPr>
            <a:endParaRPr lang="sr-Latn-RS" dirty="0" smtClean="0"/>
          </a:p>
          <a:p>
            <a:pPr marL="514350" indent="-514350">
              <a:buAutoNum type="arabicPeriod"/>
            </a:pPr>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2484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en-US" dirty="0" smtClean="0"/>
              <a:t> </a:t>
            </a:r>
            <a:r>
              <a:rPr lang="sr-Latn-RS" dirty="0" smtClean="0"/>
              <a:t>NEGATIVE EFFECTS OF TOURISM</a:t>
            </a:r>
          </a:p>
          <a:p>
            <a:pPr marL="514350" indent="-514350">
              <a:buFont typeface="+mj-lt"/>
              <a:buAutoNum type="arabicPeriod" startAt="3"/>
            </a:pPr>
            <a:r>
              <a:rPr lang="sr-Latn-RS" dirty="0" smtClean="0"/>
              <a:t>Tourism creates </a:t>
            </a:r>
            <a:r>
              <a:rPr lang="sr-Latn-RS" b="1" dirty="0" smtClean="0"/>
              <a:t>economic leakage</a:t>
            </a:r>
            <a:r>
              <a:rPr lang="sr-Latn-RS" dirty="0" smtClean="0"/>
              <a:t>: if a hotel owner is from abroad the money earned through tourism flows to another country and not to the local community. Also, furniture, food, cosmetics and other goods that tourists use in a hotel are often imported, and not locally produced so there is no benefit for local people.</a:t>
            </a:r>
          </a:p>
          <a:p>
            <a:pPr marL="514350" indent="-514350">
              <a:buFont typeface="+mj-lt"/>
              <a:buAutoNum type="arabicPeriod" startAt="3"/>
            </a:pPr>
            <a:endParaRPr lang="sr-Latn-RS" dirty="0" smtClean="0"/>
          </a:p>
          <a:p>
            <a:pPr marL="514350" indent="-514350">
              <a:buNone/>
            </a:pPr>
            <a:r>
              <a:rPr lang="sr-Latn-RS" dirty="0" smtClean="0"/>
              <a:t>     MONEY LEAKAGE </a:t>
            </a:r>
          </a:p>
          <a:p>
            <a:pPr marL="514350" indent="-514350">
              <a:buNone/>
            </a:pPr>
            <a:r>
              <a:rPr lang="sr-Latn-RS" dirty="0" smtClean="0"/>
              <a:t>   curenje/ odliv novca</a:t>
            </a:r>
          </a:p>
          <a:p>
            <a:pPr marL="514350" indent="-514350">
              <a:buFont typeface="+mj-lt"/>
              <a:buAutoNum type="arabicPeriod" startAt="3"/>
            </a:pPr>
            <a:endParaRPr lang="sr-Latn-RS" dirty="0" smtClean="0"/>
          </a:p>
          <a:p>
            <a:pPr marL="514350" indent="-514350">
              <a:buAutoNum type="arabicPeriod" startAt="3"/>
            </a:pPr>
            <a:endParaRPr lang="sr-Latn-CS" dirty="0"/>
          </a:p>
        </p:txBody>
      </p:sp>
      <p:pic>
        <p:nvPicPr>
          <p:cNvPr id="4" name="Picture 3" descr="преузимање.jfif"/>
          <p:cNvPicPr>
            <a:picLocks noChangeAspect="1"/>
          </p:cNvPicPr>
          <p:nvPr/>
        </p:nvPicPr>
        <p:blipFill>
          <a:blip r:embed="rId2" cstate="print"/>
          <a:stretch>
            <a:fillRect/>
          </a:stretch>
        </p:blipFill>
        <p:spPr>
          <a:xfrm>
            <a:off x="4953000" y="4419600"/>
            <a:ext cx="2977213" cy="1981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2484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en-US" dirty="0" smtClean="0"/>
              <a:t> </a:t>
            </a:r>
            <a:r>
              <a:rPr lang="sr-Latn-RS" dirty="0" smtClean="0"/>
              <a:t>NEGATIVE EFFECTS OF TOURISM.</a:t>
            </a:r>
          </a:p>
          <a:p>
            <a:pPr marL="514350" indent="-514350">
              <a:buFont typeface="+mj-lt"/>
              <a:buAutoNum type="arabicPeriod" startAt="4"/>
            </a:pPr>
            <a:r>
              <a:rPr lang="sr-Latn-RS" dirty="0" smtClean="0"/>
              <a:t>Tourists can </a:t>
            </a:r>
            <a:r>
              <a:rPr lang="sr-Latn-RS" b="1" dirty="0" smtClean="0"/>
              <a:t>disrespect local culture </a:t>
            </a:r>
            <a:r>
              <a:rPr lang="sr-Latn-RS" dirty="0" smtClean="0"/>
              <a:t>by wearing inappropriate clothes or behaving in a rude way. Tourism can cause </a:t>
            </a:r>
            <a:r>
              <a:rPr lang="sr-Latn-RS" b="1" dirty="0" smtClean="0"/>
              <a:t>noise and disturbance</a:t>
            </a:r>
            <a:endParaRPr lang="sr-Latn-RS" dirty="0" smtClean="0"/>
          </a:p>
          <a:p>
            <a:pPr marL="514350" indent="-514350">
              <a:buFont typeface="+mj-lt"/>
              <a:buAutoNum type="arabicPeriod" startAt="4"/>
            </a:pPr>
            <a:r>
              <a:rPr lang="sr-Latn-RS" dirty="0" smtClean="0"/>
              <a:t>Tourism may bring </a:t>
            </a:r>
            <a:r>
              <a:rPr lang="sr-Latn-RS" b="1" dirty="0" smtClean="0"/>
              <a:t>a rise in living cost </a:t>
            </a:r>
            <a:r>
              <a:rPr lang="sr-Latn-RS" dirty="0" smtClean="0"/>
              <a:t>which can harm locals. Local goods can become expensive because tourists are willing to pay more. The cost of real estate (houses, flats, land) can rise because tourists start to buy holiday homes.</a:t>
            </a:r>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Negative Impacts of Tourism</a:t>
            </a:r>
            <a:br>
              <a:rPr lang="en-US" dirty="0" smtClean="0"/>
            </a:br>
            <a:r>
              <a:rPr lang="en-US" dirty="0" smtClean="0"/>
              <a:t> in Burma</a:t>
            </a:r>
            <a:endParaRPr lang="en-GB" dirty="0"/>
          </a:p>
        </p:txBody>
      </p:sp>
      <p:pic>
        <p:nvPicPr>
          <p:cNvPr id="4" name="Content Placeholder 3" descr="Myanmar-or-Burma-3.png"/>
          <p:cNvPicPr>
            <a:picLocks noGrp="1" noChangeAspect="1"/>
          </p:cNvPicPr>
          <p:nvPr>
            <p:ph idx="1"/>
          </p:nvPr>
        </p:nvPicPr>
        <p:blipFill>
          <a:blip r:embed="rId2" cstate="print"/>
          <a:stretch>
            <a:fillRect/>
          </a:stretch>
        </p:blipFill>
        <p:spPr>
          <a:xfrm>
            <a:off x="609600" y="1676400"/>
            <a:ext cx="3681947" cy="45259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descr="long neck.jpg"/>
          <p:cNvPicPr>
            <a:picLocks noChangeAspect="1"/>
          </p:cNvPicPr>
          <p:nvPr/>
        </p:nvPicPr>
        <p:blipFill>
          <a:blip r:embed="rId3" cstate="print"/>
          <a:stretch>
            <a:fillRect/>
          </a:stretch>
        </p:blipFill>
        <p:spPr>
          <a:xfrm>
            <a:off x="4953000" y="4191000"/>
            <a:ext cx="3657600" cy="21968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descr="BUAitinerary5-925x600-560x310.jpg"/>
          <p:cNvPicPr>
            <a:picLocks noChangeAspect="1"/>
          </p:cNvPicPr>
          <p:nvPr/>
        </p:nvPicPr>
        <p:blipFill>
          <a:blip r:embed="rId4" cstate="print"/>
          <a:stretch>
            <a:fillRect/>
          </a:stretch>
        </p:blipFill>
        <p:spPr>
          <a:xfrm>
            <a:off x="4876800" y="1676400"/>
            <a:ext cx="3733800" cy="20669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Negative Impacts of Tourism</a:t>
            </a:r>
            <a:br>
              <a:rPr lang="en-US" dirty="0" smtClean="0"/>
            </a:br>
            <a:r>
              <a:rPr lang="en-US" dirty="0" smtClean="0"/>
              <a:t> in Burma</a:t>
            </a:r>
            <a:endParaRPr lang="sr-Latn-CS" b="1" dirty="0">
              <a:solidFill>
                <a:schemeClr val="accent3">
                  <a:lumMod val="50000"/>
                </a:schemeClr>
              </a:solidFill>
            </a:endParaRPr>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lnSpcReduction="10000"/>
          </a:bodyPr>
          <a:lstStyle/>
          <a:p>
            <a:pPr>
              <a:lnSpc>
                <a:spcPct val="90000"/>
              </a:lnSpc>
            </a:pPr>
            <a:r>
              <a:rPr lang="sr-Latn-RS" b="1" dirty="0" smtClean="0"/>
              <a:t>impact- </a:t>
            </a:r>
            <a:r>
              <a:rPr lang="sr-Latn-RS" dirty="0" smtClean="0"/>
              <a:t>influence, effect (uticaj)</a:t>
            </a:r>
          </a:p>
          <a:p>
            <a:pPr>
              <a:lnSpc>
                <a:spcPct val="90000"/>
              </a:lnSpc>
            </a:pPr>
            <a:r>
              <a:rPr lang="sr-Latn-RS" b="1" dirty="0" smtClean="0"/>
              <a:t>inevitable</a:t>
            </a:r>
            <a:r>
              <a:rPr lang="sr-Latn-RS" dirty="0" smtClean="0"/>
              <a:t>- impossible to avoid (neizbežan)</a:t>
            </a:r>
          </a:p>
          <a:p>
            <a:pPr>
              <a:lnSpc>
                <a:spcPct val="90000"/>
              </a:lnSpc>
            </a:pPr>
            <a:r>
              <a:rPr lang="sr-Latn-RS" b="1" dirty="0" smtClean="0"/>
              <a:t>p</a:t>
            </a:r>
            <a:r>
              <a:rPr lang="en-US" b="1" dirty="0" err="1" smtClean="0"/>
              <a:t>recaution</a:t>
            </a:r>
            <a:r>
              <a:rPr lang="en-US" b="1" dirty="0" smtClean="0"/>
              <a:t> </a:t>
            </a:r>
            <a:r>
              <a:rPr lang="en-US" dirty="0" smtClean="0"/>
              <a:t>- </a:t>
            </a:r>
            <a:r>
              <a:rPr lang="sr-Latn-CS" dirty="0" smtClean="0"/>
              <a:t>an action which is done to prevent something dangerous happening (predostrožnost)</a:t>
            </a:r>
            <a:endParaRPr lang="en-US" dirty="0" smtClean="0"/>
          </a:p>
          <a:p>
            <a:pPr>
              <a:lnSpc>
                <a:spcPct val="90000"/>
              </a:lnSpc>
            </a:pPr>
            <a:r>
              <a:rPr lang="en-US" b="1" dirty="0" smtClean="0"/>
              <a:t>common</a:t>
            </a:r>
            <a:r>
              <a:rPr lang="en-US" dirty="0" smtClean="0"/>
              <a:t>-usual</a:t>
            </a:r>
            <a:r>
              <a:rPr lang="sr-Latn-RS" dirty="0" smtClean="0"/>
              <a:t> (uobičajen)</a:t>
            </a:r>
          </a:p>
          <a:p>
            <a:pPr lvl="1">
              <a:lnSpc>
                <a:spcPct val="90000"/>
              </a:lnSpc>
              <a:buNone/>
            </a:pPr>
            <a:r>
              <a:rPr lang="sr-Latn-RS" sz="3200" u="sng" dirty="0" smtClean="0"/>
              <a:t>Environmental degradation</a:t>
            </a:r>
          </a:p>
          <a:p>
            <a:pPr>
              <a:lnSpc>
                <a:spcPct val="90000"/>
              </a:lnSpc>
            </a:pPr>
            <a:r>
              <a:rPr lang="sr-Latn-RS" b="1" dirty="0" smtClean="0"/>
              <a:t>precious</a:t>
            </a:r>
            <a:r>
              <a:rPr lang="sr-Latn-RS" dirty="0" smtClean="0"/>
              <a:t>- valuable (dragocen)</a:t>
            </a:r>
            <a:endParaRPr lang="en-US" dirty="0" smtClean="0"/>
          </a:p>
          <a:p>
            <a:pPr>
              <a:lnSpc>
                <a:spcPct val="90000"/>
              </a:lnSpc>
            </a:pPr>
            <a:r>
              <a:rPr lang="en-US" b="1" dirty="0" smtClean="0"/>
              <a:t>trail-</a:t>
            </a:r>
            <a:r>
              <a:rPr lang="en-US" dirty="0" smtClean="0"/>
              <a:t> a mark left by a person (</a:t>
            </a:r>
            <a:r>
              <a:rPr lang="en-US" dirty="0" err="1" smtClean="0"/>
              <a:t>trag</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linds(horizontal)">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blinds(horizontal)">
                                      <p:cBhvr>
                                        <p:cTn id="4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Negative Impacts of Tourism</a:t>
            </a:r>
            <a:br>
              <a:rPr lang="en-US" dirty="0" smtClean="0"/>
            </a:br>
            <a:r>
              <a:rPr lang="en-US" dirty="0" smtClean="0"/>
              <a:t> in Burma</a:t>
            </a:r>
            <a:endParaRPr lang="sr-Latn-CS" dirty="0"/>
          </a:p>
        </p:txBody>
      </p:sp>
      <p:sp>
        <p:nvSpPr>
          <p:cNvPr id="3" name="Content Placeholder 2"/>
          <p:cNvSpPr>
            <a:spLocks noGrp="1"/>
          </p:cNvSpPr>
          <p:nvPr>
            <p:ph idx="1"/>
          </p:nvPr>
        </p:nvSpPr>
        <p:spPr>
          <a:xfrm>
            <a:off x="457200" y="1524000"/>
            <a:ext cx="8229600" cy="5334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nSpc>
                <a:spcPct val="90000"/>
              </a:lnSpc>
            </a:pPr>
            <a:r>
              <a:rPr lang="sr-Latn-RS" b="1" u="sng" dirty="0" smtClean="0"/>
              <a:t>economic leakage- </a:t>
            </a:r>
            <a:r>
              <a:rPr lang="sr-Latn-RS" dirty="0" smtClean="0"/>
              <a:t>a situation when the profit does not stay in the place where it is earned but flows to another country or region (foreign ownership, imported goods)</a:t>
            </a:r>
          </a:p>
          <a:p>
            <a:pPr>
              <a:lnSpc>
                <a:spcPct val="90000"/>
              </a:lnSpc>
            </a:pPr>
            <a:r>
              <a:rPr lang="en-US" b="1" dirty="0" smtClean="0"/>
              <a:t>to exhibit</a:t>
            </a:r>
            <a:r>
              <a:rPr lang="sr-Latn-RS" b="1" dirty="0" smtClean="0"/>
              <a:t> </a:t>
            </a:r>
            <a:r>
              <a:rPr lang="en-US" dirty="0" smtClean="0"/>
              <a:t>-</a:t>
            </a:r>
            <a:r>
              <a:rPr lang="sr-Latn-CS" dirty="0" smtClean="0"/>
              <a:t> </a:t>
            </a:r>
            <a:r>
              <a:rPr lang="en-US" dirty="0" smtClean="0"/>
              <a:t>to show</a:t>
            </a:r>
            <a:r>
              <a:rPr lang="sr-Latn-RS" dirty="0" smtClean="0"/>
              <a:t> (pokazivati)</a:t>
            </a:r>
          </a:p>
          <a:p>
            <a:pPr>
              <a:lnSpc>
                <a:spcPct val="90000"/>
              </a:lnSpc>
            </a:pPr>
            <a:r>
              <a:rPr lang="sr-Latn-RS" b="1" dirty="0" smtClean="0"/>
              <a:t>interest payment</a:t>
            </a:r>
            <a:r>
              <a:rPr lang="sr-Latn-RS" dirty="0" smtClean="0"/>
              <a:t>-  plaćanje kamate</a:t>
            </a:r>
          </a:p>
          <a:p>
            <a:pPr>
              <a:lnSpc>
                <a:spcPct val="90000"/>
              </a:lnSpc>
            </a:pPr>
            <a:r>
              <a:rPr lang="sr-Latn-RS" b="1" dirty="0" smtClean="0"/>
              <a:t>loan</a:t>
            </a:r>
            <a:r>
              <a:rPr lang="sr-Latn-RS" dirty="0" smtClean="0"/>
              <a:t>- money borrowed from a bank (kredit)</a:t>
            </a:r>
            <a:endParaRPr lang="en-US" dirty="0" smtClean="0"/>
          </a:p>
          <a:p>
            <a:pPr>
              <a:lnSpc>
                <a:spcPct val="90000"/>
              </a:lnSpc>
            </a:pPr>
            <a:r>
              <a:rPr lang="en-US" b="1" dirty="0" smtClean="0"/>
              <a:t>franchise</a:t>
            </a:r>
            <a:r>
              <a:rPr lang="en-US" dirty="0" smtClean="0"/>
              <a:t>-</a:t>
            </a:r>
            <a:r>
              <a:rPr lang="sr-Latn-CS" dirty="0" smtClean="0"/>
              <a:t>a right to sell a company's products in a particular area using the company's name (franšiza) </a:t>
            </a:r>
          </a:p>
          <a:p>
            <a:pPr>
              <a:lnSpc>
                <a:spcPct val="90000"/>
              </a:lnSpc>
            </a:pPr>
            <a:r>
              <a:rPr lang="sr-Latn-CS" b="1" dirty="0" smtClean="0"/>
              <a:t>tourist receipts- </a:t>
            </a:r>
            <a:r>
              <a:rPr lang="sr-Latn-CS" dirty="0" smtClean="0"/>
              <a:t>income from tourists (prihod od turista)</a:t>
            </a:r>
          </a:p>
          <a:p>
            <a:pPr>
              <a:lnSpc>
                <a:spcPct val="90000"/>
              </a:lnSpc>
            </a:pPr>
            <a:endParaRPr lang="sr-Latn-CS" dirty="0" smtClean="0"/>
          </a:p>
          <a:p>
            <a:endParaRPr lang="sr-Latn-RS" dirty="0" smtClean="0"/>
          </a:p>
          <a:p>
            <a:endParaRPr lang="sr-Latn-RS" dirty="0" smtClean="0"/>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Negative Impacts of Tourism</a:t>
            </a:r>
            <a:br>
              <a:rPr lang="en-US" dirty="0" smtClean="0"/>
            </a:br>
            <a:r>
              <a:rPr lang="en-US" dirty="0" smtClean="0"/>
              <a:t> in Burma</a:t>
            </a:r>
            <a:endParaRPr lang="sr-Latn-CS"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lnSpcReduction="10000"/>
          </a:bodyPr>
          <a:lstStyle/>
          <a:p>
            <a:pPr>
              <a:buNone/>
            </a:pPr>
            <a:r>
              <a:rPr lang="sr-Latn-RS" dirty="0" smtClean="0"/>
              <a:t>   </a:t>
            </a:r>
            <a:r>
              <a:rPr lang="sr-Latn-RS" u="sng" dirty="0" smtClean="0"/>
              <a:t>Disrespecting local customs and culture</a:t>
            </a:r>
          </a:p>
          <a:p>
            <a:r>
              <a:rPr lang="sr-Latn-RS" dirty="0" smtClean="0"/>
              <a:t>appropriate- suitable, decent (pristojan)</a:t>
            </a:r>
          </a:p>
          <a:p>
            <a:r>
              <a:rPr lang="en-US" dirty="0" smtClean="0"/>
              <a:t>display- showing</a:t>
            </a:r>
            <a:r>
              <a:rPr lang="sr-Latn-RS" dirty="0" smtClean="0"/>
              <a:t> (iskazivanje)</a:t>
            </a:r>
          </a:p>
          <a:p>
            <a:r>
              <a:rPr lang="sr-Latn-RS" dirty="0" smtClean="0"/>
              <a:t>affection- love (naklonost)</a:t>
            </a:r>
          </a:p>
          <a:p>
            <a:r>
              <a:rPr lang="sr-Latn-RS" dirty="0" smtClean="0"/>
              <a:t>likely- probable (verobvatan)</a:t>
            </a:r>
            <a:endParaRPr lang="en-US" dirty="0" smtClean="0"/>
          </a:p>
          <a:p>
            <a:r>
              <a:rPr lang="en-US" dirty="0" smtClean="0"/>
              <a:t>to cause offence- to upset or hurt someone`s feelings</a:t>
            </a:r>
            <a:r>
              <a:rPr lang="sr-Latn-RS" dirty="0" smtClean="0"/>
              <a:t>  (uvrediti)</a:t>
            </a:r>
            <a:endParaRPr lang="en-US" dirty="0" smtClean="0"/>
          </a:p>
          <a:p>
            <a:r>
              <a:rPr lang="en-US" dirty="0" smtClean="0"/>
              <a:t>observant- </a:t>
            </a:r>
            <a:r>
              <a:rPr lang="sr-Latn-RS" dirty="0" smtClean="0"/>
              <a:t>careful, ready to see (pažljiv)</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Negative Impacts of Tourism</a:t>
            </a:r>
            <a:br>
              <a:rPr lang="en-US" dirty="0" smtClean="0"/>
            </a:br>
            <a:r>
              <a:rPr lang="en-US" dirty="0" smtClean="0"/>
              <a:t> in Burma</a:t>
            </a:r>
            <a:endParaRPr lang="sr-Latn-CS"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pPr>
              <a:buNone/>
            </a:pPr>
            <a:r>
              <a:rPr lang="sr-Latn-RS" u="sng" dirty="0" smtClean="0"/>
              <a:t> Support of cultural exploitation</a:t>
            </a:r>
          </a:p>
          <a:p>
            <a:r>
              <a:rPr lang="sr-Latn-RS" b="1" dirty="0" smtClean="0"/>
              <a:t>display</a:t>
            </a:r>
            <a:r>
              <a:rPr lang="sr-Latn-RS" dirty="0" smtClean="0"/>
              <a:t>- show (predstava)</a:t>
            </a:r>
          </a:p>
          <a:p>
            <a:r>
              <a:rPr lang="sr-Latn-RS" b="1" dirty="0" smtClean="0"/>
              <a:t>solely</a:t>
            </a:r>
            <a:r>
              <a:rPr lang="sr-Latn-RS" dirty="0" smtClean="0"/>
              <a:t> – only, exclusively (isključivo)</a:t>
            </a:r>
          </a:p>
          <a:p>
            <a:r>
              <a:rPr lang="en-US" b="1" dirty="0" smtClean="0"/>
              <a:t>to devalue- </a:t>
            </a:r>
            <a:r>
              <a:rPr lang="en-US" dirty="0" smtClean="0"/>
              <a:t>lessen the value</a:t>
            </a:r>
            <a:r>
              <a:rPr lang="sr-Latn-RS" dirty="0" smtClean="0"/>
              <a:t> (devalvirati, uniziti, smanjiti)</a:t>
            </a:r>
          </a:p>
          <a:p>
            <a:r>
              <a:rPr lang="en-US" b="1" dirty="0" smtClean="0"/>
              <a:t>revenue</a:t>
            </a:r>
            <a:r>
              <a:rPr lang="en-US" dirty="0" smtClean="0"/>
              <a:t>- income</a:t>
            </a:r>
            <a:endParaRPr lang="sr-Latn-C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TASK</a:t>
            </a:r>
            <a:endParaRPr lang="en-GB" dirty="0"/>
          </a:p>
        </p:txBody>
      </p:sp>
      <p:sp>
        <p:nvSpPr>
          <p:cNvPr id="3" name="Content Placeholder 2"/>
          <p:cNvSpPr>
            <a:spLocks noGrp="1"/>
          </p:cNvSpPr>
          <p:nvPr>
            <p:ph idx="1"/>
          </p:nvPr>
        </p:nvSpPr>
        <p:spPr/>
        <p:txBody>
          <a:bodyPr/>
          <a:lstStyle/>
          <a:p>
            <a:r>
              <a:rPr lang="en-GB" dirty="0" smtClean="0"/>
              <a:t>What are some examples of positive and negative effects tourism can have on mountain </a:t>
            </a:r>
            <a:r>
              <a:rPr lang="en-GB" dirty="0" err="1" smtClean="0"/>
              <a:t>Zlatibor</a:t>
            </a:r>
            <a:r>
              <a:rPr lang="en-GB" dirty="0" smtClean="0"/>
              <a:t> or on a Serbian monastery?</a:t>
            </a:r>
            <a:endParaRPr lang="en-GB" dirty="0"/>
          </a:p>
        </p:txBody>
      </p:sp>
      <p:pic>
        <p:nvPicPr>
          <p:cNvPr id="4" name="Picture 3" descr="255892144.jpg"/>
          <p:cNvPicPr>
            <a:picLocks noChangeAspect="1"/>
          </p:cNvPicPr>
          <p:nvPr/>
        </p:nvPicPr>
        <p:blipFill>
          <a:blip r:embed="rId2" cstate="print"/>
          <a:stretch>
            <a:fillRect/>
          </a:stretch>
        </p:blipFill>
        <p:spPr>
          <a:xfrm>
            <a:off x="762000" y="3733800"/>
            <a:ext cx="3429000" cy="25684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descr="vodicka_tura_do_manastira_u_levcu_-_avgust_2018.jpg"/>
          <p:cNvPicPr>
            <a:picLocks noChangeAspect="1"/>
          </p:cNvPicPr>
          <p:nvPr/>
        </p:nvPicPr>
        <p:blipFill>
          <a:blip r:embed="rId3" cstate="print"/>
          <a:stretch>
            <a:fillRect/>
          </a:stretch>
        </p:blipFill>
        <p:spPr>
          <a:xfrm>
            <a:off x="4648200" y="3810000"/>
            <a:ext cx="4180884" cy="2362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TotalTime>
  <Words>546</Words>
  <Application>Microsoft Office PowerPoint</Application>
  <PresentationFormat>On-screen Show (4:3)</PresentationFormat>
  <Paragraphs>52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EFFECTS OF TOURISM presented by Milina Kosanovic</vt:lpstr>
      <vt:lpstr>Slide 2</vt:lpstr>
      <vt:lpstr>Slide 3</vt:lpstr>
      <vt:lpstr>Slide 4</vt:lpstr>
      <vt:lpstr>Slide 5</vt:lpstr>
      <vt:lpstr>Negative Impacts of Tourism  in Burma</vt:lpstr>
      <vt:lpstr>Negative Impacts of Tourism  in Burma</vt:lpstr>
      <vt:lpstr>Negative Impacts of Tourism  in Burma</vt:lpstr>
      <vt:lpstr>Negative Impacts of Tourism  in Burma</vt:lpstr>
      <vt:lpstr>Negative Impacts of Tourism  in Burma</vt:lpstr>
      <vt:lpstr>TASK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TOURISM</dc:title>
  <dc:creator>Milina</dc:creator>
  <cp:lastModifiedBy>Milina Kosanovic</cp:lastModifiedBy>
  <cp:revision>41</cp:revision>
  <dcterms:created xsi:type="dcterms:W3CDTF">2006-08-16T00:00:00Z</dcterms:created>
  <dcterms:modified xsi:type="dcterms:W3CDTF">2022-02-09T10:50:46Z</dcterms:modified>
</cp:coreProperties>
</file>