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6" r:id="rId4"/>
    <p:sldId id="258" r:id="rId5"/>
    <p:sldId id="259" r:id="rId6"/>
    <p:sldId id="260" r:id="rId7"/>
    <p:sldId id="261" r:id="rId8"/>
    <p:sldId id="263" r:id="rId9"/>
    <p:sldId id="262" r:id="rId10"/>
    <p:sldId id="264" r:id="rId11"/>
    <p:sldId id="257"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50000"/>
                  </a:schemeClr>
                </a:solidFill>
              </a:rPr>
              <a:t>ADVANTAGES AND DISADVANTAGES BROUGHT BY TOURISM</a:t>
            </a:r>
            <a:endParaRPr lang="sr-Latn-CS" b="1" dirty="0">
              <a:solidFill>
                <a:schemeClr val="accent1">
                  <a:lumMod val="50000"/>
                </a:schemeClr>
              </a:solidFill>
            </a:endParaRPr>
          </a:p>
        </p:txBody>
      </p:sp>
      <p:pic>
        <p:nvPicPr>
          <p:cNvPr id="4" name="Content Placeholder 3" descr="Fakile-Wale-_279_coconut-beach.jpg"/>
          <p:cNvPicPr>
            <a:picLocks noGrp="1" noChangeAspect="1"/>
          </p:cNvPicPr>
          <p:nvPr>
            <p:ph idx="1"/>
          </p:nvPr>
        </p:nvPicPr>
        <p:blipFill>
          <a:blip r:embed="rId2" cstate="print"/>
          <a:stretch>
            <a:fillRect/>
          </a:stretch>
        </p:blipFill>
        <p:spPr>
          <a:xfrm>
            <a:off x="457200" y="1600200"/>
            <a:ext cx="4457693" cy="2971800"/>
          </a:xfrm>
        </p:spPr>
      </p:pic>
      <p:pic>
        <p:nvPicPr>
          <p:cNvPr id="5" name="Picture 4" descr="dirty-beach (1).jpg"/>
          <p:cNvPicPr>
            <a:picLocks noChangeAspect="1"/>
          </p:cNvPicPr>
          <p:nvPr/>
        </p:nvPicPr>
        <p:blipFill>
          <a:blip r:embed="rId3" cstate="print"/>
          <a:stretch>
            <a:fillRect/>
          </a:stretch>
        </p:blipFill>
        <p:spPr>
          <a:xfrm>
            <a:off x="4648200" y="3810000"/>
            <a:ext cx="4200831" cy="277076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3" name="Content Placeholder 2"/>
          <p:cNvSpPr>
            <a:spLocks noGrp="1"/>
          </p:cNvSpPr>
          <p:nvPr>
            <p:ph idx="1"/>
          </p:nvPr>
        </p:nvSpPr>
        <p:spPr>
          <a:xfrm>
            <a:off x="457200" y="304800"/>
            <a:ext cx="8229600" cy="5821363"/>
          </a:xfrm>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en-US" b="1" dirty="0" smtClean="0"/>
              <a:t>Witness</a:t>
            </a:r>
            <a:r>
              <a:rPr lang="en-US" dirty="0" smtClean="0"/>
              <a:t>- see for yourself</a:t>
            </a:r>
          </a:p>
          <a:p>
            <a:r>
              <a:rPr lang="en-US" b="1" dirty="0" smtClean="0"/>
              <a:t>Look-out point- </a:t>
            </a:r>
            <a:r>
              <a:rPr lang="en-US" dirty="0" smtClean="0"/>
              <a:t>a place that offers panoramic view</a:t>
            </a:r>
          </a:p>
          <a:p>
            <a:r>
              <a:rPr lang="en-US" b="1" dirty="0" smtClean="0"/>
              <a:t>Upkeep</a:t>
            </a:r>
            <a:r>
              <a:rPr lang="en-US" dirty="0" smtClean="0"/>
              <a:t>- maintenance and preservation</a:t>
            </a:r>
          </a:p>
          <a:p>
            <a:r>
              <a:rPr lang="en-US" b="1" dirty="0" smtClean="0"/>
              <a:t>Cliff</a:t>
            </a:r>
            <a:r>
              <a:rPr lang="en-US" dirty="0" smtClean="0"/>
              <a:t>- a high, steep rock</a:t>
            </a:r>
          </a:p>
          <a:p>
            <a:r>
              <a:rPr lang="en-US" b="1" dirty="0" smtClean="0"/>
              <a:t>Arts and crafts- </a:t>
            </a:r>
            <a:r>
              <a:rPr lang="en-US" dirty="0" err="1" smtClean="0"/>
              <a:t>umetnost</a:t>
            </a:r>
            <a:r>
              <a:rPr lang="en-US" dirty="0" smtClean="0"/>
              <a:t> I </a:t>
            </a:r>
            <a:r>
              <a:rPr lang="en-US" dirty="0" err="1" smtClean="0"/>
              <a:t>zanati</a:t>
            </a:r>
            <a:endParaRPr lang="en-US" dirty="0" smtClean="0"/>
          </a:p>
          <a:p>
            <a:r>
              <a:rPr lang="en-US" b="1" dirty="0" smtClean="0"/>
              <a:t>Habitat</a:t>
            </a:r>
            <a:r>
              <a:rPr lang="en-US" dirty="0" smtClean="0"/>
              <a:t>- a place where a plant species or an animal species lives</a:t>
            </a:r>
          </a:p>
          <a:p>
            <a:r>
              <a:rPr lang="en-US" b="1" dirty="0" smtClean="0"/>
              <a:t>Broaden</a:t>
            </a:r>
            <a:r>
              <a:rPr lang="en-US" dirty="0" smtClean="0"/>
              <a:t>- make wider </a:t>
            </a:r>
          </a:p>
          <a:p>
            <a:r>
              <a:rPr lang="en-US" b="1" dirty="0" smtClean="0"/>
              <a:t>Greed</a:t>
            </a:r>
            <a:r>
              <a:rPr lang="en-US" dirty="0" smtClean="0"/>
              <a:t>- a strong desire to have more money than you really need</a:t>
            </a:r>
          </a:p>
          <a:p>
            <a:endParaRPr lang="en-US" dirty="0" smtClean="0"/>
          </a:p>
          <a:p>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sz="6000" dirty="0" smtClean="0">
                <a:solidFill>
                  <a:schemeClr val="accent5">
                    <a:lumMod val="50000"/>
                  </a:schemeClr>
                </a:solidFill>
              </a:rPr>
              <a:t>SUSTAINABLE TOURISM</a:t>
            </a:r>
            <a:endParaRPr lang="sr-Latn-CS" sz="6000" dirty="0">
              <a:solidFill>
                <a:schemeClr val="accent5">
                  <a:lumMod val="50000"/>
                </a:schemeClr>
              </a:solidFill>
            </a:endParaRPr>
          </a:p>
        </p:txBody>
      </p:sp>
      <p:sp>
        <p:nvSpPr>
          <p:cNvPr id="3" name="Subtitle 2"/>
          <p:cNvSpPr>
            <a:spLocks noGrp="1"/>
          </p:cNvSpPr>
          <p:nvPr>
            <p:ph type="subTitle"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sz="4000" dirty="0" smtClean="0">
                <a:solidFill>
                  <a:schemeClr val="tx2"/>
                </a:solidFill>
              </a:rPr>
              <a:t>Green Tourism</a:t>
            </a:r>
          </a:p>
          <a:p>
            <a:r>
              <a:rPr lang="en-US" sz="4000" dirty="0" smtClean="0">
                <a:solidFill>
                  <a:schemeClr val="tx2"/>
                </a:solidFill>
              </a:rPr>
              <a:t>Responsible Tourism</a:t>
            </a:r>
            <a:endParaRPr lang="sr-Latn-CS" sz="4000" dirty="0">
              <a:solidFill>
                <a:schemeClr val="tx2"/>
              </a:solidFill>
            </a:endParaRPr>
          </a:p>
        </p:txBody>
      </p:sp>
      <p:pic>
        <p:nvPicPr>
          <p:cNvPr id="4" name="Picture 3" descr="Un.jpg"/>
          <p:cNvPicPr>
            <a:picLocks noChangeAspect="1"/>
          </p:cNvPicPr>
          <p:nvPr/>
        </p:nvPicPr>
        <p:blipFill>
          <a:blip r:embed="rId2" cstate="print"/>
          <a:stretch>
            <a:fillRect/>
          </a:stretch>
        </p:blipFill>
        <p:spPr>
          <a:xfrm>
            <a:off x="2667000" y="381000"/>
            <a:ext cx="3657600" cy="163285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SUSTAINABLE TOURISM</a:t>
            </a:r>
            <a:endParaRPr lang="sr-Latn-CS" dirty="0">
              <a:solidFill>
                <a:srgbClr val="002060"/>
              </a:solidFill>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Sustainable tourism is tourism which cares about nature, local people and local economy. </a:t>
            </a:r>
            <a:endParaRPr lang="sr-Latn-CS" dirty="0"/>
          </a:p>
        </p:txBody>
      </p:sp>
      <p:pic>
        <p:nvPicPr>
          <p:cNvPr id="4" name="Picture 3" descr="HarlowCarrSummer_LW.jpg"/>
          <p:cNvPicPr>
            <a:picLocks noChangeAspect="1"/>
          </p:cNvPicPr>
          <p:nvPr/>
        </p:nvPicPr>
        <p:blipFill>
          <a:blip r:embed="rId2" cstate="print"/>
          <a:stretch>
            <a:fillRect/>
          </a:stretch>
        </p:blipFill>
        <p:spPr>
          <a:xfrm>
            <a:off x="1600200" y="2743200"/>
            <a:ext cx="5680949" cy="319692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50000"/>
                  </a:schemeClr>
                </a:solidFill>
              </a:rPr>
              <a:t>NATURE</a:t>
            </a:r>
            <a:endParaRPr lang="sr-Latn-CS" b="1" dirty="0">
              <a:solidFill>
                <a:schemeClr val="accent3">
                  <a:lumMod val="50000"/>
                </a:schemeClr>
              </a:solidFill>
            </a:endParaRPr>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b="1" dirty="0" smtClean="0"/>
              <a:t>Sustainability</a:t>
            </a:r>
            <a:r>
              <a:rPr lang="en-US" dirty="0" smtClean="0"/>
              <a:t> means caring about the </a:t>
            </a:r>
            <a:r>
              <a:rPr lang="en-US" u="sng" dirty="0" smtClean="0"/>
              <a:t>environment.</a:t>
            </a:r>
            <a:r>
              <a:rPr lang="en-US" dirty="0" smtClean="0"/>
              <a:t> </a:t>
            </a:r>
          </a:p>
          <a:p>
            <a:r>
              <a:rPr lang="en-US" dirty="0" smtClean="0"/>
              <a:t>It means that </a:t>
            </a:r>
            <a:r>
              <a:rPr lang="en-US" u="sng" dirty="0" smtClean="0"/>
              <a:t>renewable sources of energy </a:t>
            </a:r>
            <a:r>
              <a:rPr lang="en-US" dirty="0" smtClean="0"/>
              <a:t>are used (solar power, wind power etc), and that the use of electricity is reduced in general.</a:t>
            </a:r>
          </a:p>
          <a:p>
            <a:r>
              <a:rPr lang="en-US" u="sng" dirty="0" smtClean="0"/>
              <a:t>Waste</a:t>
            </a:r>
            <a:r>
              <a:rPr lang="en-US" dirty="0" smtClean="0"/>
              <a:t> and </a:t>
            </a:r>
            <a:r>
              <a:rPr lang="en-US" u="sng" dirty="0" smtClean="0"/>
              <a:t>rubbish</a:t>
            </a:r>
            <a:r>
              <a:rPr lang="en-US" dirty="0" smtClean="0"/>
              <a:t> are minimized and </a:t>
            </a:r>
            <a:r>
              <a:rPr lang="en-US" u="sng" dirty="0" smtClean="0"/>
              <a:t>recycling</a:t>
            </a:r>
            <a:r>
              <a:rPr lang="en-US" dirty="0" smtClean="0"/>
              <a:t> is used wherever it is possible.</a:t>
            </a:r>
          </a:p>
          <a:p>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3" name="Content Placeholder 2"/>
          <p:cNvSpPr>
            <a:spLocks noGrp="1"/>
          </p:cNvSpPr>
          <p:nvPr>
            <p:ph idx="1"/>
          </p:nvPr>
        </p:nvSpPr>
        <p:spPr>
          <a:xfrm>
            <a:off x="457200" y="1752600"/>
            <a:ext cx="8229600" cy="4373563"/>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en-US" b="1" dirty="0" smtClean="0"/>
              <a:t>Environment</a:t>
            </a:r>
            <a:r>
              <a:rPr lang="en-US" dirty="0" smtClean="0"/>
              <a:t>- natural surroundings</a:t>
            </a:r>
          </a:p>
          <a:p>
            <a:r>
              <a:rPr lang="en-US" b="1" dirty="0" smtClean="0"/>
              <a:t>Renewable sources of energy- </a:t>
            </a:r>
            <a:r>
              <a:rPr lang="en-US" dirty="0" smtClean="0"/>
              <a:t>sources of energy that cannot we cannot run out of. We can run out of coal or oil, but not of the sun, wind and sea/rivers. Energy created by the power of the sun, wind or water is called </a:t>
            </a:r>
            <a:r>
              <a:rPr lang="en-US" b="1" dirty="0" smtClean="0"/>
              <a:t>green energy.</a:t>
            </a:r>
          </a:p>
          <a:p>
            <a:r>
              <a:rPr lang="en-US" b="1" dirty="0" smtClean="0"/>
              <a:t>Waste</a:t>
            </a:r>
            <a:r>
              <a:rPr lang="en-US" dirty="0" smtClean="0"/>
              <a:t>- unwanted material, usually created by industry, such as polluted water</a:t>
            </a:r>
          </a:p>
          <a:p>
            <a:r>
              <a:rPr lang="en-US" b="1" dirty="0" smtClean="0"/>
              <a:t>Rubbish</a:t>
            </a:r>
            <a:r>
              <a:rPr lang="en-US" dirty="0" smtClean="0"/>
              <a:t>- trash, garbage, small unwanted pieces of material left on some place</a:t>
            </a:r>
          </a:p>
          <a:p>
            <a:endParaRPr lang="sr-Latn-CS" dirty="0"/>
          </a:p>
        </p:txBody>
      </p:sp>
      <p:pic>
        <p:nvPicPr>
          <p:cNvPr id="4" name="Picture 3" descr="wind-mils-bio-reisns.jpg"/>
          <p:cNvPicPr>
            <a:picLocks noChangeAspect="1"/>
          </p:cNvPicPr>
          <p:nvPr/>
        </p:nvPicPr>
        <p:blipFill>
          <a:blip r:embed="rId2" cstate="print"/>
          <a:stretch>
            <a:fillRect/>
          </a:stretch>
        </p:blipFill>
        <p:spPr>
          <a:xfrm>
            <a:off x="457200" y="304800"/>
            <a:ext cx="8229600" cy="12780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rPr>
              <a:t>PEOPLE AND CULTURE</a:t>
            </a:r>
            <a:endParaRPr lang="sr-Latn-CS" b="1" dirty="0">
              <a:solidFill>
                <a:schemeClr val="accent6">
                  <a:lumMod val="50000"/>
                </a:schemeClr>
              </a:solidFill>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dirty="0" smtClean="0"/>
              <a:t>Sustainable tourism means that the traditional way of life of local people is not changed completely because of tourism. Sustainability means that </a:t>
            </a:r>
            <a:r>
              <a:rPr lang="en-US" u="sng" dirty="0" smtClean="0"/>
              <a:t>local community </a:t>
            </a:r>
            <a:r>
              <a:rPr lang="en-US" dirty="0" smtClean="0"/>
              <a:t>participates in decisions about building new accommodation capacities or tourism projects in general. Hotels cannot be built on holy places, at cemeteries or other places of cultural interest.</a:t>
            </a:r>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b="1" dirty="0" smtClean="0"/>
              <a:t>Local community- </a:t>
            </a:r>
            <a:r>
              <a:rPr lang="en-US" dirty="0" smtClean="0"/>
              <a:t>a group of people living together on one spot (village, small town etc)</a:t>
            </a:r>
            <a:endParaRPr lang="sr-Latn-CS" dirty="0"/>
          </a:p>
        </p:txBody>
      </p:sp>
      <p:pic>
        <p:nvPicPr>
          <p:cNvPr id="4" name="Picture 3" descr="images.jpg"/>
          <p:cNvPicPr>
            <a:picLocks noChangeAspect="1"/>
          </p:cNvPicPr>
          <p:nvPr/>
        </p:nvPicPr>
        <p:blipFill>
          <a:blip r:embed="rId2" cstate="print"/>
          <a:stretch>
            <a:fillRect/>
          </a:stretch>
        </p:blipFill>
        <p:spPr>
          <a:xfrm>
            <a:off x="2209800" y="2971800"/>
            <a:ext cx="3962400" cy="242990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LOCAL ECONOMY</a:t>
            </a:r>
            <a:endParaRPr lang="sr-Latn-CS" dirty="0">
              <a:solidFill>
                <a:srgbClr val="7030A0"/>
              </a:solidFill>
            </a:endParaRP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en-US" dirty="0" smtClean="0"/>
              <a:t>Sustainable tourism aims to involve local people in the business by employing them or by buying the food and other products they produce. It strives to provide economic benefit for local communities.</a:t>
            </a:r>
            <a:endParaRPr lang="sr-Latn-CS" dirty="0"/>
          </a:p>
        </p:txBody>
      </p:sp>
      <p:pic>
        <p:nvPicPr>
          <p:cNvPr id="4" name="Picture 3" descr="xpeople1.jpg"/>
          <p:cNvPicPr>
            <a:picLocks noChangeAspect="1"/>
          </p:cNvPicPr>
          <p:nvPr/>
        </p:nvPicPr>
        <p:blipFill>
          <a:blip r:embed="rId2" cstate="print"/>
          <a:stretch>
            <a:fillRect/>
          </a:stretch>
        </p:blipFill>
        <p:spPr>
          <a:xfrm>
            <a:off x="2514600" y="4038600"/>
            <a:ext cx="3657600" cy="24384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pic>
        <p:nvPicPr>
          <p:cNvPr id="4" name="Content Placeholder 3" descr="triplebottom-linegraphic1.jpg"/>
          <p:cNvPicPr>
            <a:picLocks noGrp="1" noChangeAspect="1"/>
          </p:cNvPicPr>
          <p:nvPr>
            <p:ph idx="1"/>
          </p:nvPr>
        </p:nvPicPr>
        <p:blipFill>
          <a:blip r:embed="rId2" cstate="print"/>
          <a:stretch>
            <a:fillRect/>
          </a:stretch>
        </p:blipFill>
        <p:spPr>
          <a:xfrm>
            <a:off x="1422461" y="838200"/>
            <a:ext cx="5505702" cy="5287963"/>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dirty="0"/>
          </a:p>
        </p:txBody>
      </p:sp>
      <p:sp>
        <p:nvSpPr>
          <p:cNvPr id="3" name="Content Placeholder 2"/>
          <p:cNvSpPr>
            <a:spLocks noGrp="1"/>
          </p:cNvSpPr>
          <p:nvPr>
            <p:ph idx="1"/>
          </p:nvPr>
        </p:nvSpPr>
        <p:spPr>
          <a:xfrm>
            <a:off x="457200" y="304801"/>
            <a:ext cx="8229600" cy="39624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b="1" u="sng" dirty="0" smtClean="0"/>
              <a:t>Sustainable tourism </a:t>
            </a:r>
            <a:r>
              <a:rPr lang="en-US" dirty="0" smtClean="0"/>
              <a:t>is an industry which </a:t>
            </a:r>
            <a:r>
              <a:rPr lang="en-US" u="sng" dirty="0" smtClean="0"/>
              <a:t>attempts (tries)</a:t>
            </a:r>
            <a:r>
              <a:rPr lang="en-US" dirty="0" smtClean="0"/>
              <a:t> to make a low </a:t>
            </a:r>
            <a:r>
              <a:rPr lang="en-US" u="sng" dirty="0" smtClean="0"/>
              <a:t>impact(influence) </a:t>
            </a:r>
            <a:r>
              <a:rPr lang="en-US" dirty="0" smtClean="0"/>
              <a:t>on the environment and local culture, while helping to </a:t>
            </a:r>
            <a:r>
              <a:rPr lang="en-US" u="sng" dirty="0" smtClean="0"/>
              <a:t>generate income (create profit)</a:t>
            </a:r>
            <a:r>
              <a:rPr lang="en-US" dirty="0" smtClean="0"/>
              <a:t>, employment, and the conservation of local ecosystems. It is responsible tourism that is both ecologically and culturally sensitive.  </a:t>
            </a:r>
            <a:endParaRPr lang="sr-Latn-CS" dirty="0"/>
          </a:p>
        </p:txBody>
      </p:sp>
      <p:pic>
        <p:nvPicPr>
          <p:cNvPr id="6" name="Picture 5" descr="beautiful_nature_wallpaper_99.jpg"/>
          <p:cNvPicPr>
            <a:picLocks noChangeAspect="1"/>
          </p:cNvPicPr>
          <p:nvPr/>
        </p:nvPicPr>
        <p:blipFill>
          <a:blip r:embed="rId2" cstate="print"/>
          <a:stretch>
            <a:fillRect/>
          </a:stretch>
        </p:blipFill>
        <p:spPr>
          <a:xfrm>
            <a:off x="685800" y="4419600"/>
            <a:ext cx="3261360" cy="2038350"/>
          </a:xfrm>
          <a:prstGeom prst="rect">
            <a:avLst/>
          </a:prstGeom>
        </p:spPr>
      </p:pic>
      <p:pic>
        <p:nvPicPr>
          <p:cNvPr id="7" name="Picture 6" descr="orangrimba.jpg"/>
          <p:cNvPicPr>
            <a:picLocks noChangeAspect="1"/>
          </p:cNvPicPr>
          <p:nvPr/>
        </p:nvPicPr>
        <p:blipFill>
          <a:blip r:embed="rId3" cstate="print"/>
          <a:stretch>
            <a:fillRect/>
          </a:stretch>
        </p:blipFill>
        <p:spPr>
          <a:xfrm>
            <a:off x="4572000" y="3886200"/>
            <a:ext cx="4114800" cy="2743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Bedouin of Petra</a:t>
            </a:r>
            <a:endParaRPr lang="sr-Latn-CS"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u="sng" dirty="0" smtClean="0"/>
              <a:t>Revenue</a:t>
            </a:r>
            <a:r>
              <a:rPr lang="en-US" dirty="0" smtClean="0"/>
              <a:t>- profits</a:t>
            </a:r>
          </a:p>
          <a:p>
            <a:r>
              <a:rPr lang="en-US" dirty="0" smtClean="0"/>
              <a:t>To overshadow- to be stronger than</a:t>
            </a:r>
          </a:p>
          <a:p>
            <a:r>
              <a:rPr lang="en-US" dirty="0" smtClean="0"/>
              <a:t>Herd- a group of animals, usually cattle</a:t>
            </a:r>
          </a:p>
          <a:p>
            <a:r>
              <a:rPr lang="en-US" dirty="0" smtClean="0"/>
              <a:t>Flock- a group of animals, usually sheep</a:t>
            </a:r>
          </a:p>
          <a:p>
            <a:r>
              <a:rPr lang="en-US" dirty="0" err="1" smtClean="0"/>
              <a:t>Pastoralism</a:t>
            </a:r>
            <a:r>
              <a:rPr lang="en-US" dirty="0" smtClean="0"/>
              <a:t>- looking after sheep, cows etc.</a:t>
            </a:r>
          </a:p>
          <a:p>
            <a:r>
              <a:rPr lang="en-US" dirty="0" smtClean="0"/>
              <a:t>Hardship- difficult times</a:t>
            </a:r>
          </a:p>
          <a:p>
            <a:r>
              <a:rPr lang="en-US" dirty="0" smtClean="0"/>
              <a:t>Abuse- bad use</a:t>
            </a:r>
            <a:endParaRPr lang="sr-Latn-C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the tourists flew in</a:t>
            </a:r>
            <a:endParaRPr lang="sr-Latn-CS" dirty="0"/>
          </a:p>
        </p:txBody>
      </p:sp>
      <p:sp>
        <p:nvSpPr>
          <p:cNvPr id="3" name="Content Placeholder 2"/>
          <p:cNvSpPr>
            <a:spLocks noGrp="1"/>
          </p:cNvSpPr>
          <p:nvPr>
            <p:ph idx="1"/>
          </p:nvPr>
        </p:nvSpPr>
        <p:spPr>
          <a:xfrm>
            <a:off x="457200" y="1143000"/>
            <a:ext cx="8229600" cy="5410200"/>
          </a:xfrm>
        </p:spPr>
        <p:style>
          <a:lnRef idx="1">
            <a:schemeClr val="accent3"/>
          </a:lnRef>
          <a:fillRef idx="2">
            <a:schemeClr val="accent3"/>
          </a:fillRef>
          <a:effectRef idx="1">
            <a:schemeClr val="accent3"/>
          </a:effectRef>
          <a:fontRef idx="minor">
            <a:schemeClr val="dk1"/>
          </a:fontRef>
        </p:style>
        <p:txBody>
          <a:bodyPr>
            <a:normAutofit/>
          </a:bodyPr>
          <a:lstStyle/>
          <a:p>
            <a:r>
              <a:rPr lang="en-US" dirty="0" smtClean="0"/>
              <a:t>Boost- improve</a:t>
            </a:r>
          </a:p>
          <a:p>
            <a:r>
              <a:rPr lang="en-US" dirty="0" smtClean="0"/>
              <a:t>Indigenes- local, native people</a:t>
            </a:r>
          </a:p>
          <a:p>
            <a:r>
              <a:rPr lang="en-US" dirty="0" smtClean="0"/>
              <a:t>Texture- character</a:t>
            </a:r>
          </a:p>
          <a:p>
            <a:r>
              <a:rPr lang="en-US" dirty="0" smtClean="0"/>
              <a:t>Dawn- sunrise</a:t>
            </a:r>
          </a:p>
          <a:p>
            <a:r>
              <a:rPr lang="en-US" dirty="0" smtClean="0"/>
              <a:t>Sideshow- a small show offered in addition to the main one</a:t>
            </a:r>
          </a:p>
          <a:p>
            <a:r>
              <a:rPr lang="en-US" dirty="0" smtClean="0"/>
              <a:t>Scarce- rare, not enough</a:t>
            </a:r>
          </a:p>
          <a:p>
            <a:r>
              <a:rPr lang="en-US" dirty="0" smtClean="0"/>
              <a:t>Wage- money paid weekly to a worker</a:t>
            </a:r>
          </a:p>
          <a:p>
            <a:endParaRPr lang="en-US" dirty="0" smtClean="0"/>
          </a:p>
          <a:p>
            <a:endParaRPr lang="en-US" dirty="0" smtClean="0"/>
          </a:p>
          <a:p>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CS"/>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Defile- make dirty</a:t>
            </a:r>
          </a:p>
          <a:p>
            <a:r>
              <a:rPr lang="en-US" dirty="0" smtClean="0"/>
              <a:t>Squalor- filthiness, dirt</a:t>
            </a:r>
          </a:p>
          <a:p>
            <a:r>
              <a:rPr lang="en-US" dirty="0" smtClean="0"/>
              <a:t>Pageant- a pompous show</a:t>
            </a:r>
          </a:p>
          <a:p>
            <a:r>
              <a:rPr lang="en-US" dirty="0" smtClean="0"/>
              <a:t>Eyesore- something unpleasant to the eye</a:t>
            </a:r>
          </a:p>
          <a:p>
            <a:r>
              <a:rPr lang="en-US" dirty="0" smtClean="0"/>
              <a:t>Sidewalk ambassadors- native people who represent their country in the best light</a:t>
            </a:r>
          </a:p>
          <a:p>
            <a:endParaRPr lang="sr-Latn-C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444</Words>
  <Application>Microsoft Office PowerPoint</Application>
  <PresentationFormat>On-screen Show (4:3)</PresentationFormat>
  <Paragraphs>50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ADVANTAGES AND DISADVANTAGES BROUGHT BY TOURISM</vt:lpstr>
      <vt:lpstr>Slide 2</vt:lpstr>
      <vt:lpstr>SUSTAINABLE TOURISM</vt:lpstr>
      <vt:lpstr>SUSTAINABLE TOURISM</vt:lpstr>
      <vt:lpstr>NATURE</vt:lpstr>
      <vt:lpstr>Slide 6</vt:lpstr>
      <vt:lpstr>PEOPLE AND CULTURE</vt:lpstr>
      <vt:lpstr>Slide 8</vt:lpstr>
      <vt:lpstr>LOCAL ECONOMY</vt:lpstr>
      <vt:lpstr>Slide 10</vt:lpstr>
      <vt:lpstr>Slide 11</vt:lpstr>
      <vt:lpstr>The Bedouin of Petra</vt:lpstr>
      <vt:lpstr>When the tourists flew in</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TOURISM</dc:title>
  <dc:creator>Milina</dc:creator>
  <cp:lastModifiedBy>Milina</cp:lastModifiedBy>
  <cp:revision>27</cp:revision>
  <dcterms:created xsi:type="dcterms:W3CDTF">2006-08-16T00:00:00Z</dcterms:created>
  <dcterms:modified xsi:type="dcterms:W3CDTF">2022-02-08T18:21:50Z</dcterms:modified>
</cp:coreProperties>
</file>