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4" r:id="rId3"/>
    <p:sldId id="277" r:id="rId4"/>
    <p:sldId id="278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264" r:id="rId14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3755"/>
    <a:srgbClr val="FFCC00"/>
    <a:srgbClr val="FFFF66"/>
    <a:srgbClr val="79269A"/>
    <a:srgbClr val="5C1D75"/>
    <a:srgbClr val="66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17" autoAdjust="0"/>
  </p:normalViewPr>
  <p:slideViewPr>
    <p:cSldViewPr>
      <p:cViewPr varScale="1">
        <p:scale>
          <a:sx n="79" d="100"/>
          <a:sy n="79" d="100"/>
        </p:scale>
        <p:origin x="-48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-2124" y="-96"/>
      </p:cViewPr>
      <p:guideLst>
        <p:guide orient="horz" pos="3127"/>
        <p:guide pos="214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2EF41-088D-48E6-BDD3-70F81A868E7D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15160-C999-49CF-9F30-DA3986CE4C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24AF2-79A0-41D6-948B-58A168D2C6B3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B4C69-7DC8-4897-A60F-071957A619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B4C69-7DC8-4897-A60F-071957A6196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6B377-1570-4BC4-83A0-0FD11EFBDC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3060B-0D48-4A65-BC53-8323171780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C8433-4694-4686-AEF8-FCB93459E0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5363FE-4F58-4DD3-8303-770590329C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3558C-6813-4BB3-A7C6-5777D840D0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F5B95A-89BF-4493-8B13-4A143B6EB1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16AB6D-00FA-4095-AFCD-B2666790BC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0C0FA-9E04-4D36-BC81-04AD02BFA5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E1940A-B722-4E88-83E5-660442BFE3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A72DB-A503-4FC8-B54E-5B453E28FA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115DFF-C7A6-49DC-9899-AE6B55DFFA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37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560A63D-15DB-4BB1-B806-BCD6860040C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9pPr>
    </p:titleStyle>
    <p:bodyStyle>
      <a:lvl1pPr marL="463550" indent="-463550" algn="l" rtl="0" fontAlgn="base">
        <a:spcBef>
          <a:spcPct val="20000"/>
        </a:spcBef>
        <a:spcAft>
          <a:spcPct val="0"/>
        </a:spcAft>
        <a:buFont typeface="Wingdings" pitchFamily="2" charset="2"/>
        <a:buChar char="v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86360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rgbClr val="FFFF66"/>
          </a:solidFill>
          <a:latin typeface="+mn-lt"/>
        </a:defRPr>
      </a:lvl2pPr>
      <a:lvl3pPr marL="1316038" indent="-338138" algn="l" rtl="0" fontAlgn="base">
        <a:spcBef>
          <a:spcPct val="20000"/>
        </a:spcBef>
        <a:spcAft>
          <a:spcPct val="0"/>
        </a:spcAft>
        <a:buChar char="o"/>
        <a:defRPr sz="2400">
          <a:solidFill>
            <a:srgbClr val="FFFF66"/>
          </a:solidFill>
          <a:latin typeface="+mn-lt"/>
        </a:defRPr>
      </a:lvl3pPr>
      <a:lvl4pPr marL="1658938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FFFF6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rgbClr val="FFFF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rgbClr val="FFFF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rgbClr val="FFFF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rgbClr val="FFFF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rgbClr val="FFFF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r-HR" smtClean="0">
                <a:effectLst>
                  <a:outerShdw blurRad="63500" dist="101600" dir="3600000" algn="tl" rotWithShape="0">
                    <a:prstClr val="black">
                      <a:alpha val="7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ELEKTRONSKI MARKETING</a:t>
            </a:r>
            <a:endParaRPr lang="en-US">
              <a:effectLst>
                <a:outerShdw blurRad="63500" dist="101600" dir="3600000" algn="tl" rotWithShape="0">
                  <a:prstClr val="black">
                    <a:alpha val="70000"/>
                  </a:prst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smtClean="0">
                <a:effectLst>
                  <a:outerShdw blurRad="50800" dist="63500" dir="2700000" algn="tl" rotWithShape="0">
                    <a:prstClr val="black">
                      <a:alpha val="80000"/>
                    </a:prstClr>
                  </a:outerShdw>
                </a:effectLst>
              </a:rPr>
              <a:t>03 </a:t>
            </a:r>
            <a:r>
              <a:rPr lang="en-US" smtClean="0">
                <a:effectLst>
                  <a:outerShdw blurRad="50800" dist="63500" dir="2700000" algn="tl" rotWithShape="0">
                    <a:prstClr val="black">
                      <a:alpha val="80000"/>
                    </a:prstClr>
                  </a:outerShdw>
                </a:effectLst>
              </a:rPr>
              <a:t>Inter</a:t>
            </a:r>
            <a:r>
              <a:rPr lang="hr-HR" smtClean="0">
                <a:effectLst>
                  <a:outerShdw blurRad="50800" dist="63500" dir="2700000" algn="tl" rotWithShape="0">
                    <a:prstClr val="black">
                      <a:alpha val="80000"/>
                    </a:prstClr>
                  </a:outerShdw>
                </a:effectLst>
              </a:rPr>
              <a:t>net kao poslovni medij</a:t>
            </a:r>
            <a:endParaRPr lang="en-US">
              <a:effectLst>
                <a:outerShdw blurRad="50800" dist="63500" dir="2700000" algn="tl" rotWithShape="0">
                  <a:prstClr val="black">
                    <a:alpha val="8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NOVO MARKETINŠKO OKRUŽENJE</a:t>
            </a:r>
            <a:endParaRPr 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r>
              <a:rPr lang="sr-Latn-CS" sz="2400" smtClean="0"/>
              <a:t>Obraćanje potrošaču na ličnom nivou (1 na 1)</a:t>
            </a:r>
          </a:p>
          <a:p>
            <a:r>
              <a:rPr lang="sr-Latn-CS" sz="2400" smtClean="0"/>
              <a:t>Prednosti</a:t>
            </a:r>
          </a:p>
          <a:p>
            <a:pPr lvl="1"/>
            <a:r>
              <a:rPr lang="sr-Latn-CS" sz="2000" smtClean="0"/>
              <a:t>oglasi dostupni 24 sata dnevno, 365 dana u godini</a:t>
            </a:r>
            <a:endParaRPr lang="en-US" sz="2000" smtClean="0"/>
          </a:p>
          <a:p>
            <a:pPr lvl="1"/>
            <a:r>
              <a:rPr lang="sr-Latn-CS" sz="2000" smtClean="0"/>
              <a:t>web stranama se pristupa zbog interesovanja</a:t>
            </a:r>
            <a:endParaRPr lang="en-US" sz="2000" smtClean="0"/>
          </a:p>
          <a:p>
            <a:pPr lvl="1"/>
            <a:r>
              <a:rPr lang="sr-Latn-CS" sz="2000" smtClean="0"/>
              <a:t>odgovori i rezultati su trenutno interaktivno merljivi</a:t>
            </a:r>
            <a:endParaRPr lang="en-US" sz="2000" smtClean="0"/>
          </a:p>
          <a:p>
            <a:pPr lvl="1"/>
            <a:r>
              <a:rPr lang="sr-Latn-CS" sz="2000" smtClean="0"/>
              <a:t>pristup web-u je besplatan za korisnike Interneta</a:t>
            </a:r>
            <a:endParaRPr lang="en-US" sz="2000" smtClean="0"/>
          </a:p>
          <a:p>
            <a:pPr lvl="1"/>
            <a:r>
              <a:rPr lang="sr-Latn-CS" sz="2000" smtClean="0"/>
              <a:t>nema troškova distribucije i štampanja</a:t>
            </a:r>
            <a:endParaRPr lang="en-US" sz="2000" smtClean="0"/>
          </a:p>
          <a:p>
            <a:pPr lvl="1"/>
            <a:r>
              <a:rPr lang="sr-Latn-CS" sz="2000" smtClean="0"/>
              <a:t>troškovi su isti bez obzira na lokaciju</a:t>
            </a:r>
            <a:endParaRPr lang="en-US" sz="2000" smtClean="0"/>
          </a:p>
          <a:p>
            <a:pPr lvl="1"/>
            <a:r>
              <a:rPr lang="hr-HR" sz="2000" smtClean="0"/>
              <a:t>materijali i podaci mogu uvek biti korigovani ili zamenjeni</a:t>
            </a:r>
            <a:endParaRPr lang="en-US" sz="20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NOVO MARKETINŠKO OKRUŽENJE</a:t>
            </a:r>
            <a:endParaRPr 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343400"/>
          </a:xfrm>
        </p:spPr>
        <p:txBody>
          <a:bodyPr/>
          <a:lstStyle/>
          <a:p>
            <a:r>
              <a:rPr lang="sr-Latn-CS" sz="2400" smtClean="0"/>
              <a:t>Sve navedene prednosti se svode na</a:t>
            </a:r>
          </a:p>
          <a:p>
            <a:pPr lvl="1"/>
            <a:r>
              <a:rPr lang="sr-Latn-CS" sz="2000" smtClean="0"/>
              <a:t>troškovi su niski</a:t>
            </a:r>
          </a:p>
          <a:p>
            <a:pPr lvl="1"/>
            <a:r>
              <a:rPr lang="sr-Latn-CS" sz="2000" smtClean="0"/>
              <a:t>tržište je veliko</a:t>
            </a:r>
          </a:p>
          <a:p>
            <a:pPr lvl="1"/>
            <a:r>
              <a:rPr lang="sr-Latn-CS" sz="2000" smtClean="0"/>
              <a:t>reklamiranje je kontinuirano</a:t>
            </a:r>
          </a:p>
          <a:p>
            <a:r>
              <a:rPr lang="sr-Latn-CS" sz="2400" smtClean="0"/>
              <a:t>WWW nosi u sebi nekoliko potencijalnih nedostataka</a:t>
            </a:r>
          </a:p>
          <a:p>
            <a:pPr lvl="1"/>
            <a:r>
              <a:rPr lang="sr-Latn-CS" sz="2000" smtClean="0"/>
              <a:t>veliko izobilje sajtova i informacija koje je nemoguće organizovati</a:t>
            </a:r>
            <a:endParaRPr lang="en-US" sz="2000" smtClean="0"/>
          </a:p>
          <a:p>
            <a:pPr lvl="1"/>
            <a:r>
              <a:rPr lang="sr-Latn-CS" sz="2000" smtClean="0"/>
              <a:t>brzina pregleda prezentacije zavisi od brzine prenosa podataka</a:t>
            </a:r>
            <a:endParaRPr lang="en-US" sz="2000" smtClean="0"/>
          </a:p>
          <a:p>
            <a:pPr lvl="1"/>
            <a:r>
              <a:rPr lang="sr-Latn-CS" sz="2000" smtClean="0"/>
              <a:t>ne postoji kontrola kvaliteta</a:t>
            </a:r>
            <a:endParaRPr lang="en-US" sz="2000" smtClean="0"/>
          </a:p>
          <a:p>
            <a:pPr lvl="1"/>
            <a:r>
              <a:rPr lang="sr-Latn-CS" sz="2000" smtClean="0"/>
              <a:t>organizacija stranica unutar samog sajta postaje zaseban problem</a:t>
            </a:r>
            <a:endParaRPr lang="en-US" sz="2000" smtClean="0"/>
          </a:p>
          <a:p>
            <a:pPr lvl="1"/>
            <a:endParaRPr lang="en-US" sz="20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DOSTUPNOST INFORAMCIJA</a:t>
            </a:r>
            <a:endParaRPr lang="sr-Latn-C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sr-Latn-CS" sz="2400" smtClean="0"/>
              <a:t>Geografska dostupnost</a:t>
            </a:r>
          </a:p>
          <a:p>
            <a:pPr lvl="1"/>
            <a:r>
              <a:rPr lang="sr-Latn-CS" sz="2000" smtClean="0"/>
              <a:t>štampani mediji su dostupni u zoni distribucije</a:t>
            </a:r>
          </a:p>
          <a:p>
            <a:pPr lvl="1"/>
            <a:r>
              <a:rPr lang="sr-Latn-CS" sz="2000" smtClean="0"/>
              <a:t>elektronski mediji u zonama emitovanja</a:t>
            </a:r>
          </a:p>
          <a:p>
            <a:pPr lvl="1"/>
            <a:r>
              <a:rPr lang="sr-Latn-CS" sz="2000" smtClean="0"/>
              <a:t>propagandnu poruku možemo uputiti Internet-om prema celom svetu, po istoj ceni</a:t>
            </a:r>
          </a:p>
          <a:p>
            <a:r>
              <a:rPr lang="sr-Latn-CS" sz="2400" smtClean="0"/>
              <a:t>Vremenska dostupnost</a:t>
            </a:r>
          </a:p>
          <a:p>
            <a:pPr lvl="1"/>
            <a:r>
              <a:rPr lang="sr-Latn-CS" sz="2000" smtClean="0"/>
              <a:t>prezentacija je dostupna neprekidno, bez obzira na doba dana ili noći, vikende, praznike...</a:t>
            </a:r>
            <a:endParaRPr lang="en-US" sz="200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RASPROSTRANJENOST</a:t>
            </a:r>
            <a:endParaRPr lang="sr-Latn-C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sr-Latn-CS" sz="2400" smtClean="0"/>
              <a:t>Tradicionalni štampani mediji, kao i elektronski mediji (radio i TV) su u prednosti u odnosu na Internet</a:t>
            </a:r>
          </a:p>
          <a:p>
            <a:r>
              <a:rPr lang="sr-Latn-CS" sz="2400" smtClean="0"/>
              <a:t>Danas oko 1,7 milijardi (25%) svetskog stanovništva ima pristup Internetu</a:t>
            </a:r>
          </a:p>
          <a:p>
            <a:r>
              <a:rPr lang="sr-Latn-CS" sz="2400" smtClean="0"/>
              <a:t>Po strukturi korisnika Interneta najveći deo predstavlja gradsko stanovništvo i to su uglavnom osobe mlađe od 35 godina</a:t>
            </a:r>
          </a:p>
          <a:p>
            <a:r>
              <a:rPr lang="sr-Latn-CS" sz="2400" smtClean="0"/>
              <a:t>Sa druge strane</a:t>
            </a:r>
            <a:r>
              <a:rPr lang="en-US" sz="2400" smtClean="0"/>
              <a:t>,</a:t>
            </a:r>
            <a:r>
              <a:rPr lang="sr-Latn-CS" sz="2400" smtClean="0"/>
              <a:t> Internet iz godine u godinu beleži ogroman rast</a:t>
            </a:r>
            <a:endParaRPr lang="en-US" sz="24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DINAMIČNOST I AŽURNOST</a:t>
            </a:r>
            <a:endParaRPr lang="sr-Latn-C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sr-Latn-CS" sz="2400" smtClean="0"/>
              <a:t>Internet u velikoj prednosti nad ostalim medijima</a:t>
            </a:r>
          </a:p>
          <a:p>
            <a:r>
              <a:rPr lang="sr-Latn-CS" sz="2400" smtClean="0"/>
              <a:t>Informacije je lako menjati, čak i nekoliko puta na dan</a:t>
            </a:r>
          </a:p>
          <a:p>
            <a:r>
              <a:rPr lang="sr-Latn-CS" sz="2400" smtClean="0"/>
              <a:t>Na ovaj način se obezbeđuju najtačnije i najsvežije informacije</a:t>
            </a:r>
            <a:endParaRPr lang="en-US" sz="24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OBIM</a:t>
            </a:r>
            <a:endParaRPr lang="sr-Latn-C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sr-Latn-CS" sz="2400" smtClean="0"/>
              <a:t>Elektronski mediji ograničavaju trajanje reklamne poruke brojem sekundi</a:t>
            </a:r>
          </a:p>
          <a:p>
            <a:r>
              <a:rPr lang="sr-Latn-CS" sz="2400" smtClean="0"/>
              <a:t>Štampani mediji prostorom (brojem stubaca, površinom u odnosu na stranu)</a:t>
            </a:r>
          </a:p>
          <a:p>
            <a:r>
              <a:rPr lang="sr-Latn-CS" sz="2400" smtClean="0"/>
              <a:t>Internet je po karakteristikama između štampanih i elektronskih medija</a:t>
            </a:r>
          </a:p>
          <a:p>
            <a:r>
              <a:rPr lang="sr-Latn-CS" sz="2400" smtClean="0"/>
              <a:t>Tekstualni prostor je izuzetno veliki, ali multimedijalni materijal je ograničen dozvoljenom veličinom prezentacije i brzinom prenosa (manje trajanje i kvalitet)</a:t>
            </a:r>
            <a:endParaRPr lang="en-US" sz="24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CENA</a:t>
            </a:r>
            <a:endParaRPr lang="sr-Latn-C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334000"/>
          </a:xfrm>
        </p:spPr>
        <p:txBody>
          <a:bodyPr/>
          <a:lstStyle/>
          <a:p>
            <a:r>
              <a:rPr lang="sr-Latn-CS" sz="2000" smtClean="0"/>
              <a:t>Na cenu utiču kvalitativni i kvantitativni faktori</a:t>
            </a:r>
          </a:p>
          <a:p>
            <a:r>
              <a:rPr lang="sr-Latn-CS" sz="2000" smtClean="0"/>
              <a:t>Štampani mediji</a:t>
            </a:r>
          </a:p>
          <a:p>
            <a:pPr lvl="1"/>
            <a:r>
              <a:rPr lang="sr-Latn-CS" sz="1800" smtClean="0"/>
              <a:t>zauzeta površina, pokrivenost lokacije, tiraž, određeni datumi, pozicija oglasa i kvalitet štampe</a:t>
            </a:r>
          </a:p>
          <a:p>
            <a:r>
              <a:rPr lang="sr-Latn-CS" sz="2000" smtClean="0"/>
              <a:t>Elektronski mediji</a:t>
            </a:r>
          </a:p>
          <a:p>
            <a:pPr lvl="1"/>
            <a:r>
              <a:rPr lang="sr-Latn-CS" sz="1800" smtClean="0"/>
              <a:t>broj sekundi, vreme emitovanja reklame, da li se emituje između ili tokom emisije, gledanost, pozicija u reklamnom bloku </a:t>
            </a:r>
          </a:p>
          <a:p>
            <a:r>
              <a:rPr lang="sr-Latn-CS" sz="2000" smtClean="0"/>
              <a:t>Internet</a:t>
            </a:r>
          </a:p>
          <a:p>
            <a:pPr lvl="1"/>
            <a:r>
              <a:rPr lang="sr-Latn-CS" sz="1800" smtClean="0"/>
              <a:t>veličina prostora za prezentaciju</a:t>
            </a:r>
          </a:p>
          <a:p>
            <a:pPr lvl="1"/>
            <a:r>
              <a:rPr lang="sr-Latn-CS" sz="1800" smtClean="0"/>
              <a:t>količina dozvoljenog mesečnog saobraćaja</a:t>
            </a:r>
          </a:p>
          <a:p>
            <a:pPr lvl="1"/>
            <a:r>
              <a:rPr lang="sr-Latn-CS" sz="1800" smtClean="0"/>
              <a:t>širina izlaznog linka</a:t>
            </a:r>
          </a:p>
          <a:p>
            <a:pPr lvl="1"/>
            <a:r>
              <a:rPr lang="sr-Latn-CS" sz="1800" smtClean="0"/>
              <a:t>renome i pouzdanost provajdera</a:t>
            </a:r>
          </a:p>
          <a:p>
            <a:pPr lvl="1"/>
            <a:r>
              <a:rPr lang="sr-Latn-CS" sz="1800" smtClean="0"/>
              <a:t>dodatne usluge</a:t>
            </a:r>
          </a:p>
          <a:p>
            <a:r>
              <a:rPr lang="hr-HR" sz="2000" smtClean="0"/>
              <a:t>Cena iz ugla potrošača</a:t>
            </a:r>
          </a:p>
          <a:p>
            <a:pPr lvl="1"/>
            <a:r>
              <a:rPr lang="hr-HR" sz="1800" smtClean="0"/>
              <a:t>način pristupa </a:t>
            </a:r>
          </a:p>
          <a:p>
            <a:pPr lvl="1"/>
            <a:r>
              <a:rPr lang="hr-HR" sz="1800" smtClean="0"/>
              <a:t>vreme provedeno na Internetu / količina prenetih podataka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INTERAKTIVNOST</a:t>
            </a:r>
            <a:endParaRPr lang="sr-Latn-C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sr-Latn-CS" sz="2400" smtClean="0"/>
              <a:t>Reagovanje na akcije korisnika</a:t>
            </a:r>
          </a:p>
          <a:p>
            <a:r>
              <a:rPr lang="sr-Latn-CS" sz="2400" smtClean="0"/>
              <a:t>Internet pruža maksimalnu interaktivnost u odnosu na ostale medije</a:t>
            </a:r>
          </a:p>
          <a:p>
            <a:r>
              <a:rPr lang="sr-Latn-CS" sz="2400" smtClean="0"/>
              <a:t>Posetioci sami biraju sadržaje i aktivni su učesnici u prezentaciji</a:t>
            </a:r>
            <a:endParaRPr lang="en-US" sz="240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NAMETANJE PORUKE</a:t>
            </a:r>
            <a:endParaRPr lang="sr-Latn-C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sr-Latn-CS" sz="2400" smtClean="0"/>
              <a:t>Elektronski mediji su u prednosti nad ostalima</a:t>
            </a:r>
            <a:r>
              <a:rPr lang="hr-HR" sz="2400" smtClean="0"/>
              <a:t>, budući da u najvećoj meri mogu da nametnu sadržaje auditorijumu</a:t>
            </a:r>
          </a:p>
          <a:p>
            <a:r>
              <a:rPr lang="hr-HR" sz="2400" smtClean="0"/>
              <a:t>Internet je sa stanovišta potrošača najbolji jer je u ovom segmentu najslabiji, s obzirom da posetioci mogu birati sadržaje</a:t>
            </a:r>
          </a:p>
          <a:p>
            <a:r>
              <a:rPr lang="hr-HR" sz="2400" smtClean="0"/>
              <a:t>Oblici nametanja propagandnih poruka su baneri, pop-up prozori, SPAM poruke</a:t>
            </a:r>
            <a:endParaRPr lang="sr-Latn-CS" sz="240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MULTIMEDIJALNOST</a:t>
            </a:r>
            <a:endParaRPr lang="sr-Latn-C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sr-Latn-CS" sz="2400" smtClean="0"/>
              <a:t>TV program je i dalje bez premca kada se posmatra audio-vizuelni sadržaj</a:t>
            </a:r>
          </a:p>
          <a:p>
            <a:r>
              <a:rPr lang="sr-Latn-CS" sz="2400" smtClean="0"/>
              <a:t>Sa napretkom tehnologije, brzine prenosa i daljim padom cena, Internet će preuzeti vodeću ulogu s obzirom da na audio-video sadržaje dodaje i interaktivnost</a:t>
            </a:r>
            <a:endParaRPr lang="en-US" sz="240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IMIDŽ</a:t>
            </a:r>
            <a:endParaRPr lang="sr-Latn-C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sr-Latn-CS" sz="2400" smtClean="0"/>
              <a:t>Korišćenje Intern</a:t>
            </a:r>
            <a:r>
              <a:rPr lang="en-US" sz="2400" smtClean="0"/>
              <a:t>e</a:t>
            </a:r>
            <a:r>
              <a:rPr lang="sr-Latn-CS" sz="2400" smtClean="0"/>
              <a:t>t</a:t>
            </a:r>
            <a:r>
              <a:rPr lang="en-US" sz="2400" smtClean="0"/>
              <a:t>a</a:t>
            </a:r>
            <a:r>
              <a:rPr lang="sr-Latn-CS" sz="2400" smtClean="0"/>
              <a:t> može doprineti poboljšanju imidža firme koja počinje da važi za inovatora</a:t>
            </a:r>
          </a:p>
          <a:p>
            <a:r>
              <a:rPr lang="sr-Latn-CS" sz="2400" smtClean="0"/>
              <a:t>Počinje se od najjednostavnijih upotreba IT i Interneta - komunikacija putem e-maila, asortiman na web sajtu</a:t>
            </a:r>
          </a:p>
          <a:p>
            <a:r>
              <a:rPr lang="sr-Latn-CS" sz="2400" smtClean="0"/>
              <a:t>Kasnije se poslovni procesi unapređuju informacionom tehnologijom</a:t>
            </a:r>
          </a:p>
          <a:p>
            <a:r>
              <a:rPr lang="sr-Latn-CS" sz="2400" smtClean="0"/>
              <a:t>Konačno, veliki deo poslovanja i prodaja se obavljaju putem Interneta</a:t>
            </a:r>
            <a:endParaRPr lang="en-US" sz="240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smtClean="0">
                <a:effectLst>
                  <a:outerShdw blurRad="63500" dist="101600" dir="3600000" sx="101000" sy="101000" algn="tl" rotWithShape="0">
                    <a:prstClr val="black">
                      <a:alpha val="81000"/>
                    </a:prstClr>
                  </a:outerShdw>
                </a:effectLst>
              </a:rPr>
              <a:t>HVALA NA PA</a:t>
            </a:r>
            <a:r>
              <a:rPr lang="hr-HR" smtClean="0">
                <a:effectLst>
                  <a:outerShdw blurRad="63500" dist="101600" dir="3600000" sx="101000" sy="101000" algn="tl" rotWithShape="0">
                    <a:prstClr val="black">
                      <a:alpha val="81000"/>
                    </a:prstClr>
                  </a:outerShdw>
                </a:effectLst>
              </a:rPr>
              <a:t>ŽNJI</a:t>
            </a:r>
            <a:endParaRPr lang="en-US">
              <a:effectLst>
                <a:outerShdw blurRad="63500" dist="101600" dir="3600000" sx="101000" sy="101000" algn="tl" rotWithShape="0">
                  <a:prstClr val="black">
                    <a:alpha val="81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</TotalTime>
  <Words>574</Words>
  <Application>Microsoft Office PowerPoint</Application>
  <PresentationFormat>On-screen Show (4:3)</PresentationFormat>
  <Paragraphs>76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Design</vt:lpstr>
      <vt:lpstr>ELEKTRONSKI MARKETING</vt:lpstr>
      <vt:lpstr>NOVO MARKETINŠKO OKRUŽENJE</vt:lpstr>
      <vt:lpstr>NOVO MARKETINŠKO OKRUŽENJE</vt:lpstr>
      <vt:lpstr>DOSTUPNOST INFORAMCIJA</vt:lpstr>
      <vt:lpstr>RASPROSTRANJENOST</vt:lpstr>
      <vt:lpstr>DINAMIČNOST I AŽURNOST</vt:lpstr>
      <vt:lpstr>OBIM</vt:lpstr>
      <vt:lpstr>CENA</vt:lpstr>
      <vt:lpstr>INTERAKTIVNOST</vt:lpstr>
      <vt:lpstr>NAMETANJE PORUKE</vt:lpstr>
      <vt:lpstr>MULTIMEDIJALNOST</vt:lpstr>
      <vt:lpstr>IMIDŽ</vt:lpstr>
      <vt:lpstr>HVALA NA PAŽNJI</vt:lpstr>
    </vt:vector>
  </TitlesOfParts>
  <Company>Qwerty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OSNOVI RAČUNARSTVA</dc:title>
  <dc:creator>Danijela</dc:creator>
  <cp:lastModifiedBy>Ucionica 3</cp:lastModifiedBy>
  <cp:revision>62</cp:revision>
  <dcterms:created xsi:type="dcterms:W3CDTF">2009-09-30T07:29:11Z</dcterms:created>
  <dcterms:modified xsi:type="dcterms:W3CDTF">2018-03-27T09:05:43Z</dcterms:modified>
</cp:coreProperties>
</file>