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96" r:id="rId9"/>
    <p:sldId id="280" r:id="rId10"/>
    <p:sldId id="281" r:id="rId11"/>
    <p:sldId id="282" r:id="rId12"/>
    <p:sldId id="291" r:id="rId13"/>
    <p:sldId id="292" r:id="rId14"/>
    <p:sldId id="283" r:id="rId15"/>
    <p:sldId id="290" r:id="rId16"/>
    <p:sldId id="293" r:id="rId17"/>
    <p:sldId id="295" r:id="rId18"/>
    <p:sldId id="284" r:id="rId19"/>
    <p:sldId id="294" r:id="rId20"/>
    <p:sldId id="285" r:id="rId21"/>
    <p:sldId id="286" r:id="rId22"/>
    <p:sldId id="287" r:id="rId23"/>
    <p:sldId id="264" r:id="rId24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3755"/>
    <a:srgbClr val="FFFF66"/>
    <a:srgbClr val="5C1D75"/>
    <a:srgbClr val="FFFFCC"/>
    <a:srgbClr val="2C6236"/>
    <a:srgbClr val="309042"/>
    <a:srgbClr val="FFCC00"/>
    <a:srgbClr val="79269A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17" autoAdjust="0"/>
  </p:normalViewPr>
  <p:slideViewPr>
    <p:cSldViewPr>
      <p:cViewPr varScale="1">
        <p:scale>
          <a:sx n="79" d="100"/>
          <a:sy n="79" d="100"/>
        </p:scale>
        <p:origin x="-48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2172" y="-90"/>
      </p:cViewPr>
      <p:guideLst>
        <p:guide orient="horz" pos="3127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2EF41-088D-48E6-BDD3-70F81A868E7D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15160-C999-49CF-9F30-DA3986CE4C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24AF2-79A0-41D6-948B-58A168D2C6B3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B4C69-7DC8-4897-A60F-071957A619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B4C69-7DC8-4897-A60F-071957A6196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6B377-1570-4BC4-83A0-0FD11EFBDC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3060B-0D48-4A65-BC53-8323171780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8433-4694-4686-AEF8-FCB93459E0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363FE-4F58-4DD3-8303-770590329C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3558C-6813-4BB3-A7C6-5777D840D0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5B95A-89BF-4493-8B13-4A143B6EB1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6AB6D-00FA-4095-AFCD-B2666790BC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0C0FA-9E04-4D36-BC81-04AD02BFA5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1940A-B722-4E88-83E5-660442BFE3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A72DB-A503-4FC8-B54E-5B453E28FA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15DFF-C7A6-49DC-9899-AE6B55DFF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560A63D-15DB-4BB1-B806-BCD6860040C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9pPr>
    </p:titleStyle>
    <p:bodyStyle>
      <a:lvl1pPr marL="463550" indent="-463550" algn="l" rtl="0" fontAlgn="base">
        <a:spcBef>
          <a:spcPct val="20000"/>
        </a:spcBef>
        <a:spcAft>
          <a:spcPct val="0"/>
        </a:spcAft>
        <a:buFont typeface="Wingdings" pitchFamily="2" charset="2"/>
        <a:buChar char="v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86360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rgbClr val="FFFF66"/>
          </a:solidFill>
          <a:latin typeface="+mn-lt"/>
        </a:defRPr>
      </a:lvl2pPr>
      <a:lvl3pPr marL="1316038" indent="-338138" algn="l" rtl="0" fontAlgn="base">
        <a:spcBef>
          <a:spcPct val="20000"/>
        </a:spcBef>
        <a:spcAft>
          <a:spcPct val="0"/>
        </a:spcAft>
        <a:buChar char="o"/>
        <a:defRPr sz="2400">
          <a:solidFill>
            <a:srgbClr val="FFFF66"/>
          </a:solidFill>
          <a:latin typeface="+mn-lt"/>
        </a:defRPr>
      </a:lvl3pPr>
      <a:lvl4pPr marL="1658938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FFFF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r-HR" smtClean="0">
                <a:effectLst>
                  <a:outerShdw blurRad="63500" dist="101600" dir="3600000" algn="tl" rotWithShape="0">
                    <a:prstClr val="black">
                      <a:alpha val="7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ELEKTRONSKI MARKETING</a:t>
            </a:r>
            <a:endParaRPr lang="en-US">
              <a:effectLst>
                <a:outerShdw blurRad="63500" dist="101600" dir="3600000" algn="tl" rotWithShape="0">
                  <a:prstClr val="black">
                    <a:alpha val="7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smtClean="0">
                <a:effectLst>
                  <a:outerShdw blurRad="50800" dist="63500" dir="2700000" algn="tl" rotWithShape="0">
                    <a:prstClr val="black">
                      <a:alpha val="80000"/>
                    </a:prstClr>
                  </a:outerShdw>
                </a:effectLst>
              </a:rPr>
              <a:t>02 Tehničke osnove Interneta</a:t>
            </a:r>
            <a:endParaRPr lang="en-US">
              <a:effectLst>
                <a:outerShdw blurRad="50800" dist="63500" dir="2700000" algn="tl" rotWithShape="0">
                  <a:prstClr val="black">
                    <a:alpha val="8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ISTORIJA</a:t>
            </a:r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sr-Latn-CS" sz="2400" smtClean="0"/>
              <a:t>1957. USA formira ARPA (</a:t>
            </a:r>
            <a:r>
              <a:rPr lang="sr-Latn-CS" sz="2400" i="1" smtClean="0"/>
              <a:t>Advanced Research project Agency</a:t>
            </a:r>
            <a:r>
              <a:rPr lang="sr-Latn-CS" sz="2400" smtClean="0"/>
              <a:t>) sa zadatkom da se naučna dostignuća primene u vojne svrhe</a:t>
            </a:r>
          </a:p>
          <a:p>
            <a:r>
              <a:rPr lang="sr-Latn-CS" sz="2400" smtClean="0"/>
              <a:t>Ideja je bila da se napravi mreža za američku vojsku koja bi bila operativna čak i u slučaju atomskog udara na sve veće gradove: PAKETNI PRENOS</a:t>
            </a:r>
          </a:p>
          <a:p>
            <a:r>
              <a:rPr lang="sr-Latn-CS" sz="2400" smtClean="0"/>
              <a:t>1968. nastaje ARPAnet, sastavljen od 4 računara na univerzitetima UCLA, Stenford, Juta i Santa Barbara</a:t>
            </a:r>
          </a:p>
          <a:p>
            <a:r>
              <a:rPr lang="sr-Latn-CS" sz="2400" smtClean="0"/>
              <a:t>1983. odvajanje ARPAnet-a i MILNET-a</a:t>
            </a:r>
            <a:endParaRPr lang="en-US" sz="24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KLIJENTI I SERVERI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8200" y="2133600"/>
            <a:ext cx="4038600" cy="4343400"/>
          </a:xfrm>
        </p:spPr>
        <p:txBody>
          <a:bodyPr/>
          <a:lstStyle/>
          <a:p>
            <a:r>
              <a:rPr lang="sr-Latn-CS" sz="2400" smtClean="0"/>
              <a:t>Dvoslojni sistem</a:t>
            </a:r>
          </a:p>
          <a:p>
            <a:r>
              <a:rPr lang="sr-Latn-CS" sz="2400" smtClean="0"/>
              <a:t>SERVER čuva, obrađuje i distribuira podatke</a:t>
            </a:r>
          </a:p>
          <a:p>
            <a:r>
              <a:rPr lang="sr-Latn-CS" sz="2400" smtClean="0"/>
              <a:t>KLIJENT pristupa serveru</a:t>
            </a:r>
          </a:p>
          <a:p>
            <a:r>
              <a:rPr lang="en-US" sz="2400" smtClean="0"/>
              <a:t>S</a:t>
            </a:r>
            <a:r>
              <a:rPr lang="sr-Latn-CS" sz="2400" smtClean="0"/>
              <a:t>erver čeka na zahtev klijenta (</a:t>
            </a:r>
            <a:r>
              <a:rPr lang="sr-Latn-CS" sz="2400" i="1" smtClean="0"/>
              <a:t>request</a:t>
            </a:r>
            <a:r>
              <a:rPr lang="sr-Latn-CS" sz="2400" smtClean="0"/>
              <a:t>), a onda šalje odgovor (</a:t>
            </a:r>
            <a:r>
              <a:rPr lang="sr-Latn-CS" sz="2400" i="1" smtClean="0"/>
              <a:t>response</a:t>
            </a:r>
            <a:r>
              <a:rPr lang="sr-Latn-CS" sz="2400" smtClean="0"/>
              <a:t>)</a:t>
            </a:r>
            <a:endParaRPr lang="en-US" sz="2400" smtClean="0"/>
          </a:p>
        </p:txBody>
      </p:sp>
      <p:grpSp>
        <p:nvGrpSpPr>
          <p:cNvPr id="35" name="Group 34"/>
          <p:cNvGrpSpPr/>
          <p:nvPr/>
        </p:nvGrpSpPr>
        <p:grpSpPr>
          <a:xfrm>
            <a:off x="457200" y="2133600"/>
            <a:ext cx="3733800" cy="3200400"/>
            <a:chOff x="457200" y="2133600"/>
            <a:chExt cx="3733800" cy="3200400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457200" y="4343400"/>
              <a:ext cx="533400" cy="381000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1447800" y="4953000"/>
              <a:ext cx="533400" cy="381000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2819400" y="4953000"/>
              <a:ext cx="533400" cy="381000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3657600" y="4267200"/>
              <a:ext cx="533400" cy="381000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Line 9"/>
            <p:cNvSpPr>
              <a:spLocks noChangeShapeType="1"/>
            </p:cNvSpPr>
            <p:nvPr/>
          </p:nvSpPr>
          <p:spPr bwMode="auto">
            <a:xfrm flipV="1">
              <a:off x="1066800" y="3352800"/>
              <a:ext cx="990600" cy="91440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6" name="Line 11"/>
            <p:cNvSpPr>
              <a:spLocks noChangeShapeType="1"/>
            </p:cNvSpPr>
            <p:nvPr/>
          </p:nvSpPr>
          <p:spPr bwMode="auto">
            <a:xfrm flipV="1">
              <a:off x="1752600" y="3429000"/>
              <a:ext cx="457200" cy="144780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7" name="Line 12"/>
            <p:cNvSpPr>
              <a:spLocks noChangeShapeType="1"/>
            </p:cNvSpPr>
            <p:nvPr/>
          </p:nvSpPr>
          <p:spPr bwMode="auto">
            <a:xfrm flipH="1" flipV="1">
              <a:off x="2514600" y="3505200"/>
              <a:ext cx="533400" cy="137160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Line 13"/>
            <p:cNvSpPr>
              <a:spLocks noChangeShapeType="1"/>
            </p:cNvSpPr>
            <p:nvPr/>
          </p:nvSpPr>
          <p:spPr bwMode="auto">
            <a:xfrm flipH="1" flipV="1">
              <a:off x="2743200" y="3352800"/>
              <a:ext cx="914400" cy="83820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8" name="Group 4"/>
            <p:cNvGrpSpPr>
              <a:grpSpLocks noChangeAspect="1"/>
            </p:cNvGrpSpPr>
            <p:nvPr/>
          </p:nvGrpSpPr>
          <p:grpSpPr bwMode="auto">
            <a:xfrm>
              <a:off x="1752600" y="2133600"/>
              <a:ext cx="1404938" cy="1282700"/>
              <a:chOff x="1104" y="1344"/>
              <a:chExt cx="885" cy="808"/>
            </a:xfrm>
          </p:grpSpPr>
          <p:sp>
            <p:nvSpPr>
              <p:cNvPr id="102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104" y="1344"/>
                <a:ext cx="885" cy="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" name="Freeform 6"/>
              <p:cNvSpPr>
                <a:spLocks/>
              </p:cNvSpPr>
              <p:nvPr/>
            </p:nvSpPr>
            <p:spPr bwMode="auto">
              <a:xfrm>
                <a:off x="1155" y="1369"/>
                <a:ext cx="628" cy="730"/>
              </a:xfrm>
              <a:custGeom>
                <a:avLst/>
                <a:gdLst/>
                <a:ahLst/>
                <a:cxnLst>
                  <a:cxn ang="0">
                    <a:pos x="687" y="24"/>
                  </a:cxn>
                  <a:cxn ang="0">
                    <a:pos x="773" y="42"/>
                  </a:cxn>
                  <a:cxn ang="0">
                    <a:pos x="854" y="71"/>
                  </a:cxn>
                  <a:cxn ang="0">
                    <a:pos x="934" y="101"/>
                  </a:cxn>
                  <a:cxn ang="0">
                    <a:pos x="1001" y="115"/>
                  </a:cxn>
                  <a:cxn ang="0">
                    <a:pos x="1056" y="111"/>
                  </a:cxn>
                  <a:cxn ang="0">
                    <a:pos x="1112" y="109"/>
                  </a:cxn>
                  <a:cxn ang="0">
                    <a:pos x="1166" y="114"/>
                  </a:cxn>
                  <a:cxn ang="0">
                    <a:pos x="1713" y="290"/>
                  </a:cxn>
                  <a:cxn ang="0">
                    <a:pos x="1766" y="304"/>
                  </a:cxn>
                  <a:cxn ang="0">
                    <a:pos x="1811" y="333"/>
                  </a:cxn>
                  <a:cxn ang="0">
                    <a:pos x="1750" y="493"/>
                  </a:cxn>
                  <a:cxn ang="0">
                    <a:pos x="1687" y="654"/>
                  </a:cxn>
                  <a:cxn ang="0">
                    <a:pos x="1756" y="706"/>
                  </a:cxn>
                  <a:cxn ang="0">
                    <a:pos x="1848" y="759"/>
                  </a:cxn>
                  <a:cxn ang="0">
                    <a:pos x="1874" y="836"/>
                  </a:cxn>
                  <a:cxn ang="0">
                    <a:pos x="1720" y="1253"/>
                  </a:cxn>
                  <a:cxn ang="0">
                    <a:pos x="1676" y="1306"/>
                  </a:cxn>
                  <a:cxn ang="0">
                    <a:pos x="1623" y="1325"/>
                  </a:cxn>
                  <a:cxn ang="0">
                    <a:pos x="1567" y="1341"/>
                  </a:cxn>
                  <a:cxn ang="0">
                    <a:pos x="1513" y="1358"/>
                  </a:cxn>
                  <a:cxn ang="0">
                    <a:pos x="1520" y="1382"/>
                  </a:cxn>
                  <a:cxn ang="0">
                    <a:pos x="1593" y="1410"/>
                  </a:cxn>
                  <a:cxn ang="0">
                    <a:pos x="1666" y="1433"/>
                  </a:cxn>
                  <a:cxn ang="0">
                    <a:pos x="1741" y="1458"/>
                  </a:cxn>
                  <a:cxn ang="0">
                    <a:pos x="1756" y="1543"/>
                  </a:cxn>
                  <a:cxn ang="0">
                    <a:pos x="1712" y="1686"/>
                  </a:cxn>
                  <a:cxn ang="0">
                    <a:pos x="1283" y="2023"/>
                  </a:cxn>
                  <a:cxn ang="0">
                    <a:pos x="1206" y="2063"/>
                  </a:cxn>
                  <a:cxn ang="0">
                    <a:pos x="1128" y="2104"/>
                  </a:cxn>
                  <a:cxn ang="0">
                    <a:pos x="1051" y="2145"/>
                  </a:cxn>
                  <a:cxn ang="0">
                    <a:pos x="975" y="2191"/>
                  </a:cxn>
                  <a:cxn ang="0">
                    <a:pos x="870" y="2144"/>
                  </a:cxn>
                  <a:cxn ang="0">
                    <a:pos x="768" y="2085"/>
                  </a:cxn>
                  <a:cxn ang="0">
                    <a:pos x="601" y="2003"/>
                  </a:cxn>
                  <a:cxn ang="0">
                    <a:pos x="434" y="1917"/>
                  </a:cxn>
                  <a:cxn ang="0">
                    <a:pos x="267" y="1832"/>
                  </a:cxn>
                  <a:cxn ang="0">
                    <a:pos x="98" y="1753"/>
                  </a:cxn>
                  <a:cxn ang="0">
                    <a:pos x="60" y="1568"/>
                  </a:cxn>
                  <a:cxn ang="0">
                    <a:pos x="12" y="1337"/>
                  </a:cxn>
                  <a:cxn ang="0">
                    <a:pos x="56" y="1270"/>
                  </a:cxn>
                  <a:cxn ang="0">
                    <a:pos x="134" y="1265"/>
                  </a:cxn>
                  <a:cxn ang="0">
                    <a:pos x="215" y="1259"/>
                  </a:cxn>
                  <a:cxn ang="0">
                    <a:pos x="296" y="1249"/>
                  </a:cxn>
                  <a:cxn ang="0">
                    <a:pos x="377" y="1238"/>
                  </a:cxn>
                  <a:cxn ang="0">
                    <a:pos x="458" y="1230"/>
                  </a:cxn>
                  <a:cxn ang="0">
                    <a:pos x="482" y="1221"/>
                  </a:cxn>
                  <a:cxn ang="0">
                    <a:pos x="434" y="1195"/>
                  </a:cxn>
                  <a:cxn ang="0">
                    <a:pos x="369" y="1170"/>
                  </a:cxn>
                  <a:cxn ang="0">
                    <a:pos x="109" y="1060"/>
                  </a:cxn>
                  <a:cxn ang="0">
                    <a:pos x="56" y="163"/>
                  </a:cxn>
                  <a:cxn ang="0">
                    <a:pos x="52" y="0"/>
                  </a:cxn>
                  <a:cxn ang="0">
                    <a:pos x="142" y="6"/>
                  </a:cxn>
                  <a:cxn ang="0">
                    <a:pos x="232" y="9"/>
                  </a:cxn>
                </a:cxnLst>
                <a:rect l="0" t="0" r="r" b="b"/>
                <a:pathLst>
                  <a:path w="1883" h="2191">
                    <a:moveTo>
                      <a:pt x="232" y="9"/>
                    </a:moveTo>
                    <a:lnTo>
                      <a:pt x="643" y="21"/>
                    </a:lnTo>
                    <a:lnTo>
                      <a:pt x="665" y="22"/>
                    </a:lnTo>
                    <a:lnTo>
                      <a:pt x="687" y="24"/>
                    </a:lnTo>
                    <a:lnTo>
                      <a:pt x="709" y="26"/>
                    </a:lnTo>
                    <a:lnTo>
                      <a:pt x="731" y="32"/>
                    </a:lnTo>
                    <a:lnTo>
                      <a:pt x="752" y="36"/>
                    </a:lnTo>
                    <a:lnTo>
                      <a:pt x="773" y="42"/>
                    </a:lnTo>
                    <a:lnTo>
                      <a:pt x="793" y="49"/>
                    </a:lnTo>
                    <a:lnTo>
                      <a:pt x="814" y="55"/>
                    </a:lnTo>
                    <a:lnTo>
                      <a:pt x="833" y="63"/>
                    </a:lnTo>
                    <a:lnTo>
                      <a:pt x="854" y="71"/>
                    </a:lnTo>
                    <a:lnTo>
                      <a:pt x="874" y="77"/>
                    </a:lnTo>
                    <a:lnTo>
                      <a:pt x="893" y="85"/>
                    </a:lnTo>
                    <a:lnTo>
                      <a:pt x="913" y="93"/>
                    </a:lnTo>
                    <a:lnTo>
                      <a:pt x="934" y="101"/>
                    </a:lnTo>
                    <a:lnTo>
                      <a:pt x="953" y="107"/>
                    </a:lnTo>
                    <a:lnTo>
                      <a:pt x="974" y="114"/>
                    </a:lnTo>
                    <a:lnTo>
                      <a:pt x="987" y="115"/>
                    </a:lnTo>
                    <a:lnTo>
                      <a:pt x="1001" y="115"/>
                    </a:lnTo>
                    <a:lnTo>
                      <a:pt x="1014" y="115"/>
                    </a:lnTo>
                    <a:lnTo>
                      <a:pt x="1029" y="114"/>
                    </a:lnTo>
                    <a:lnTo>
                      <a:pt x="1042" y="112"/>
                    </a:lnTo>
                    <a:lnTo>
                      <a:pt x="1056" y="111"/>
                    </a:lnTo>
                    <a:lnTo>
                      <a:pt x="1070" y="110"/>
                    </a:lnTo>
                    <a:lnTo>
                      <a:pt x="1085" y="110"/>
                    </a:lnTo>
                    <a:lnTo>
                      <a:pt x="1098" y="109"/>
                    </a:lnTo>
                    <a:lnTo>
                      <a:pt x="1112" y="109"/>
                    </a:lnTo>
                    <a:lnTo>
                      <a:pt x="1125" y="109"/>
                    </a:lnTo>
                    <a:lnTo>
                      <a:pt x="1140" y="110"/>
                    </a:lnTo>
                    <a:lnTo>
                      <a:pt x="1153" y="111"/>
                    </a:lnTo>
                    <a:lnTo>
                      <a:pt x="1166" y="114"/>
                    </a:lnTo>
                    <a:lnTo>
                      <a:pt x="1177" y="118"/>
                    </a:lnTo>
                    <a:lnTo>
                      <a:pt x="1190" y="123"/>
                    </a:lnTo>
                    <a:lnTo>
                      <a:pt x="1331" y="163"/>
                    </a:lnTo>
                    <a:lnTo>
                      <a:pt x="1713" y="290"/>
                    </a:lnTo>
                    <a:lnTo>
                      <a:pt x="1726" y="292"/>
                    </a:lnTo>
                    <a:lnTo>
                      <a:pt x="1739" y="296"/>
                    </a:lnTo>
                    <a:lnTo>
                      <a:pt x="1752" y="300"/>
                    </a:lnTo>
                    <a:lnTo>
                      <a:pt x="1766" y="304"/>
                    </a:lnTo>
                    <a:lnTo>
                      <a:pt x="1779" y="309"/>
                    </a:lnTo>
                    <a:lnTo>
                      <a:pt x="1790" y="316"/>
                    </a:lnTo>
                    <a:lnTo>
                      <a:pt x="1801" y="324"/>
                    </a:lnTo>
                    <a:lnTo>
                      <a:pt x="1811" y="333"/>
                    </a:lnTo>
                    <a:lnTo>
                      <a:pt x="1798" y="373"/>
                    </a:lnTo>
                    <a:lnTo>
                      <a:pt x="1784" y="414"/>
                    </a:lnTo>
                    <a:lnTo>
                      <a:pt x="1767" y="454"/>
                    </a:lnTo>
                    <a:lnTo>
                      <a:pt x="1750" y="493"/>
                    </a:lnTo>
                    <a:lnTo>
                      <a:pt x="1733" y="532"/>
                    </a:lnTo>
                    <a:lnTo>
                      <a:pt x="1716" y="573"/>
                    </a:lnTo>
                    <a:lnTo>
                      <a:pt x="1702" y="613"/>
                    </a:lnTo>
                    <a:lnTo>
                      <a:pt x="1687" y="654"/>
                    </a:lnTo>
                    <a:lnTo>
                      <a:pt x="1691" y="661"/>
                    </a:lnTo>
                    <a:lnTo>
                      <a:pt x="1712" y="677"/>
                    </a:lnTo>
                    <a:lnTo>
                      <a:pt x="1734" y="693"/>
                    </a:lnTo>
                    <a:lnTo>
                      <a:pt x="1756" y="706"/>
                    </a:lnTo>
                    <a:lnTo>
                      <a:pt x="1780" y="719"/>
                    </a:lnTo>
                    <a:lnTo>
                      <a:pt x="1802" y="732"/>
                    </a:lnTo>
                    <a:lnTo>
                      <a:pt x="1826" y="745"/>
                    </a:lnTo>
                    <a:lnTo>
                      <a:pt x="1848" y="759"/>
                    </a:lnTo>
                    <a:lnTo>
                      <a:pt x="1870" y="774"/>
                    </a:lnTo>
                    <a:lnTo>
                      <a:pt x="1883" y="793"/>
                    </a:lnTo>
                    <a:lnTo>
                      <a:pt x="1882" y="814"/>
                    </a:lnTo>
                    <a:lnTo>
                      <a:pt x="1874" y="836"/>
                    </a:lnTo>
                    <a:lnTo>
                      <a:pt x="1866" y="857"/>
                    </a:lnTo>
                    <a:lnTo>
                      <a:pt x="1730" y="1209"/>
                    </a:lnTo>
                    <a:lnTo>
                      <a:pt x="1725" y="1231"/>
                    </a:lnTo>
                    <a:lnTo>
                      <a:pt x="1720" y="1253"/>
                    </a:lnTo>
                    <a:lnTo>
                      <a:pt x="1712" y="1274"/>
                    </a:lnTo>
                    <a:lnTo>
                      <a:pt x="1702" y="1294"/>
                    </a:lnTo>
                    <a:lnTo>
                      <a:pt x="1689" y="1300"/>
                    </a:lnTo>
                    <a:lnTo>
                      <a:pt x="1676" y="1306"/>
                    </a:lnTo>
                    <a:lnTo>
                      <a:pt x="1663" y="1311"/>
                    </a:lnTo>
                    <a:lnTo>
                      <a:pt x="1649" y="1316"/>
                    </a:lnTo>
                    <a:lnTo>
                      <a:pt x="1636" y="1320"/>
                    </a:lnTo>
                    <a:lnTo>
                      <a:pt x="1623" y="1325"/>
                    </a:lnTo>
                    <a:lnTo>
                      <a:pt x="1609" y="1329"/>
                    </a:lnTo>
                    <a:lnTo>
                      <a:pt x="1596" y="1333"/>
                    </a:lnTo>
                    <a:lnTo>
                      <a:pt x="1582" y="1337"/>
                    </a:lnTo>
                    <a:lnTo>
                      <a:pt x="1567" y="1341"/>
                    </a:lnTo>
                    <a:lnTo>
                      <a:pt x="1554" y="1345"/>
                    </a:lnTo>
                    <a:lnTo>
                      <a:pt x="1540" y="1349"/>
                    </a:lnTo>
                    <a:lnTo>
                      <a:pt x="1526" y="1354"/>
                    </a:lnTo>
                    <a:lnTo>
                      <a:pt x="1513" y="1358"/>
                    </a:lnTo>
                    <a:lnTo>
                      <a:pt x="1498" y="1362"/>
                    </a:lnTo>
                    <a:lnTo>
                      <a:pt x="1485" y="1367"/>
                    </a:lnTo>
                    <a:lnTo>
                      <a:pt x="1503" y="1375"/>
                    </a:lnTo>
                    <a:lnTo>
                      <a:pt x="1520" y="1382"/>
                    </a:lnTo>
                    <a:lnTo>
                      <a:pt x="1539" y="1390"/>
                    </a:lnTo>
                    <a:lnTo>
                      <a:pt x="1557" y="1397"/>
                    </a:lnTo>
                    <a:lnTo>
                      <a:pt x="1575" y="1403"/>
                    </a:lnTo>
                    <a:lnTo>
                      <a:pt x="1593" y="1410"/>
                    </a:lnTo>
                    <a:lnTo>
                      <a:pt x="1612" y="1416"/>
                    </a:lnTo>
                    <a:lnTo>
                      <a:pt x="1630" y="1422"/>
                    </a:lnTo>
                    <a:lnTo>
                      <a:pt x="1648" y="1428"/>
                    </a:lnTo>
                    <a:lnTo>
                      <a:pt x="1666" y="1433"/>
                    </a:lnTo>
                    <a:lnTo>
                      <a:pt x="1685" y="1440"/>
                    </a:lnTo>
                    <a:lnTo>
                      <a:pt x="1703" y="1445"/>
                    </a:lnTo>
                    <a:lnTo>
                      <a:pt x="1722" y="1452"/>
                    </a:lnTo>
                    <a:lnTo>
                      <a:pt x="1741" y="1458"/>
                    </a:lnTo>
                    <a:lnTo>
                      <a:pt x="1759" y="1465"/>
                    </a:lnTo>
                    <a:lnTo>
                      <a:pt x="1777" y="1471"/>
                    </a:lnTo>
                    <a:lnTo>
                      <a:pt x="1767" y="1508"/>
                    </a:lnTo>
                    <a:lnTo>
                      <a:pt x="1756" y="1543"/>
                    </a:lnTo>
                    <a:lnTo>
                      <a:pt x="1745" y="1579"/>
                    </a:lnTo>
                    <a:lnTo>
                      <a:pt x="1734" y="1615"/>
                    </a:lnTo>
                    <a:lnTo>
                      <a:pt x="1722" y="1650"/>
                    </a:lnTo>
                    <a:lnTo>
                      <a:pt x="1712" y="1686"/>
                    </a:lnTo>
                    <a:lnTo>
                      <a:pt x="1700" y="1722"/>
                    </a:lnTo>
                    <a:lnTo>
                      <a:pt x="1690" y="1758"/>
                    </a:lnTo>
                    <a:lnTo>
                      <a:pt x="1687" y="1787"/>
                    </a:lnTo>
                    <a:lnTo>
                      <a:pt x="1283" y="2023"/>
                    </a:lnTo>
                    <a:lnTo>
                      <a:pt x="1263" y="2033"/>
                    </a:lnTo>
                    <a:lnTo>
                      <a:pt x="1244" y="2044"/>
                    </a:lnTo>
                    <a:lnTo>
                      <a:pt x="1224" y="2054"/>
                    </a:lnTo>
                    <a:lnTo>
                      <a:pt x="1206" y="2063"/>
                    </a:lnTo>
                    <a:lnTo>
                      <a:pt x="1187" y="2074"/>
                    </a:lnTo>
                    <a:lnTo>
                      <a:pt x="1167" y="2084"/>
                    </a:lnTo>
                    <a:lnTo>
                      <a:pt x="1147" y="2093"/>
                    </a:lnTo>
                    <a:lnTo>
                      <a:pt x="1128" y="2104"/>
                    </a:lnTo>
                    <a:lnTo>
                      <a:pt x="1108" y="2114"/>
                    </a:lnTo>
                    <a:lnTo>
                      <a:pt x="1090" y="2124"/>
                    </a:lnTo>
                    <a:lnTo>
                      <a:pt x="1070" y="2135"/>
                    </a:lnTo>
                    <a:lnTo>
                      <a:pt x="1051" y="2145"/>
                    </a:lnTo>
                    <a:lnTo>
                      <a:pt x="1033" y="2157"/>
                    </a:lnTo>
                    <a:lnTo>
                      <a:pt x="1013" y="2167"/>
                    </a:lnTo>
                    <a:lnTo>
                      <a:pt x="994" y="2179"/>
                    </a:lnTo>
                    <a:lnTo>
                      <a:pt x="975" y="2191"/>
                    </a:lnTo>
                    <a:lnTo>
                      <a:pt x="947" y="2183"/>
                    </a:lnTo>
                    <a:lnTo>
                      <a:pt x="921" y="2171"/>
                    </a:lnTo>
                    <a:lnTo>
                      <a:pt x="894" y="2158"/>
                    </a:lnTo>
                    <a:lnTo>
                      <a:pt x="870" y="2144"/>
                    </a:lnTo>
                    <a:lnTo>
                      <a:pt x="845" y="2128"/>
                    </a:lnTo>
                    <a:lnTo>
                      <a:pt x="820" y="2114"/>
                    </a:lnTo>
                    <a:lnTo>
                      <a:pt x="794" y="2098"/>
                    </a:lnTo>
                    <a:lnTo>
                      <a:pt x="768" y="2085"/>
                    </a:lnTo>
                    <a:lnTo>
                      <a:pt x="726" y="2064"/>
                    </a:lnTo>
                    <a:lnTo>
                      <a:pt x="684" y="2045"/>
                    </a:lnTo>
                    <a:lnTo>
                      <a:pt x="643" y="2024"/>
                    </a:lnTo>
                    <a:lnTo>
                      <a:pt x="601" y="2003"/>
                    </a:lnTo>
                    <a:lnTo>
                      <a:pt x="559" y="1981"/>
                    </a:lnTo>
                    <a:lnTo>
                      <a:pt x="518" y="1960"/>
                    </a:lnTo>
                    <a:lnTo>
                      <a:pt x="476" y="1938"/>
                    </a:lnTo>
                    <a:lnTo>
                      <a:pt x="434" y="1917"/>
                    </a:lnTo>
                    <a:lnTo>
                      <a:pt x="392" y="1896"/>
                    </a:lnTo>
                    <a:lnTo>
                      <a:pt x="351" y="1874"/>
                    </a:lnTo>
                    <a:lnTo>
                      <a:pt x="309" y="1853"/>
                    </a:lnTo>
                    <a:lnTo>
                      <a:pt x="267" y="1832"/>
                    </a:lnTo>
                    <a:lnTo>
                      <a:pt x="225" y="1811"/>
                    </a:lnTo>
                    <a:lnTo>
                      <a:pt x="182" y="1792"/>
                    </a:lnTo>
                    <a:lnTo>
                      <a:pt x="141" y="1772"/>
                    </a:lnTo>
                    <a:lnTo>
                      <a:pt x="98" y="1753"/>
                    </a:lnTo>
                    <a:lnTo>
                      <a:pt x="90" y="1742"/>
                    </a:lnTo>
                    <a:lnTo>
                      <a:pt x="81" y="1684"/>
                    </a:lnTo>
                    <a:lnTo>
                      <a:pt x="70" y="1626"/>
                    </a:lnTo>
                    <a:lnTo>
                      <a:pt x="60" y="1568"/>
                    </a:lnTo>
                    <a:lnTo>
                      <a:pt x="48" y="1510"/>
                    </a:lnTo>
                    <a:lnTo>
                      <a:pt x="35" y="1453"/>
                    </a:lnTo>
                    <a:lnTo>
                      <a:pt x="23" y="1396"/>
                    </a:lnTo>
                    <a:lnTo>
                      <a:pt x="12" y="1337"/>
                    </a:lnTo>
                    <a:lnTo>
                      <a:pt x="0" y="1279"/>
                    </a:lnTo>
                    <a:lnTo>
                      <a:pt x="18" y="1276"/>
                    </a:lnTo>
                    <a:lnTo>
                      <a:pt x="38" y="1272"/>
                    </a:lnTo>
                    <a:lnTo>
                      <a:pt x="56" y="1270"/>
                    </a:lnTo>
                    <a:lnTo>
                      <a:pt x="76" y="1269"/>
                    </a:lnTo>
                    <a:lnTo>
                      <a:pt x="95" y="1268"/>
                    </a:lnTo>
                    <a:lnTo>
                      <a:pt x="115" y="1266"/>
                    </a:lnTo>
                    <a:lnTo>
                      <a:pt x="134" y="1265"/>
                    </a:lnTo>
                    <a:lnTo>
                      <a:pt x="154" y="1264"/>
                    </a:lnTo>
                    <a:lnTo>
                      <a:pt x="175" y="1263"/>
                    </a:lnTo>
                    <a:lnTo>
                      <a:pt x="195" y="1261"/>
                    </a:lnTo>
                    <a:lnTo>
                      <a:pt x="215" y="1259"/>
                    </a:lnTo>
                    <a:lnTo>
                      <a:pt x="236" y="1256"/>
                    </a:lnTo>
                    <a:lnTo>
                      <a:pt x="255" y="1255"/>
                    </a:lnTo>
                    <a:lnTo>
                      <a:pt x="276" y="1252"/>
                    </a:lnTo>
                    <a:lnTo>
                      <a:pt x="296" y="1249"/>
                    </a:lnTo>
                    <a:lnTo>
                      <a:pt x="317" y="1246"/>
                    </a:lnTo>
                    <a:lnTo>
                      <a:pt x="336" y="1243"/>
                    </a:lnTo>
                    <a:lnTo>
                      <a:pt x="357" y="1240"/>
                    </a:lnTo>
                    <a:lnTo>
                      <a:pt x="377" y="1238"/>
                    </a:lnTo>
                    <a:lnTo>
                      <a:pt x="398" y="1236"/>
                    </a:lnTo>
                    <a:lnTo>
                      <a:pt x="417" y="1234"/>
                    </a:lnTo>
                    <a:lnTo>
                      <a:pt x="438" y="1231"/>
                    </a:lnTo>
                    <a:lnTo>
                      <a:pt x="458" y="1230"/>
                    </a:lnTo>
                    <a:lnTo>
                      <a:pt x="478" y="1229"/>
                    </a:lnTo>
                    <a:lnTo>
                      <a:pt x="480" y="1226"/>
                    </a:lnTo>
                    <a:lnTo>
                      <a:pt x="481" y="1223"/>
                    </a:lnTo>
                    <a:lnTo>
                      <a:pt x="482" y="1221"/>
                    </a:lnTo>
                    <a:lnTo>
                      <a:pt x="482" y="1217"/>
                    </a:lnTo>
                    <a:lnTo>
                      <a:pt x="467" y="1209"/>
                    </a:lnTo>
                    <a:lnTo>
                      <a:pt x="451" y="1203"/>
                    </a:lnTo>
                    <a:lnTo>
                      <a:pt x="434" y="1195"/>
                    </a:lnTo>
                    <a:lnTo>
                      <a:pt x="418" y="1188"/>
                    </a:lnTo>
                    <a:lnTo>
                      <a:pt x="402" y="1182"/>
                    </a:lnTo>
                    <a:lnTo>
                      <a:pt x="386" y="1175"/>
                    </a:lnTo>
                    <a:lnTo>
                      <a:pt x="369" y="1170"/>
                    </a:lnTo>
                    <a:lnTo>
                      <a:pt x="353" y="1163"/>
                    </a:lnTo>
                    <a:lnTo>
                      <a:pt x="103" y="1064"/>
                    </a:lnTo>
                    <a:lnTo>
                      <a:pt x="107" y="1063"/>
                    </a:lnTo>
                    <a:lnTo>
                      <a:pt x="109" y="1060"/>
                    </a:lnTo>
                    <a:lnTo>
                      <a:pt x="113" y="1059"/>
                    </a:lnTo>
                    <a:lnTo>
                      <a:pt x="116" y="1057"/>
                    </a:lnTo>
                    <a:lnTo>
                      <a:pt x="95" y="659"/>
                    </a:lnTo>
                    <a:lnTo>
                      <a:pt x="56" y="163"/>
                    </a:lnTo>
                    <a:lnTo>
                      <a:pt x="52" y="123"/>
                    </a:lnTo>
                    <a:lnTo>
                      <a:pt x="49" y="82"/>
                    </a:lnTo>
                    <a:lnTo>
                      <a:pt x="49" y="41"/>
                    </a:lnTo>
                    <a:lnTo>
                      <a:pt x="52" y="0"/>
                    </a:lnTo>
                    <a:lnTo>
                      <a:pt x="74" y="3"/>
                    </a:lnTo>
                    <a:lnTo>
                      <a:pt x="96" y="6"/>
                    </a:lnTo>
                    <a:lnTo>
                      <a:pt x="119" y="6"/>
                    </a:lnTo>
                    <a:lnTo>
                      <a:pt x="142" y="6"/>
                    </a:lnTo>
                    <a:lnTo>
                      <a:pt x="165" y="6"/>
                    </a:lnTo>
                    <a:lnTo>
                      <a:pt x="188" y="6"/>
                    </a:lnTo>
                    <a:lnTo>
                      <a:pt x="210" y="7"/>
                    </a:lnTo>
                    <a:lnTo>
                      <a:pt x="232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" name="Freeform 7"/>
              <p:cNvSpPr>
                <a:spLocks/>
              </p:cNvSpPr>
              <p:nvPr/>
            </p:nvSpPr>
            <p:spPr bwMode="auto">
              <a:xfrm>
                <a:off x="1214" y="1400"/>
                <a:ext cx="350" cy="430"/>
              </a:xfrm>
              <a:custGeom>
                <a:avLst/>
                <a:gdLst/>
                <a:ahLst/>
                <a:cxnLst>
                  <a:cxn ang="0">
                    <a:pos x="394" y="119"/>
                  </a:cxn>
                  <a:cxn ang="0">
                    <a:pos x="482" y="143"/>
                  </a:cxn>
                  <a:cxn ang="0">
                    <a:pos x="571" y="171"/>
                  </a:cxn>
                  <a:cxn ang="0">
                    <a:pos x="658" y="201"/>
                  </a:cxn>
                  <a:cxn ang="0">
                    <a:pos x="745" y="231"/>
                  </a:cxn>
                  <a:cxn ang="0">
                    <a:pos x="832" y="261"/>
                  </a:cxn>
                  <a:cxn ang="0">
                    <a:pos x="919" y="291"/>
                  </a:cxn>
                  <a:cxn ang="0">
                    <a:pos x="1007" y="318"/>
                  </a:cxn>
                  <a:cxn ang="0">
                    <a:pos x="1041" y="385"/>
                  </a:cxn>
                  <a:cxn ang="0">
                    <a:pos x="1026" y="493"/>
                  </a:cxn>
                  <a:cxn ang="0">
                    <a:pos x="1014" y="604"/>
                  </a:cxn>
                  <a:cxn ang="0">
                    <a:pos x="1005" y="714"/>
                  </a:cxn>
                  <a:cxn ang="0">
                    <a:pos x="957" y="1117"/>
                  </a:cxn>
                  <a:cxn ang="0">
                    <a:pos x="910" y="1280"/>
                  </a:cxn>
                  <a:cxn ang="0">
                    <a:pos x="854" y="1257"/>
                  </a:cxn>
                  <a:cxn ang="0">
                    <a:pos x="798" y="1233"/>
                  </a:cxn>
                  <a:cxn ang="0">
                    <a:pos x="741" y="1210"/>
                  </a:cxn>
                  <a:cxn ang="0">
                    <a:pos x="685" y="1186"/>
                  </a:cxn>
                  <a:cxn ang="0">
                    <a:pos x="628" y="1164"/>
                  </a:cxn>
                  <a:cxn ang="0">
                    <a:pos x="572" y="1141"/>
                  </a:cxn>
                  <a:cxn ang="0">
                    <a:pos x="516" y="1119"/>
                  </a:cxn>
                  <a:cxn ang="0">
                    <a:pos x="460" y="1095"/>
                  </a:cxn>
                  <a:cxn ang="0">
                    <a:pos x="404" y="1073"/>
                  </a:cxn>
                  <a:cxn ang="0">
                    <a:pos x="347" y="1051"/>
                  </a:cxn>
                  <a:cxn ang="0">
                    <a:pos x="291" y="1029"/>
                  </a:cxn>
                  <a:cxn ang="0">
                    <a:pos x="235" y="1005"/>
                  </a:cxn>
                  <a:cxn ang="0">
                    <a:pos x="179" y="983"/>
                  </a:cxn>
                  <a:cxn ang="0">
                    <a:pos x="122" y="961"/>
                  </a:cxn>
                  <a:cxn ang="0">
                    <a:pos x="66" y="939"/>
                  </a:cxn>
                  <a:cxn ang="0">
                    <a:pos x="38" y="791"/>
                  </a:cxn>
                  <a:cxn ang="0">
                    <a:pos x="21" y="524"/>
                  </a:cxn>
                  <a:cxn ang="0">
                    <a:pos x="12" y="292"/>
                  </a:cxn>
                  <a:cxn ang="0">
                    <a:pos x="3" y="98"/>
                  </a:cxn>
                  <a:cxn ang="0">
                    <a:pos x="23" y="4"/>
                  </a:cxn>
                  <a:cxn ang="0">
                    <a:pos x="68" y="14"/>
                  </a:cxn>
                  <a:cxn ang="0">
                    <a:pos x="112" y="27"/>
                  </a:cxn>
                  <a:cxn ang="0">
                    <a:pos x="155" y="42"/>
                  </a:cxn>
                  <a:cxn ang="0">
                    <a:pos x="198" y="56"/>
                  </a:cxn>
                  <a:cxn ang="0">
                    <a:pos x="240" y="72"/>
                  </a:cxn>
                  <a:cxn ang="0">
                    <a:pos x="283" y="87"/>
                  </a:cxn>
                  <a:cxn ang="0">
                    <a:pos x="326" y="102"/>
                  </a:cxn>
                </a:cxnLst>
                <a:rect l="0" t="0" r="r" b="b"/>
                <a:pathLst>
                  <a:path w="1051" h="1292">
                    <a:moveTo>
                      <a:pt x="348" y="108"/>
                    </a:moveTo>
                    <a:lnTo>
                      <a:pt x="394" y="119"/>
                    </a:lnTo>
                    <a:lnTo>
                      <a:pt x="438" y="132"/>
                    </a:lnTo>
                    <a:lnTo>
                      <a:pt x="482" y="143"/>
                    </a:lnTo>
                    <a:lnTo>
                      <a:pt x="527" y="158"/>
                    </a:lnTo>
                    <a:lnTo>
                      <a:pt x="571" y="171"/>
                    </a:lnTo>
                    <a:lnTo>
                      <a:pt x="614" y="186"/>
                    </a:lnTo>
                    <a:lnTo>
                      <a:pt x="658" y="201"/>
                    </a:lnTo>
                    <a:lnTo>
                      <a:pt x="701" y="215"/>
                    </a:lnTo>
                    <a:lnTo>
                      <a:pt x="745" y="231"/>
                    </a:lnTo>
                    <a:lnTo>
                      <a:pt x="789" y="246"/>
                    </a:lnTo>
                    <a:lnTo>
                      <a:pt x="832" y="261"/>
                    </a:lnTo>
                    <a:lnTo>
                      <a:pt x="875" y="276"/>
                    </a:lnTo>
                    <a:lnTo>
                      <a:pt x="919" y="291"/>
                    </a:lnTo>
                    <a:lnTo>
                      <a:pt x="962" y="305"/>
                    </a:lnTo>
                    <a:lnTo>
                      <a:pt x="1007" y="318"/>
                    </a:lnTo>
                    <a:lnTo>
                      <a:pt x="1051" y="331"/>
                    </a:lnTo>
                    <a:lnTo>
                      <a:pt x="1041" y="385"/>
                    </a:lnTo>
                    <a:lnTo>
                      <a:pt x="1033" y="438"/>
                    </a:lnTo>
                    <a:lnTo>
                      <a:pt x="1026" y="493"/>
                    </a:lnTo>
                    <a:lnTo>
                      <a:pt x="1020" y="548"/>
                    </a:lnTo>
                    <a:lnTo>
                      <a:pt x="1014" y="604"/>
                    </a:lnTo>
                    <a:lnTo>
                      <a:pt x="1011" y="658"/>
                    </a:lnTo>
                    <a:lnTo>
                      <a:pt x="1005" y="714"/>
                    </a:lnTo>
                    <a:lnTo>
                      <a:pt x="1000" y="769"/>
                    </a:lnTo>
                    <a:lnTo>
                      <a:pt x="957" y="1117"/>
                    </a:lnTo>
                    <a:lnTo>
                      <a:pt x="938" y="1292"/>
                    </a:lnTo>
                    <a:lnTo>
                      <a:pt x="910" y="1280"/>
                    </a:lnTo>
                    <a:lnTo>
                      <a:pt x="881" y="1269"/>
                    </a:lnTo>
                    <a:lnTo>
                      <a:pt x="854" y="1257"/>
                    </a:lnTo>
                    <a:lnTo>
                      <a:pt x="825" y="1245"/>
                    </a:lnTo>
                    <a:lnTo>
                      <a:pt x="798" y="1233"/>
                    </a:lnTo>
                    <a:lnTo>
                      <a:pt x="769" y="1222"/>
                    </a:lnTo>
                    <a:lnTo>
                      <a:pt x="741" y="1210"/>
                    </a:lnTo>
                    <a:lnTo>
                      <a:pt x="713" y="1198"/>
                    </a:lnTo>
                    <a:lnTo>
                      <a:pt x="685" y="1186"/>
                    </a:lnTo>
                    <a:lnTo>
                      <a:pt x="657" y="1176"/>
                    </a:lnTo>
                    <a:lnTo>
                      <a:pt x="628" y="1164"/>
                    </a:lnTo>
                    <a:lnTo>
                      <a:pt x="601" y="1153"/>
                    </a:lnTo>
                    <a:lnTo>
                      <a:pt x="572" y="1141"/>
                    </a:lnTo>
                    <a:lnTo>
                      <a:pt x="545" y="1130"/>
                    </a:lnTo>
                    <a:lnTo>
                      <a:pt x="516" y="1119"/>
                    </a:lnTo>
                    <a:lnTo>
                      <a:pt x="488" y="1107"/>
                    </a:lnTo>
                    <a:lnTo>
                      <a:pt x="460" y="1095"/>
                    </a:lnTo>
                    <a:lnTo>
                      <a:pt x="432" y="1085"/>
                    </a:lnTo>
                    <a:lnTo>
                      <a:pt x="404" y="1073"/>
                    </a:lnTo>
                    <a:lnTo>
                      <a:pt x="375" y="1061"/>
                    </a:lnTo>
                    <a:lnTo>
                      <a:pt x="347" y="1051"/>
                    </a:lnTo>
                    <a:lnTo>
                      <a:pt x="319" y="1039"/>
                    </a:lnTo>
                    <a:lnTo>
                      <a:pt x="291" y="1029"/>
                    </a:lnTo>
                    <a:lnTo>
                      <a:pt x="263" y="1017"/>
                    </a:lnTo>
                    <a:lnTo>
                      <a:pt x="235" y="1005"/>
                    </a:lnTo>
                    <a:lnTo>
                      <a:pt x="206" y="995"/>
                    </a:lnTo>
                    <a:lnTo>
                      <a:pt x="179" y="983"/>
                    </a:lnTo>
                    <a:lnTo>
                      <a:pt x="150" y="971"/>
                    </a:lnTo>
                    <a:lnTo>
                      <a:pt x="122" y="961"/>
                    </a:lnTo>
                    <a:lnTo>
                      <a:pt x="94" y="949"/>
                    </a:lnTo>
                    <a:lnTo>
                      <a:pt x="66" y="939"/>
                    </a:lnTo>
                    <a:lnTo>
                      <a:pt x="38" y="927"/>
                    </a:lnTo>
                    <a:lnTo>
                      <a:pt x="38" y="791"/>
                    </a:lnTo>
                    <a:lnTo>
                      <a:pt x="30" y="658"/>
                    </a:lnTo>
                    <a:lnTo>
                      <a:pt x="21" y="524"/>
                    </a:lnTo>
                    <a:lnTo>
                      <a:pt x="19" y="387"/>
                    </a:lnTo>
                    <a:lnTo>
                      <a:pt x="12" y="292"/>
                    </a:lnTo>
                    <a:lnTo>
                      <a:pt x="6" y="195"/>
                    </a:lnTo>
                    <a:lnTo>
                      <a:pt x="3" y="98"/>
                    </a:lnTo>
                    <a:lnTo>
                      <a:pt x="0" y="0"/>
                    </a:lnTo>
                    <a:lnTo>
                      <a:pt x="23" y="4"/>
                    </a:lnTo>
                    <a:lnTo>
                      <a:pt x="46" y="9"/>
                    </a:lnTo>
                    <a:lnTo>
                      <a:pt x="68" y="14"/>
                    </a:lnTo>
                    <a:lnTo>
                      <a:pt x="90" y="21"/>
                    </a:lnTo>
                    <a:lnTo>
                      <a:pt x="112" y="27"/>
                    </a:lnTo>
                    <a:lnTo>
                      <a:pt x="133" y="34"/>
                    </a:lnTo>
                    <a:lnTo>
                      <a:pt x="155" y="42"/>
                    </a:lnTo>
                    <a:lnTo>
                      <a:pt x="176" y="48"/>
                    </a:lnTo>
                    <a:lnTo>
                      <a:pt x="198" y="56"/>
                    </a:lnTo>
                    <a:lnTo>
                      <a:pt x="219" y="64"/>
                    </a:lnTo>
                    <a:lnTo>
                      <a:pt x="240" y="72"/>
                    </a:lnTo>
                    <a:lnTo>
                      <a:pt x="262" y="79"/>
                    </a:lnTo>
                    <a:lnTo>
                      <a:pt x="283" y="87"/>
                    </a:lnTo>
                    <a:lnTo>
                      <a:pt x="305" y="95"/>
                    </a:lnTo>
                    <a:lnTo>
                      <a:pt x="326" y="102"/>
                    </a:lnTo>
                    <a:lnTo>
                      <a:pt x="348" y="108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1305" y="1402"/>
                <a:ext cx="343" cy="87"/>
              </a:xfrm>
              <a:custGeom>
                <a:avLst/>
                <a:gdLst/>
                <a:ahLst/>
                <a:cxnLst>
                  <a:cxn ang="0">
                    <a:pos x="344" y="8"/>
                  </a:cxn>
                  <a:cxn ang="0">
                    <a:pos x="366" y="15"/>
                  </a:cxn>
                  <a:cxn ang="0">
                    <a:pos x="396" y="25"/>
                  </a:cxn>
                  <a:cxn ang="0">
                    <a:pos x="431" y="38"/>
                  </a:cxn>
                  <a:cxn ang="0">
                    <a:pos x="473" y="52"/>
                  </a:cxn>
                  <a:cxn ang="0">
                    <a:pos x="519" y="69"/>
                  </a:cxn>
                  <a:cxn ang="0">
                    <a:pos x="567" y="86"/>
                  </a:cxn>
                  <a:cxn ang="0">
                    <a:pos x="619" y="105"/>
                  </a:cxn>
                  <a:cxn ang="0">
                    <a:pos x="671" y="124"/>
                  </a:cxn>
                  <a:cxn ang="0">
                    <a:pos x="725" y="143"/>
                  </a:cxn>
                  <a:cxn ang="0">
                    <a:pos x="778" y="163"/>
                  </a:cxn>
                  <a:cxn ang="0">
                    <a:pos x="829" y="181"/>
                  </a:cxn>
                  <a:cxn ang="0">
                    <a:pos x="879" y="198"/>
                  </a:cxn>
                  <a:cxn ang="0">
                    <a:pos x="923" y="215"/>
                  </a:cxn>
                  <a:cxn ang="0">
                    <a:pos x="965" y="228"/>
                  </a:cxn>
                  <a:cxn ang="0">
                    <a:pos x="1000" y="241"/>
                  </a:cxn>
                  <a:cxn ang="0">
                    <a:pos x="1029" y="250"/>
                  </a:cxn>
                  <a:cxn ang="0">
                    <a:pos x="1005" y="253"/>
                  </a:cxn>
                  <a:cxn ang="0">
                    <a:pos x="984" y="254"/>
                  </a:cxn>
                  <a:cxn ang="0">
                    <a:pos x="962" y="254"/>
                  </a:cxn>
                  <a:cxn ang="0">
                    <a:pos x="941" y="254"/>
                  </a:cxn>
                  <a:cxn ang="0">
                    <a:pos x="919" y="254"/>
                  </a:cxn>
                  <a:cxn ang="0">
                    <a:pos x="898" y="254"/>
                  </a:cxn>
                  <a:cxn ang="0">
                    <a:pos x="875" y="255"/>
                  </a:cxn>
                  <a:cxn ang="0">
                    <a:pos x="851" y="259"/>
                  </a:cxn>
                  <a:cxn ang="0">
                    <a:pos x="0" y="0"/>
                  </a:cxn>
                  <a:cxn ang="0">
                    <a:pos x="344" y="8"/>
                  </a:cxn>
                </a:cxnLst>
                <a:rect l="0" t="0" r="r" b="b"/>
                <a:pathLst>
                  <a:path w="1029" h="259">
                    <a:moveTo>
                      <a:pt x="344" y="8"/>
                    </a:moveTo>
                    <a:lnTo>
                      <a:pt x="366" y="15"/>
                    </a:lnTo>
                    <a:lnTo>
                      <a:pt x="396" y="25"/>
                    </a:lnTo>
                    <a:lnTo>
                      <a:pt x="431" y="38"/>
                    </a:lnTo>
                    <a:lnTo>
                      <a:pt x="473" y="52"/>
                    </a:lnTo>
                    <a:lnTo>
                      <a:pt x="519" y="69"/>
                    </a:lnTo>
                    <a:lnTo>
                      <a:pt x="567" y="86"/>
                    </a:lnTo>
                    <a:lnTo>
                      <a:pt x="619" y="105"/>
                    </a:lnTo>
                    <a:lnTo>
                      <a:pt x="671" y="124"/>
                    </a:lnTo>
                    <a:lnTo>
                      <a:pt x="725" y="143"/>
                    </a:lnTo>
                    <a:lnTo>
                      <a:pt x="778" y="163"/>
                    </a:lnTo>
                    <a:lnTo>
                      <a:pt x="829" y="181"/>
                    </a:lnTo>
                    <a:lnTo>
                      <a:pt x="879" y="198"/>
                    </a:lnTo>
                    <a:lnTo>
                      <a:pt x="923" y="215"/>
                    </a:lnTo>
                    <a:lnTo>
                      <a:pt x="965" y="228"/>
                    </a:lnTo>
                    <a:lnTo>
                      <a:pt x="1000" y="241"/>
                    </a:lnTo>
                    <a:lnTo>
                      <a:pt x="1029" y="250"/>
                    </a:lnTo>
                    <a:lnTo>
                      <a:pt x="1005" y="253"/>
                    </a:lnTo>
                    <a:lnTo>
                      <a:pt x="984" y="254"/>
                    </a:lnTo>
                    <a:lnTo>
                      <a:pt x="962" y="254"/>
                    </a:lnTo>
                    <a:lnTo>
                      <a:pt x="941" y="254"/>
                    </a:lnTo>
                    <a:lnTo>
                      <a:pt x="919" y="254"/>
                    </a:lnTo>
                    <a:lnTo>
                      <a:pt x="898" y="254"/>
                    </a:lnTo>
                    <a:lnTo>
                      <a:pt x="875" y="255"/>
                    </a:lnTo>
                    <a:lnTo>
                      <a:pt x="851" y="259"/>
                    </a:lnTo>
                    <a:lnTo>
                      <a:pt x="0" y="0"/>
                    </a:lnTo>
                    <a:lnTo>
                      <a:pt x="344" y="8"/>
                    </a:lnTo>
                    <a:close/>
                  </a:path>
                </a:pathLst>
              </a:custGeom>
              <a:solidFill>
                <a:srgbClr val="33F2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1253" y="1468"/>
                <a:ext cx="245" cy="305"/>
              </a:xfrm>
              <a:custGeom>
                <a:avLst/>
                <a:gdLst/>
                <a:ahLst/>
                <a:cxnLst>
                  <a:cxn ang="0">
                    <a:pos x="364" y="117"/>
                  </a:cxn>
                  <a:cxn ang="0">
                    <a:pos x="414" y="134"/>
                  </a:cxn>
                  <a:cxn ang="0">
                    <a:pos x="462" y="152"/>
                  </a:cxn>
                  <a:cxn ang="0">
                    <a:pos x="511" y="169"/>
                  </a:cxn>
                  <a:cxn ang="0">
                    <a:pos x="561" y="186"/>
                  </a:cxn>
                  <a:cxn ang="0">
                    <a:pos x="611" y="203"/>
                  </a:cxn>
                  <a:cxn ang="0">
                    <a:pos x="660" y="221"/>
                  </a:cxn>
                  <a:cxn ang="0">
                    <a:pos x="710" y="238"/>
                  </a:cxn>
                  <a:cxn ang="0">
                    <a:pos x="724" y="379"/>
                  </a:cxn>
                  <a:cxn ang="0">
                    <a:pos x="664" y="914"/>
                  </a:cxn>
                  <a:cxn ang="0">
                    <a:pos x="588" y="881"/>
                  </a:cxn>
                  <a:cxn ang="0">
                    <a:pos x="513" y="848"/>
                  </a:cxn>
                  <a:cxn ang="0">
                    <a:pos x="438" y="816"/>
                  </a:cxn>
                  <a:cxn ang="0">
                    <a:pos x="363" y="782"/>
                  </a:cxn>
                  <a:cxn ang="0">
                    <a:pos x="287" y="749"/>
                  </a:cxn>
                  <a:cxn ang="0">
                    <a:pos x="212" y="717"/>
                  </a:cxn>
                  <a:cxn ang="0">
                    <a:pos x="135" y="687"/>
                  </a:cxn>
                  <a:cxn ang="0">
                    <a:pos x="58" y="658"/>
                  </a:cxn>
                  <a:cxn ang="0">
                    <a:pos x="41" y="649"/>
                  </a:cxn>
                  <a:cxn ang="0">
                    <a:pos x="22" y="641"/>
                  </a:cxn>
                  <a:cxn ang="0">
                    <a:pos x="8" y="629"/>
                  </a:cxn>
                  <a:cxn ang="0">
                    <a:pos x="5" y="609"/>
                  </a:cxn>
                  <a:cxn ang="0">
                    <a:pos x="3" y="27"/>
                  </a:cxn>
                  <a:cxn ang="0">
                    <a:pos x="0" y="7"/>
                  </a:cxn>
                  <a:cxn ang="0">
                    <a:pos x="24" y="9"/>
                  </a:cxn>
                  <a:cxn ang="0">
                    <a:pos x="65" y="26"/>
                  </a:cxn>
                  <a:cxn ang="0">
                    <a:pos x="106" y="40"/>
                  </a:cxn>
                  <a:cxn ang="0">
                    <a:pos x="149" y="53"/>
                  </a:cxn>
                  <a:cxn ang="0">
                    <a:pos x="191" y="65"/>
                  </a:cxn>
                  <a:cxn ang="0">
                    <a:pos x="234" y="77"/>
                  </a:cxn>
                  <a:cxn ang="0">
                    <a:pos x="277" y="88"/>
                  </a:cxn>
                  <a:cxn ang="0">
                    <a:pos x="318" y="101"/>
                  </a:cxn>
                </a:cxnLst>
                <a:rect l="0" t="0" r="r" b="b"/>
                <a:pathLst>
                  <a:path w="734" h="914">
                    <a:moveTo>
                      <a:pt x="339" y="109"/>
                    </a:moveTo>
                    <a:lnTo>
                      <a:pt x="364" y="117"/>
                    </a:lnTo>
                    <a:lnTo>
                      <a:pt x="389" y="126"/>
                    </a:lnTo>
                    <a:lnTo>
                      <a:pt x="414" y="134"/>
                    </a:lnTo>
                    <a:lnTo>
                      <a:pt x="438" y="143"/>
                    </a:lnTo>
                    <a:lnTo>
                      <a:pt x="462" y="152"/>
                    </a:lnTo>
                    <a:lnTo>
                      <a:pt x="487" y="160"/>
                    </a:lnTo>
                    <a:lnTo>
                      <a:pt x="511" y="169"/>
                    </a:lnTo>
                    <a:lnTo>
                      <a:pt x="536" y="177"/>
                    </a:lnTo>
                    <a:lnTo>
                      <a:pt x="561" y="186"/>
                    </a:lnTo>
                    <a:lnTo>
                      <a:pt x="586" y="195"/>
                    </a:lnTo>
                    <a:lnTo>
                      <a:pt x="611" y="203"/>
                    </a:lnTo>
                    <a:lnTo>
                      <a:pt x="635" y="212"/>
                    </a:lnTo>
                    <a:lnTo>
                      <a:pt x="660" y="221"/>
                    </a:lnTo>
                    <a:lnTo>
                      <a:pt x="685" y="229"/>
                    </a:lnTo>
                    <a:lnTo>
                      <a:pt x="710" y="238"/>
                    </a:lnTo>
                    <a:lnTo>
                      <a:pt x="734" y="246"/>
                    </a:lnTo>
                    <a:lnTo>
                      <a:pt x="724" y="379"/>
                    </a:lnTo>
                    <a:lnTo>
                      <a:pt x="667" y="871"/>
                    </a:lnTo>
                    <a:lnTo>
                      <a:pt x="664" y="914"/>
                    </a:lnTo>
                    <a:lnTo>
                      <a:pt x="626" y="898"/>
                    </a:lnTo>
                    <a:lnTo>
                      <a:pt x="588" y="881"/>
                    </a:lnTo>
                    <a:lnTo>
                      <a:pt x="551" y="865"/>
                    </a:lnTo>
                    <a:lnTo>
                      <a:pt x="513" y="848"/>
                    </a:lnTo>
                    <a:lnTo>
                      <a:pt x="475" y="832"/>
                    </a:lnTo>
                    <a:lnTo>
                      <a:pt x="438" y="816"/>
                    </a:lnTo>
                    <a:lnTo>
                      <a:pt x="401" y="799"/>
                    </a:lnTo>
                    <a:lnTo>
                      <a:pt x="363" y="782"/>
                    </a:lnTo>
                    <a:lnTo>
                      <a:pt x="325" y="765"/>
                    </a:lnTo>
                    <a:lnTo>
                      <a:pt x="287" y="749"/>
                    </a:lnTo>
                    <a:lnTo>
                      <a:pt x="249" y="732"/>
                    </a:lnTo>
                    <a:lnTo>
                      <a:pt x="212" y="717"/>
                    </a:lnTo>
                    <a:lnTo>
                      <a:pt x="174" y="701"/>
                    </a:lnTo>
                    <a:lnTo>
                      <a:pt x="135" y="687"/>
                    </a:lnTo>
                    <a:lnTo>
                      <a:pt x="97" y="672"/>
                    </a:lnTo>
                    <a:lnTo>
                      <a:pt x="58" y="658"/>
                    </a:lnTo>
                    <a:lnTo>
                      <a:pt x="50" y="653"/>
                    </a:lnTo>
                    <a:lnTo>
                      <a:pt x="41" y="649"/>
                    </a:lnTo>
                    <a:lnTo>
                      <a:pt x="32" y="645"/>
                    </a:lnTo>
                    <a:lnTo>
                      <a:pt x="22" y="641"/>
                    </a:lnTo>
                    <a:lnTo>
                      <a:pt x="15" y="636"/>
                    </a:lnTo>
                    <a:lnTo>
                      <a:pt x="8" y="629"/>
                    </a:lnTo>
                    <a:lnTo>
                      <a:pt x="5" y="620"/>
                    </a:lnTo>
                    <a:lnTo>
                      <a:pt x="5" y="609"/>
                    </a:lnTo>
                    <a:lnTo>
                      <a:pt x="4" y="37"/>
                    </a:lnTo>
                    <a:lnTo>
                      <a:pt x="3" y="27"/>
                    </a:lnTo>
                    <a:lnTo>
                      <a:pt x="0" y="17"/>
                    </a:lnTo>
                    <a:lnTo>
                      <a:pt x="0" y="7"/>
                    </a:lnTo>
                    <a:lnTo>
                      <a:pt x="4" y="0"/>
                    </a:lnTo>
                    <a:lnTo>
                      <a:pt x="24" y="9"/>
                    </a:lnTo>
                    <a:lnTo>
                      <a:pt x="45" y="18"/>
                    </a:lnTo>
                    <a:lnTo>
                      <a:pt x="65" y="26"/>
                    </a:lnTo>
                    <a:lnTo>
                      <a:pt x="85" y="34"/>
                    </a:lnTo>
                    <a:lnTo>
                      <a:pt x="106" y="40"/>
                    </a:lnTo>
                    <a:lnTo>
                      <a:pt x="128" y="47"/>
                    </a:lnTo>
                    <a:lnTo>
                      <a:pt x="149" y="53"/>
                    </a:lnTo>
                    <a:lnTo>
                      <a:pt x="170" y="58"/>
                    </a:lnTo>
                    <a:lnTo>
                      <a:pt x="191" y="65"/>
                    </a:lnTo>
                    <a:lnTo>
                      <a:pt x="213" y="70"/>
                    </a:lnTo>
                    <a:lnTo>
                      <a:pt x="234" y="77"/>
                    </a:lnTo>
                    <a:lnTo>
                      <a:pt x="255" y="82"/>
                    </a:lnTo>
                    <a:lnTo>
                      <a:pt x="277" y="88"/>
                    </a:lnTo>
                    <a:lnTo>
                      <a:pt x="298" y="95"/>
                    </a:lnTo>
                    <a:lnTo>
                      <a:pt x="318" y="101"/>
                    </a:lnTo>
                    <a:lnTo>
                      <a:pt x="339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1349" y="1786"/>
                <a:ext cx="228" cy="108"/>
              </a:xfrm>
              <a:custGeom>
                <a:avLst/>
                <a:gdLst/>
                <a:ahLst/>
                <a:cxnLst>
                  <a:cxn ang="0">
                    <a:pos x="332" y="151"/>
                  </a:cxn>
                  <a:cxn ang="0">
                    <a:pos x="291" y="153"/>
                  </a:cxn>
                  <a:cxn ang="0">
                    <a:pos x="251" y="151"/>
                  </a:cxn>
                  <a:cxn ang="0">
                    <a:pos x="210" y="146"/>
                  </a:cxn>
                  <a:cxn ang="0">
                    <a:pos x="171" y="138"/>
                  </a:cxn>
                  <a:cxn ang="0">
                    <a:pos x="132" y="127"/>
                  </a:cxn>
                  <a:cxn ang="0">
                    <a:pos x="96" y="111"/>
                  </a:cxn>
                  <a:cxn ang="0">
                    <a:pos x="62" y="90"/>
                  </a:cxn>
                  <a:cxn ang="0">
                    <a:pos x="54" y="95"/>
                  </a:cxn>
                  <a:cxn ang="0">
                    <a:pos x="77" y="125"/>
                  </a:cxn>
                  <a:cxn ang="0">
                    <a:pos x="107" y="151"/>
                  </a:cxn>
                  <a:cxn ang="0">
                    <a:pos x="140" y="174"/>
                  </a:cxn>
                  <a:cxn ang="0">
                    <a:pos x="179" y="197"/>
                  </a:cxn>
                  <a:cxn ang="0">
                    <a:pos x="229" y="220"/>
                  </a:cxn>
                  <a:cxn ang="0">
                    <a:pos x="281" y="240"/>
                  </a:cxn>
                  <a:cxn ang="0">
                    <a:pos x="334" y="256"/>
                  </a:cxn>
                  <a:cxn ang="0">
                    <a:pos x="389" y="266"/>
                  </a:cxn>
                  <a:cxn ang="0">
                    <a:pos x="444" y="273"/>
                  </a:cxn>
                  <a:cxn ang="0">
                    <a:pos x="501" y="273"/>
                  </a:cxn>
                  <a:cxn ang="0">
                    <a:pos x="557" y="267"/>
                  </a:cxn>
                  <a:cxn ang="0">
                    <a:pos x="684" y="244"/>
                  </a:cxn>
                  <a:cxn ang="0">
                    <a:pos x="652" y="271"/>
                  </a:cxn>
                  <a:cxn ang="0">
                    <a:pos x="619" y="291"/>
                  </a:cxn>
                  <a:cxn ang="0">
                    <a:pos x="582" y="305"/>
                  </a:cxn>
                  <a:cxn ang="0">
                    <a:pos x="543" y="314"/>
                  </a:cxn>
                  <a:cxn ang="0">
                    <a:pos x="503" y="321"/>
                  </a:cxn>
                  <a:cxn ang="0">
                    <a:pos x="461" y="323"/>
                  </a:cxn>
                  <a:cxn ang="0">
                    <a:pos x="418" y="323"/>
                  </a:cxn>
                  <a:cxn ang="0">
                    <a:pos x="376" y="323"/>
                  </a:cxn>
                  <a:cxn ang="0">
                    <a:pos x="324" y="316"/>
                  </a:cxn>
                  <a:cxn ang="0">
                    <a:pos x="272" y="305"/>
                  </a:cxn>
                  <a:cxn ang="0">
                    <a:pos x="222" y="291"/>
                  </a:cxn>
                  <a:cxn ang="0">
                    <a:pos x="175" y="271"/>
                  </a:cxn>
                  <a:cxn ang="0">
                    <a:pos x="128" y="249"/>
                  </a:cxn>
                  <a:cxn ang="0">
                    <a:pos x="85" y="222"/>
                  </a:cxn>
                  <a:cxn ang="0">
                    <a:pos x="44" y="188"/>
                  </a:cxn>
                  <a:cxn ang="0">
                    <a:pos x="4" y="150"/>
                  </a:cxn>
                  <a:cxn ang="0">
                    <a:pos x="0" y="74"/>
                  </a:cxn>
                  <a:cxn ang="0">
                    <a:pos x="12" y="0"/>
                  </a:cxn>
                  <a:cxn ang="0">
                    <a:pos x="55" y="18"/>
                  </a:cxn>
                  <a:cxn ang="0">
                    <a:pos x="97" y="37"/>
                  </a:cxn>
                  <a:cxn ang="0">
                    <a:pos x="140" y="54"/>
                  </a:cxn>
                  <a:cxn ang="0">
                    <a:pos x="183" y="72"/>
                  </a:cxn>
                  <a:cxn ang="0">
                    <a:pos x="225" y="90"/>
                  </a:cxn>
                  <a:cxn ang="0">
                    <a:pos x="268" y="110"/>
                  </a:cxn>
                  <a:cxn ang="0">
                    <a:pos x="310" y="129"/>
                  </a:cxn>
                  <a:cxn ang="0">
                    <a:pos x="351" y="150"/>
                  </a:cxn>
                </a:cxnLst>
                <a:rect l="0" t="0" r="r" b="b"/>
                <a:pathLst>
                  <a:path w="684" h="323">
                    <a:moveTo>
                      <a:pt x="351" y="150"/>
                    </a:moveTo>
                    <a:lnTo>
                      <a:pt x="332" y="151"/>
                    </a:lnTo>
                    <a:lnTo>
                      <a:pt x="311" y="153"/>
                    </a:lnTo>
                    <a:lnTo>
                      <a:pt x="291" y="153"/>
                    </a:lnTo>
                    <a:lnTo>
                      <a:pt x="270" y="153"/>
                    </a:lnTo>
                    <a:lnTo>
                      <a:pt x="251" y="151"/>
                    </a:lnTo>
                    <a:lnTo>
                      <a:pt x="230" y="149"/>
                    </a:lnTo>
                    <a:lnTo>
                      <a:pt x="210" y="146"/>
                    </a:lnTo>
                    <a:lnTo>
                      <a:pt x="191" y="142"/>
                    </a:lnTo>
                    <a:lnTo>
                      <a:pt x="171" y="138"/>
                    </a:lnTo>
                    <a:lnTo>
                      <a:pt x="152" y="133"/>
                    </a:lnTo>
                    <a:lnTo>
                      <a:pt x="132" y="127"/>
                    </a:lnTo>
                    <a:lnTo>
                      <a:pt x="114" y="119"/>
                    </a:lnTo>
                    <a:lnTo>
                      <a:pt x="96" y="111"/>
                    </a:lnTo>
                    <a:lnTo>
                      <a:pt x="79" y="100"/>
                    </a:lnTo>
                    <a:lnTo>
                      <a:pt x="62" y="90"/>
                    </a:lnTo>
                    <a:lnTo>
                      <a:pt x="46" y="78"/>
                    </a:lnTo>
                    <a:lnTo>
                      <a:pt x="54" y="95"/>
                    </a:lnTo>
                    <a:lnTo>
                      <a:pt x="64" y="111"/>
                    </a:lnTo>
                    <a:lnTo>
                      <a:pt x="77" y="125"/>
                    </a:lnTo>
                    <a:lnTo>
                      <a:pt x="92" y="138"/>
                    </a:lnTo>
                    <a:lnTo>
                      <a:pt x="107" y="151"/>
                    </a:lnTo>
                    <a:lnTo>
                      <a:pt x="123" y="163"/>
                    </a:lnTo>
                    <a:lnTo>
                      <a:pt x="140" y="174"/>
                    </a:lnTo>
                    <a:lnTo>
                      <a:pt x="156" y="184"/>
                    </a:lnTo>
                    <a:lnTo>
                      <a:pt x="179" y="197"/>
                    </a:lnTo>
                    <a:lnTo>
                      <a:pt x="204" y="209"/>
                    </a:lnTo>
                    <a:lnTo>
                      <a:pt x="229" y="220"/>
                    </a:lnTo>
                    <a:lnTo>
                      <a:pt x="255" y="231"/>
                    </a:lnTo>
                    <a:lnTo>
                      <a:pt x="281" y="240"/>
                    </a:lnTo>
                    <a:lnTo>
                      <a:pt x="307" y="248"/>
                    </a:lnTo>
                    <a:lnTo>
                      <a:pt x="334" y="256"/>
                    </a:lnTo>
                    <a:lnTo>
                      <a:pt x="362" y="262"/>
                    </a:lnTo>
                    <a:lnTo>
                      <a:pt x="389" y="266"/>
                    </a:lnTo>
                    <a:lnTo>
                      <a:pt x="416" y="270"/>
                    </a:lnTo>
                    <a:lnTo>
                      <a:pt x="444" y="273"/>
                    </a:lnTo>
                    <a:lnTo>
                      <a:pt x="473" y="273"/>
                    </a:lnTo>
                    <a:lnTo>
                      <a:pt x="501" y="273"/>
                    </a:lnTo>
                    <a:lnTo>
                      <a:pt x="529" y="271"/>
                    </a:lnTo>
                    <a:lnTo>
                      <a:pt x="557" y="267"/>
                    </a:lnTo>
                    <a:lnTo>
                      <a:pt x="586" y="262"/>
                    </a:lnTo>
                    <a:lnTo>
                      <a:pt x="684" y="244"/>
                    </a:lnTo>
                    <a:lnTo>
                      <a:pt x="668" y="258"/>
                    </a:lnTo>
                    <a:lnTo>
                      <a:pt x="652" y="271"/>
                    </a:lnTo>
                    <a:lnTo>
                      <a:pt x="636" y="282"/>
                    </a:lnTo>
                    <a:lnTo>
                      <a:pt x="619" y="291"/>
                    </a:lnTo>
                    <a:lnTo>
                      <a:pt x="600" y="299"/>
                    </a:lnTo>
                    <a:lnTo>
                      <a:pt x="582" y="305"/>
                    </a:lnTo>
                    <a:lnTo>
                      <a:pt x="563" y="310"/>
                    </a:lnTo>
                    <a:lnTo>
                      <a:pt x="543" y="314"/>
                    </a:lnTo>
                    <a:lnTo>
                      <a:pt x="522" y="318"/>
                    </a:lnTo>
                    <a:lnTo>
                      <a:pt x="503" y="321"/>
                    </a:lnTo>
                    <a:lnTo>
                      <a:pt x="482" y="322"/>
                    </a:lnTo>
                    <a:lnTo>
                      <a:pt x="461" y="323"/>
                    </a:lnTo>
                    <a:lnTo>
                      <a:pt x="440" y="323"/>
                    </a:lnTo>
                    <a:lnTo>
                      <a:pt x="418" y="323"/>
                    </a:lnTo>
                    <a:lnTo>
                      <a:pt x="397" y="323"/>
                    </a:lnTo>
                    <a:lnTo>
                      <a:pt x="376" y="323"/>
                    </a:lnTo>
                    <a:lnTo>
                      <a:pt x="350" y="320"/>
                    </a:lnTo>
                    <a:lnTo>
                      <a:pt x="324" y="316"/>
                    </a:lnTo>
                    <a:lnTo>
                      <a:pt x="298" y="310"/>
                    </a:lnTo>
                    <a:lnTo>
                      <a:pt x="272" y="305"/>
                    </a:lnTo>
                    <a:lnTo>
                      <a:pt x="247" y="299"/>
                    </a:lnTo>
                    <a:lnTo>
                      <a:pt x="222" y="291"/>
                    </a:lnTo>
                    <a:lnTo>
                      <a:pt x="199" y="282"/>
                    </a:lnTo>
                    <a:lnTo>
                      <a:pt x="175" y="271"/>
                    </a:lnTo>
                    <a:lnTo>
                      <a:pt x="152" y="261"/>
                    </a:lnTo>
                    <a:lnTo>
                      <a:pt x="128" y="249"/>
                    </a:lnTo>
                    <a:lnTo>
                      <a:pt x="106" y="236"/>
                    </a:lnTo>
                    <a:lnTo>
                      <a:pt x="85" y="222"/>
                    </a:lnTo>
                    <a:lnTo>
                      <a:pt x="64" y="205"/>
                    </a:lnTo>
                    <a:lnTo>
                      <a:pt x="44" y="188"/>
                    </a:lnTo>
                    <a:lnTo>
                      <a:pt x="24" y="170"/>
                    </a:lnTo>
                    <a:lnTo>
                      <a:pt x="4" y="150"/>
                    </a:lnTo>
                    <a:lnTo>
                      <a:pt x="0" y="112"/>
                    </a:lnTo>
                    <a:lnTo>
                      <a:pt x="0" y="74"/>
                    </a:lnTo>
                    <a:lnTo>
                      <a:pt x="6" y="37"/>
                    </a:lnTo>
                    <a:lnTo>
                      <a:pt x="12" y="0"/>
                    </a:lnTo>
                    <a:lnTo>
                      <a:pt x="33" y="9"/>
                    </a:lnTo>
                    <a:lnTo>
                      <a:pt x="55" y="18"/>
                    </a:lnTo>
                    <a:lnTo>
                      <a:pt x="76" y="27"/>
                    </a:lnTo>
                    <a:lnTo>
                      <a:pt x="97" y="37"/>
                    </a:lnTo>
                    <a:lnTo>
                      <a:pt x="119" y="44"/>
                    </a:lnTo>
                    <a:lnTo>
                      <a:pt x="140" y="54"/>
                    </a:lnTo>
                    <a:lnTo>
                      <a:pt x="161" y="63"/>
                    </a:lnTo>
                    <a:lnTo>
                      <a:pt x="183" y="72"/>
                    </a:lnTo>
                    <a:lnTo>
                      <a:pt x="204" y="81"/>
                    </a:lnTo>
                    <a:lnTo>
                      <a:pt x="225" y="90"/>
                    </a:lnTo>
                    <a:lnTo>
                      <a:pt x="247" y="100"/>
                    </a:lnTo>
                    <a:lnTo>
                      <a:pt x="268" y="110"/>
                    </a:lnTo>
                    <a:lnTo>
                      <a:pt x="289" y="120"/>
                    </a:lnTo>
                    <a:lnTo>
                      <a:pt x="310" y="129"/>
                    </a:lnTo>
                    <a:lnTo>
                      <a:pt x="330" y="140"/>
                    </a:lnTo>
                    <a:lnTo>
                      <a:pt x="351" y="150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auto">
              <a:xfrm>
                <a:off x="1194" y="1813"/>
                <a:ext cx="308" cy="253"/>
              </a:xfrm>
              <a:custGeom>
                <a:avLst/>
                <a:gdLst/>
                <a:ahLst/>
                <a:cxnLst>
                  <a:cxn ang="0">
                    <a:pos x="548" y="242"/>
                  </a:cxn>
                  <a:cxn ang="0">
                    <a:pos x="924" y="426"/>
                  </a:cxn>
                  <a:cxn ang="0">
                    <a:pos x="846" y="758"/>
                  </a:cxn>
                  <a:cxn ang="0">
                    <a:pos x="677" y="674"/>
                  </a:cxn>
                  <a:cxn ang="0">
                    <a:pos x="210" y="421"/>
                  </a:cxn>
                  <a:cxn ang="0">
                    <a:pos x="73" y="353"/>
                  </a:cxn>
                  <a:cxn ang="0">
                    <a:pos x="65" y="314"/>
                  </a:cxn>
                  <a:cxn ang="0">
                    <a:pos x="57" y="275"/>
                  </a:cxn>
                  <a:cxn ang="0">
                    <a:pos x="49" y="236"/>
                  </a:cxn>
                  <a:cxn ang="0">
                    <a:pos x="43" y="196"/>
                  </a:cxn>
                  <a:cxn ang="0">
                    <a:pos x="35" y="156"/>
                  </a:cxn>
                  <a:cxn ang="0">
                    <a:pos x="27" y="116"/>
                  </a:cxn>
                  <a:cxn ang="0">
                    <a:pos x="19" y="77"/>
                  </a:cxn>
                  <a:cxn ang="0">
                    <a:pos x="10" y="38"/>
                  </a:cxn>
                  <a:cxn ang="0">
                    <a:pos x="0" y="0"/>
                  </a:cxn>
                  <a:cxn ang="0">
                    <a:pos x="186" y="87"/>
                  </a:cxn>
                  <a:cxn ang="0">
                    <a:pos x="548" y="242"/>
                  </a:cxn>
                </a:cxnLst>
                <a:rect l="0" t="0" r="r" b="b"/>
                <a:pathLst>
                  <a:path w="924" h="758">
                    <a:moveTo>
                      <a:pt x="548" y="242"/>
                    </a:moveTo>
                    <a:lnTo>
                      <a:pt x="924" y="426"/>
                    </a:lnTo>
                    <a:lnTo>
                      <a:pt x="846" y="758"/>
                    </a:lnTo>
                    <a:lnTo>
                      <a:pt x="677" y="674"/>
                    </a:lnTo>
                    <a:lnTo>
                      <a:pt x="210" y="421"/>
                    </a:lnTo>
                    <a:lnTo>
                      <a:pt x="73" y="353"/>
                    </a:lnTo>
                    <a:lnTo>
                      <a:pt x="65" y="314"/>
                    </a:lnTo>
                    <a:lnTo>
                      <a:pt x="57" y="275"/>
                    </a:lnTo>
                    <a:lnTo>
                      <a:pt x="49" y="236"/>
                    </a:lnTo>
                    <a:lnTo>
                      <a:pt x="43" y="196"/>
                    </a:lnTo>
                    <a:lnTo>
                      <a:pt x="35" y="156"/>
                    </a:lnTo>
                    <a:lnTo>
                      <a:pt x="27" y="116"/>
                    </a:lnTo>
                    <a:lnTo>
                      <a:pt x="19" y="77"/>
                    </a:lnTo>
                    <a:lnTo>
                      <a:pt x="10" y="38"/>
                    </a:lnTo>
                    <a:lnTo>
                      <a:pt x="0" y="0"/>
                    </a:lnTo>
                    <a:lnTo>
                      <a:pt x="186" y="87"/>
                    </a:lnTo>
                    <a:lnTo>
                      <a:pt x="548" y="242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" name="Freeform 12"/>
              <p:cNvSpPr>
                <a:spLocks/>
              </p:cNvSpPr>
              <p:nvPr/>
            </p:nvSpPr>
            <p:spPr bwMode="auto">
              <a:xfrm>
                <a:off x="1234" y="1873"/>
                <a:ext cx="25" cy="33"/>
              </a:xfrm>
              <a:custGeom>
                <a:avLst/>
                <a:gdLst/>
                <a:ahLst/>
                <a:cxnLst>
                  <a:cxn ang="0">
                    <a:pos x="62" y="13"/>
                  </a:cxn>
                  <a:cxn ang="0">
                    <a:pos x="70" y="25"/>
                  </a:cxn>
                  <a:cxn ang="0">
                    <a:pos x="74" y="38"/>
                  </a:cxn>
                  <a:cxn ang="0">
                    <a:pos x="77" y="54"/>
                  </a:cxn>
                  <a:cxn ang="0">
                    <a:pos x="74" y="68"/>
                  </a:cxn>
                  <a:cxn ang="0">
                    <a:pos x="70" y="77"/>
                  </a:cxn>
                  <a:cxn ang="0">
                    <a:pos x="65" y="84"/>
                  </a:cxn>
                  <a:cxn ang="0">
                    <a:pos x="58" y="90"/>
                  </a:cxn>
                  <a:cxn ang="0">
                    <a:pos x="50" y="95"/>
                  </a:cxn>
                  <a:cxn ang="0">
                    <a:pos x="45" y="97"/>
                  </a:cxn>
                  <a:cxn ang="0">
                    <a:pos x="40" y="97"/>
                  </a:cxn>
                  <a:cxn ang="0">
                    <a:pos x="35" y="97"/>
                  </a:cxn>
                  <a:cxn ang="0">
                    <a:pos x="30" y="97"/>
                  </a:cxn>
                  <a:cxn ang="0">
                    <a:pos x="24" y="95"/>
                  </a:cxn>
                  <a:cxn ang="0">
                    <a:pos x="19" y="93"/>
                  </a:cxn>
                  <a:cxn ang="0">
                    <a:pos x="15" y="90"/>
                  </a:cxn>
                  <a:cxn ang="0">
                    <a:pos x="11" y="86"/>
                  </a:cxn>
                  <a:cxn ang="0">
                    <a:pos x="4" y="75"/>
                  </a:cxn>
                  <a:cxn ang="0">
                    <a:pos x="0" y="59"/>
                  </a:cxn>
                  <a:cxn ang="0">
                    <a:pos x="0" y="45"/>
                  </a:cxn>
                  <a:cxn ang="0">
                    <a:pos x="1" y="29"/>
                  </a:cxn>
                  <a:cxn ang="0">
                    <a:pos x="5" y="18"/>
                  </a:cxn>
                  <a:cxn ang="0">
                    <a:pos x="11" y="11"/>
                  </a:cxn>
                  <a:cxn ang="0">
                    <a:pos x="19" y="4"/>
                  </a:cxn>
                  <a:cxn ang="0">
                    <a:pos x="30" y="0"/>
                  </a:cxn>
                  <a:cxn ang="0">
                    <a:pos x="39" y="0"/>
                  </a:cxn>
                  <a:cxn ang="0">
                    <a:pos x="47" y="3"/>
                  </a:cxn>
                  <a:cxn ang="0">
                    <a:pos x="54" y="8"/>
                  </a:cxn>
                  <a:cxn ang="0">
                    <a:pos x="62" y="13"/>
                  </a:cxn>
                </a:cxnLst>
                <a:rect l="0" t="0" r="r" b="b"/>
                <a:pathLst>
                  <a:path w="77" h="97">
                    <a:moveTo>
                      <a:pt x="62" y="13"/>
                    </a:moveTo>
                    <a:lnTo>
                      <a:pt x="70" y="25"/>
                    </a:lnTo>
                    <a:lnTo>
                      <a:pt x="74" y="38"/>
                    </a:lnTo>
                    <a:lnTo>
                      <a:pt x="77" y="54"/>
                    </a:lnTo>
                    <a:lnTo>
                      <a:pt x="74" y="68"/>
                    </a:lnTo>
                    <a:lnTo>
                      <a:pt x="70" y="77"/>
                    </a:lnTo>
                    <a:lnTo>
                      <a:pt x="65" y="84"/>
                    </a:lnTo>
                    <a:lnTo>
                      <a:pt x="58" y="90"/>
                    </a:lnTo>
                    <a:lnTo>
                      <a:pt x="50" y="95"/>
                    </a:lnTo>
                    <a:lnTo>
                      <a:pt x="45" y="97"/>
                    </a:lnTo>
                    <a:lnTo>
                      <a:pt x="40" y="97"/>
                    </a:lnTo>
                    <a:lnTo>
                      <a:pt x="35" y="97"/>
                    </a:lnTo>
                    <a:lnTo>
                      <a:pt x="30" y="97"/>
                    </a:lnTo>
                    <a:lnTo>
                      <a:pt x="24" y="95"/>
                    </a:lnTo>
                    <a:lnTo>
                      <a:pt x="19" y="93"/>
                    </a:lnTo>
                    <a:lnTo>
                      <a:pt x="15" y="90"/>
                    </a:lnTo>
                    <a:lnTo>
                      <a:pt x="11" y="86"/>
                    </a:lnTo>
                    <a:lnTo>
                      <a:pt x="4" y="75"/>
                    </a:lnTo>
                    <a:lnTo>
                      <a:pt x="0" y="59"/>
                    </a:lnTo>
                    <a:lnTo>
                      <a:pt x="0" y="45"/>
                    </a:lnTo>
                    <a:lnTo>
                      <a:pt x="1" y="29"/>
                    </a:lnTo>
                    <a:lnTo>
                      <a:pt x="5" y="18"/>
                    </a:lnTo>
                    <a:lnTo>
                      <a:pt x="11" y="11"/>
                    </a:lnTo>
                    <a:lnTo>
                      <a:pt x="19" y="4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47" y="3"/>
                    </a:lnTo>
                    <a:lnTo>
                      <a:pt x="54" y="8"/>
                    </a:lnTo>
                    <a:lnTo>
                      <a:pt x="62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" name="Freeform 13"/>
              <p:cNvSpPr>
                <a:spLocks/>
              </p:cNvSpPr>
              <p:nvPr/>
            </p:nvSpPr>
            <p:spPr bwMode="auto">
              <a:xfrm>
                <a:off x="1517" y="1872"/>
                <a:ext cx="187" cy="55"/>
              </a:xfrm>
              <a:custGeom>
                <a:avLst/>
                <a:gdLst/>
                <a:ahLst/>
                <a:cxnLst>
                  <a:cxn ang="0">
                    <a:pos x="106" y="162"/>
                  </a:cxn>
                  <a:cxn ang="0">
                    <a:pos x="87" y="166"/>
                  </a:cxn>
                  <a:cxn ang="0">
                    <a:pos x="73" y="166"/>
                  </a:cxn>
                  <a:cxn ang="0">
                    <a:pos x="60" y="165"/>
                  </a:cxn>
                  <a:cxn ang="0">
                    <a:pos x="49" y="162"/>
                  </a:cxn>
                  <a:cxn ang="0">
                    <a:pos x="39" y="157"/>
                  </a:cxn>
                  <a:cxn ang="0">
                    <a:pos x="28" y="150"/>
                  </a:cxn>
                  <a:cxn ang="0">
                    <a:pos x="15" y="142"/>
                  </a:cxn>
                  <a:cxn ang="0">
                    <a:pos x="0" y="135"/>
                  </a:cxn>
                  <a:cxn ang="0">
                    <a:pos x="31" y="128"/>
                  </a:cxn>
                  <a:cxn ang="0">
                    <a:pos x="67" y="120"/>
                  </a:cxn>
                  <a:cxn ang="0">
                    <a:pos x="108" y="111"/>
                  </a:cxn>
                  <a:cxn ang="0">
                    <a:pos x="151" y="101"/>
                  </a:cxn>
                  <a:cxn ang="0">
                    <a:pos x="195" y="90"/>
                  </a:cxn>
                  <a:cxn ang="0">
                    <a:pos x="242" y="79"/>
                  </a:cxn>
                  <a:cxn ang="0">
                    <a:pos x="288" y="68"/>
                  </a:cxn>
                  <a:cxn ang="0">
                    <a:pos x="333" y="56"/>
                  </a:cxn>
                  <a:cxn ang="0">
                    <a:pos x="378" y="45"/>
                  </a:cxn>
                  <a:cxn ang="0">
                    <a:pos x="418" y="34"/>
                  </a:cxn>
                  <a:cxn ang="0">
                    <a:pos x="456" y="25"/>
                  </a:cxn>
                  <a:cxn ang="0">
                    <a:pos x="490" y="17"/>
                  </a:cxn>
                  <a:cxn ang="0">
                    <a:pos x="519" y="9"/>
                  </a:cxn>
                  <a:cxn ang="0">
                    <a:pos x="539" y="4"/>
                  </a:cxn>
                  <a:cxn ang="0">
                    <a:pos x="555" y="2"/>
                  </a:cxn>
                  <a:cxn ang="0">
                    <a:pos x="562" y="0"/>
                  </a:cxn>
                  <a:cxn ang="0">
                    <a:pos x="106" y="162"/>
                  </a:cxn>
                </a:cxnLst>
                <a:rect l="0" t="0" r="r" b="b"/>
                <a:pathLst>
                  <a:path w="562" h="166">
                    <a:moveTo>
                      <a:pt x="106" y="162"/>
                    </a:moveTo>
                    <a:lnTo>
                      <a:pt x="87" y="166"/>
                    </a:lnTo>
                    <a:lnTo>
                      <a:pt x="73" y="166"/>
                    </a:lnTo>
                    <a:lnTo>
                      <a:pt x="60" y="165"/>
                    </a:lnTo>
                    <a:lnTo>
                      <a:pt x="49" y="162"/>
                    </a:lnTo>
                    <a:lnTo>
                      <a:pt x="39" y="157"/>
                    </a:lnTo>
                    <a:lnTo>
                      <a:pt x="28" y="150"/>
                    </a:lnTo>
                    <a:lnTo>
                      <a:pt x="15" y="142"/>
                    </a:lnTo>
                    <a:lnTo>
                      <a:pt x="0" y="135"/>
                    </a:lnTo>
                    <a:lnTo>
                      <a:pt x="31" y="128"/>
                    </a:lnTo>
                    <a:lnTo>
                      <a:pt x="67" y="120"/>
                    </a:lnTo>
                    <a:lnTo>
                      <a:pt x="108" y="111"/>
                    </a:lnTo>
                    <a:lnTo>
                      <a:pt x="151" y="101"/>
                    </a:lnTo>
                    <a:lnTo>
                      <a:pt x="195" y="90"/>
                    </a:lnTo>
                    <a:lnTo>
                      <a:pt x="242" y="79"/>
                    </a:lnTo>
                    <a:lnTo>
                      <a:pt x="288" y="68"/>
                    </a:lnTo>
                    <a:lnTo>
                      <a:pt x="333" y="56"/>
                    </a:lnTo>
                    <a:lnTo>
                      <a:pt x="378" y="45"/>
                    </a:lnTo>
                    <a:lnTo>
                      <a:pt x="418" y="34"/>
                    </a:lnTo>
                    <a:lnTo>
                      <a:pt x="456" y="25"/>
                    </a:lnTo>
                    <a:lnTo>
                      <a:pt x="490" y="17"/>
                    </a:lnTo>
                    <a:lnTo>
                      <a:pt x="519" y="9"/>
                    </a:lnTo>
                    <a:lnTo>
                      <a:pt x="539" y="4"/>
                    </a:lnTo>
                    <a:lnTo>
                      <a:pt x="555" y="2"/>
                    </a:lnTo>
                    <a:lnTo>
                      <a:pt x="562" y="0"/>
                    </a:lnTo>
                    <a:lnTo>
                      <a:pt x="106" y="162"/>
                    </a:lnTo>
                    <a:close/>
                  </a:path>
                </a:pathLst>
              </a:custGeom>
              <a:solidFill>
                <a:srgbClr val="33F2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" name="Freeform 14"/>
              <p:cNvSpPr>
                <a:spLocks/>
              </p:cNvSpPr>
              <p:nvPr/>
            </p:nvSpPr>
            <p:spPr bwMode="auto">
              <a:xfrm>
                <a:off x="1334" y="1926"/>
                <a:ext cx="119" cy="88"/>
              </a:xfrm>
              <a:custGeom>
                <a:avLst/>
                <a:gdLst/>
                <a:ahLst/>
                <a:cxnLst>
                  <a:cxn ang="0">
                    <a:pos x="352" y="156"/>
                  </a:cxn>
                  <a:cxn ang="0">
                    <a:pos x="358" y="175"/>
                  </a:cxn>
                  <a:cxn ang="0">
                    <a:pos x="357" y="194"/>
                  </a:cxn>
                  <a:cxn ang="0">
                    <a:pos x="350" y="212"/>
                  </a:cxn>
                  <a:cxn ang="0">
                    <a:pos x="349" y="232"/>
                  </a:cxn>
                  <a:cxn ang="0">
                    <a:pos x="341" y="263"/>
                  </a:cxn>
                  <a:cxn ang="0">
                    <a:pos x="320" y="253"/>
                  </a:cxn>
                  <a:cxn ang="0">
                    <a:pos x="301" y="244"/>
                  </a:cxn>
                  <a:cxn ang="0">
                    <a:pos x="280" y="233"/>
                  </a:cxn>
                  <a:cxn ang="0">
                    <a:pos x="259" y="223"/>
                  </a:cxn>
                  <a:cxn ang="0">
                    <a:pos x="239" y="211"/>
                  </a:cxn>
                  <a:cxn ang="0">
                    <a:pos x="219" y="201"/>
                  </a:cxn>
                  <a:cxn ang="0">
                    <a:pos x="198" y="190"/>
                  </a:cxn>
                  <a:cxn ang="0">
                    <a:pos x="178" y="180"/>
                  </a:cxn>
                  <a:cxn ang="0">
                    <a:pos x="157" y="169"/>
                  </a:cxn>
                  <a:cxn ang="0">
                    <a:pos x="136" y="158"/>
                  </a:cxn>
                  <a:cxn ang="0">
                    <a:pos x="117" y="147"/>
                  </a:cxn>
                  <a:cxn ang="0">
                    <a:pos x="96" y="137"/>
                  </a:cxn>
                  <a:cxn ang="0">
                    <a:pos x="75" y="126"/>
                  </a:cxn>
                  <a:cxn ang="0">
                    <a:pos x="54" y="117"/>
                  </a:cxn>
                  <a:cxn ang="0">
                    <a:pos x="33" y="107"/>
                  </a:cxn>
                  <a:cxn ang="0">
                    <a:pos x="13" y="98"/>
                  </a:cxn>
                  <a:cxn ang="0">
                    <a:pos x="0" y="76"/>
                  </a:cxn>
                  <a:cxn ang="0">
                    <a:pos x="1" y="50"/>
                  </a:cxn>
                  <a:cxn ang="0">
                    <a:pos x="7" y="23"/>
                  </a:cxn>
                  <a:cxn ang="0">
                    <a:pos x="15" y="0"/>
                  </a:cxn>
                  <a:cxn ang="0">
                    <a:pos x="36" y="10"/>
                  </a:cxn>
                  <a:cxn ang="0">
                    <a:pos x="57" y="21"/>
                  </a:cxn>
                  <a:cxn ang="0">
                    <a:pos x="78" y="31"/>
                  </a:cxn>
                  <a:cxn ang="0">
                    <a:pos x="99" y="42"/>
                  </a:cxn>
                  <a:cxn ang="0">
                    <a:pos x="119" y="51"/>
                  </a:cxn>
                  <a:cxn ang="0">
                    <a:pos x="140" y="61"/>
                  </a:cxn>
                  <a:cxn ang="0">
                    <a:pos x="161" y="70"/>
                  </a:cxn>
                  <a:cxn ang="0">
                    <a:pos x="183" y="79"/>
                  </a:cxn>
                  <a:cxn ang="0">
                    <a:pos x="204" y="89"/>
                  </a:cxn>
                  <a:cxn ang="0">
                    <a:pos x="225" y="98"/>
                  </a:cxn>
                  <a:cxn ang="0">
                    <a:pos x="246" y="108"/>
                  </a:cxn>
                  <a:cxn ang="0">
                    <a:pos x="268" y="117"/>
                  </a:cxn>
                  <a:cxn ang="0">
                    <a:pos x="289" y="126"/>
                  </a:cxn>
                  <a:cxn ang="0">
                    <a:pos x="310" y="137"/>
                  </a:cxn>
                  <a:cxn ang="0">
                    <a:pos x="331" y="146"/>
                  </a:cxn>
                  <a:cxn ang="0">
                    <a:pos x="352" y="156"/>
                  </a:cxn>
                </a:cxnLst>
                <a:rect l="0" t="0" r="r" b="b"/>
                <a:pathLst>
                  <a:path w="358" h="263">
                    <a:moveTo>
                      <a:pt x="352" y="156"/>
                    </a:moveTo>
                    <a:lnTo>
                      <a:pt x="358" y="175"/>
                    </a:lnTo>
                    <a:lnTo>
                      <a:pt x="357" y="194"/>
                    </a:lnTo>
                    <a:lnTo>
                      <a:pt x="350" y="212"/>
                    </a:lnTo>
                    <a:lnTo>
                      <a:pt x="349" y="232"/>
                    </a:lnTo>
                    <a:lnTo>
                      <a:pt x="341" y="263"/>
                    </a:lnTo>
                    <a:lnTo>
                      <a:pt x="320" y="253"/>
                    </a:lnTo>
                    <a:lnTo>
                      <a:pt x="301" y="244"/>
                    </a:lnTo>
                    <a:lnTo>
                      <a:pt x="280" y="233"/>
                    </a:lnTo>
                    <a:lnTo>
                      <a:pt x="259" y="223"/>
                    </a:lnTo>
                    <a:lnTo>
                      <a:pt x="239" y="211"/>
                    </a:lnTo>
                    <a:lnTo>
                      <a:pt x="219" y="201"/>
                    </a:lnTo>
                    <a:lnTo>
                      <a:pt x="198" y="190"/>
                    </a:lnTo>
                    <a:lnTo>
                      <a:pt x="178" y="180"/>
                    </a:lnTo>
                    <a:lnTo>
                      <a:pt x="157" y="169"/>
                    </a:lnTo>
                    <a:lnTo>
                      <a:pt x="136" y="158"/>
                    </a:lnTo>
                    <a:lnTo>
                      <a:pt x="117" y="147"/>
                    </a:lnTo>
                    <a:lnTo>
                      <a:pt x="96" y="137"/>
                    </a:lnTo>
                    <a:lnTo>
                      <a:pt x="75" y="126"/>
                    </a:lnTo>
                    <a:lnTo>
                      <a:pt x="54" y="117"/>
                    </a:lnTo>
                    <a:lnTo>
                      <a:pt x="33" y="107"/>
                    </a:lnTo>
                    <a:lnTo>
                      <a:pt x="13" y="98"/>
                    </a:lnTo>
                    <a:lnTo>
                      <a:pt x="0" y="76"/>
                    </a:lnTo>
                    <a:lnTo>
                      <a:pt x="1" y="50"/>
                    </a:lnTo>
                    <a:lnTo>
                      <a:pt x="7" y="23"/>
                    </a:lnTo>
                    <a:lnTo>
                      <a:pt x="15" y="0"/>
                    </a:lnTo>
                    <a:lnTo>
                      <a:pt x="36" y="10"/>
                    </a:lnTo>
                    <a:lnTo>
                      <a:pt x="57" y="21"/>
                    </a:lnTo>
                    <a:lnTo>
                      <a:pt x="78" y="31"/>
                    </a:lnTo>
                    <a:lnTo>
                      <a:pt x="99" y="42"/>
                    </a:lnTo>
                    <a:lnTo>
                      <a:pt x="119" y="51"/>
                    </a:lnTo>
                    <a:lnTo>
                      <a:pt x="140" y="61"/>
                    </a:lnTo>
                    <a:lnTo>
                      <a:pt x="161" y="70"/>
                    </a:lnTo>
                    <a:lnTo>
                      <a:pt x="183" y="79"/>
                    </a:lnTo>
                    <a:lnTo>
                      <a:pt x="204" y="89"/>
                    </a:lnTo>
                    <a:lnTo>
                      <a:pt x="225" y="98"/>
                    </a:lnTo>
                    <a:lnTo>
                      <a:pt x="246" y="108"/>
                    </a:lnTo>
                    <a:lnTo>
                      <a:pt x="268" y="117"/>
                    </a:lnTo>
                    <a:lnTo>
                      <a:pt x="289" y="126"/>
                    </a:lnTo>
                    <a:lnTo>
                      <a:pt x="310" y="137"/>
                    </a:lnTo>
                    <a:lnTo>
                      <a:pt x="331" y="146"/>
                    </a:lnTo>
                    <a:lnTo>
                      <a:pt x="352" y="1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1596" y="1963"/>
                <a:ext cx="160" cy="103"/>
              </a:xfrm>
              <a:custGeom>
                <a:avLst/>
                <a:gdLst/>
                <a:ahLst/>
                <a:cxnLst>
                  <a:cxn ang="0">
                    <a:pos x="481" y="0"/>
                  </a:cxn>
                  <a:cxn ang="0">
                    <a:pos x="472" y="13"/>
                  </a:cxn>
                  <a:cxn ang="0">
                    <a:pos x="462" y="26"/>
                  </a:cxn>
                  <a:cxn ang="0">
                    <a:pos x="450" y="39"/>
                  </a:cxn>
                  <a:cxn ang="0">
                    <a:pos x="438" y="51"/>
                  </a:cxn>
                  <a:cxn ang="0">
                    <a:pos x="427" y="64"/>
                  </a:cxn>
                  <a:cxn ang="0">
                    <a:pos x="415" y="77"/>
                  </a:cxn>
                  <a:cxn ang="0">
                    <a:pos x="404" y="90"/>
                  </a:cxn>
                  <a:cxn ang="0">
                    <a:pos x="394" y="103"/>
                  </a:cxn>
                  <a:cxn ang="0">
                    <a:pos x="377" y="130"/>
                  </a:cxn>
                  <a:cxn ang="0">
                    <a:pos x="359" y="154"/>
                  </a:cxn>
                  <a:cxn ang="0">
                    <a:pos x="338" y="175"/>
                  </a:cxn>
                  <a:cxn ang="0">
                    <a:pos x="317" y="193"/>
                  </a:cxn>
                  <a:cxn ang="0">
                    <a:pos x="294" y="210"/>
                  </a:cxn>
                  <a:cxn ang="0">
                    <a:pos x="270" y="223"/>
                  </a:cxn>
                  <a:cxn ang="0">
                    <a:pos x="244" y="235"/>
                  </a:cxn>
                  <a:cxn ang="0">
                    <a:pos x="219" y="245"/>
                  </a:cxn>
                  <a:cxn ang="0">
                    <a:pos x="192" y="256"/>
                  </a:cxn>
                  <a:cxn ang="0">
                    <a:pos x="164" y="263"/>
                  </a:cxn>
                  <a:cxn ang="0">
                    <a:pos x="137" y="271"/>
                  </a:cxn>
                  <a:cxn ang="0">
                    <a:pos x="110" y="278"/>
                  </a:cxn>
                  <a:cxn ang="0">
                    <a:pos x="82" y="284"/>
                  </a:cxn>
                  <a:cxn ang="0">
                    <a:pos x="55" y="291"/>
                  </a:cxn>
                  <a:cxn ang="0">
                    <a:pos x="28" y="299"/>
                  </a:cxn>
                  <a:cxn ang="0">
                    <a:pos x="0" y="307"/>
                  </a:cxn>
                  <a:cxn ang="0">
                    <a:pos x="29" y="288"/>
                  </a:cxn>
                  <a:cxn ang="0">
                    <a:pos x="56" y="269"/>
                  </a:cxn>
                  <a:cxn ang="0">
                    <a:pos x="85" y="249"/>
                  </a:cxn>
                  <a:cxn ang="0">
                    <a:pos x="112" y="231"/>
                  </a:cxn>
                  <a:cxn ang="0">
                    <a:pos x="141" y="210"/>
                  </a:cxn>
                  <a:cxn ang="0">
                    <a:pos x="168" y="190"/>
                  </a:cxn>
                  <a:cxn ang="0">
                    <a:pos x="197" y="171"/>
                  </a:cxn>
                  <a:cxn ang="0">
                    <a:pos x="224" y="153"/>
                  </a:cxn>
                  <a:cxn ang="0">
                    <a:pos x="253" y="133"/>
                  </a:cxn>
                  <a:cxn ang="0">
                    <a:pos x="282" y="115"/>
                  </a:cxn>
                  <a:cxn ang="0">
                    <a:pos x="311" y="97"/>
                  </a:cxn>
                  <a:cxn ang="0">
                    <a:pos x="339" y="78"/>
                  </a:cxn>
                  <a:cxn ang="0">
                    <a:pos x="368" y="61"/>
                  </a:cxn>
                  <a:cxn ang="0">
                    <a:pos x="397" y="44"/>
                  </a:cxn>
                  <a:cxn ang="0">
                    <a:pos x="427" y="29"/>
                  </a:cxn>
                  <a:cxn ang="0">
                    <a:pos x="457" y="14"/>
                  </a:cxn>
                  <a:cxn ang="0">
                    <a:pos x="463" y="9"/>
                  </a:cxn>
                  <a:cxn ang="0">
                    <a:pos x="468" y="5"/>
                  </a:cxn>
                  <a:cxn ang="0">
                    <a:pos x="475" y="3"/>
                  </a:cxn>
                  <a:cxn ang="0">
                    <a:pos x="481" y="0"/>
                  </a:cxn>
                </a:cxnLst>
                <a:rect l="0" t="0" r="r" b="b"/>
                <a:pathLst>
                  <a:path w="481" h="307">
                    <a:moveTo>
                      <a:pt x="481" y="0"/>
                    </a:moveTo>
                    <a:lnTo>
                      <a:pt x="472" y="13"/>
                    </a:lnTo>
                    <a:lnTo>
                      <a:pt x="462" y="26"/>
                    </a:lnTo>
                    <a:lnTo>
                      <a:pt x="450" y="39"/>
                    </a:lnTo>
                    <a:lnTo>
                      <a:pt x="438" y="51"/>
                    </a:lnTo>
                    <a:lnTo>
                      <a:pt x="427" y="64"/>
                    </a:lnTo>
                    <a:lnTo>
                      <a:pt x="415" y="77"/>
                    </a:lnTo>
                    <a:lnTo>
                      <a:pt x="404" y="90"/>
                    </a:lnTo>
                    <a:lnTo>
                      <a:pt x="394" y="103"/>
                    </a:lnTo>
                    <a:lnTo>
                      <a:pt x="377" y="130"/>
                    </a:lnTo>
                    <a:lnTo>
                      <a:pt x="359" y="154"/>
                    </a:lnTo>
                    <a:lnTo>
                      <a:pt x="338" y="175"/>
                    </a:lnTo>
                    <a:lnTo>
                      <a:pt x="317" y="193"/>
                    </a:lnTo>
                    <a:lnTo>
                      <a:pt x="294" y="210"/>
                    </a:lnTo>
                    <a:lnTo>
                      <a:pt x="270" y="223"/>
                    </a:lnTo>
                    <a:lnTo>
                      <a:pt x="244" y="235"/>
                    </a:lnTo>
                    <a:lnTo>
                      <a:pt x="219" y="245"/>
                    </a:lnTo>
                    <a:lnTo>
                      <a:pt x="192" y="256"/>
                    </a:lnTo>
                    <a:lnTo>
                      <a:pt x="164" y="263"/>
                    </a:lnTo>
                    <a:lnTo>
                      <a:pt x="137" y="271"/>
                    </a:lnTo>
                    <a:lnTo>
                      <a:pt x="110" y="278"/>
                    </a:lnTo>
                    <a:lnTo>
                      <a:pt x="82" y="284"/>
                    </a:lnTo>
                    <a:lnTo>
                      <a:pt x="55" y="291"/>
                    </a:lnTo>
                    <a:lnTo>
                      <a:pt x="28" y="299"/>
                    </a:lnTo>
                    <a:lnTo>
                      <a:pt x="0" y="307"/>
                    </a:lnTo>
                    <a:lnTo>
                      <a:pt x="29" y="288"/>
                    </a:lnTo>
                    <a:lnTo>
                      <a:pt x="56" y="269"/>
                    </a:lnTo>
                    <a:lnTo>
                      <a:pt x="85" y="249"/>
                    </a:lnTo>
                    <a:lnTo>
                      <a:pt x="112" y="231"/>
                    </a:lnTo>
                    <a:lnTo>
                      <a:pt x="141" y="210"/>
                    </a:lnTo>
                    <a:lnTo>
                      <a:pt x="168" y="190"/>
                    </a:lnTo>
                    <a:lnTo>
                      <a:pt x="197" y="171"/>
                    </a:lnTo>
                    <a:lnTo>
                      <a:pt x="224" y="153"/>
                    </a:lnTo>
                    <a:lnTo>
                      <a:pt x="253" y="133"/>
                    </a:lnTo>
                    <a:lnTo>
                      <a:pt x="282" y="115"/>
                    </a:lnTo>
                    <a:lnTo>
                      <a:pt x="311" y="97"/>
                    </a:lnTo>
                    <a:lnTo>
                      <a:pt x="339" y="78"/>
                    </a:lnTo>
                    <a:lnTo>
                      <a:pt x="368" y="61"/>
                    </a:lnTo>
                    <a:lnTo>
                      <a:pt x="397" y="44"/>
                    </a:lnTo>
                    <a:lnTo>
                      <a:pt x="427" y="29"/>
                    </a:lnTo>
                    <a:lnTo>
                      <a:pt x="457" y="14"/>
                    </a:lnTo>
                    <a:lnTo>
                      <a:pt x="463" y="9"/>
                    </a:lnTo>
                    <a:lnTo>
                      <a:pt x="468" y="5"/>
                    </a:lnTo>
                    <a:lnTo>
                      <a:pt x="475" y="3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1199" y="1990"/>
                <a:ext cx="135" cy="74"/>
              </a:xfrm>
              <a:custGeom>
                <a:avLst/>
                <a:gdLst/>
                <a:ahLst/>
                <a:cxnLst>
                  <a:cxn ang="0">
                    <a:pos x="403" y="223"/>
                  </a:cxn>
                  <a:cxn ang="0">
                    <a:pos x="386" y="219"/>
                  </a:cxn>
                  <a:cxn ang="0">
                    <a:pos x="370" y="215"/>
                  </a:cxn>
                  <a:cxn ang="0">
                    <a:pos x="353" y="210"/>
                  </a:cxn>
                  <a:cxn ang="0">
                    <a:pos x="337" y="204"/>
                  </a:cxn>
                  <a:cxn ang="0">
                    <a:pos x="320" y="198"/>
                  </a:cxn>
                  <a:cxn ang="0">
                    <a:pos x="303" y="191"/>
                  </a:cxn>
                  <a:cxn ang="0">
                    <a:pos x="288" y="185"/>
                  </a:cxn>
                  <a:cxn ang="0">
                    <a:pos x="271" y="180"/>
                  </a:cxn>
                  <a:cxn ang="0">
                    <a:pos x="254" y="173"/>
                  </a:cxn>
                  <a:cxn ang="0">
                    <a:pos x="238" y="167"/>
                  </a:cxn>
                  <a:cxn ang="0">
                    <a:pos x="221" y="161"/>
                  </a:cxn>
                  <a:cxn ang="0">
                    <a:pos x="203" y="156"/>
                  </a:cxn>
                  <a:cxn ang="0">
                    <a:pos x="186" y="152"/>
                  </a:cxn>
                  <a:cxn ang="0">
                    <a:pos x="169" y="148"/>
                  </a:cxn>
                  <a:cxn ang="0">
                    <a:pos x="151" y="146"/>
                  </a:cxn>
                  <a:cxn ang="0">
                    <a:pos x="133" y="144"/>
                  </a:cxn>
                  <a:cxn ang="0">
                    <a:pos x="118" y="140"/>
                  </a:cxn>
                  <a:cxn ang="0">
                    <a:pos x="108" y="134"/>
                  </a:cxn>
                  <a:cxn ang="0">
                    <a:pos x="99" y="124"/>
                  </a:cxn>
                  <a:cxn ang="0">
                    <a:pos x="92" y="113"/>
                  </a:cxn>
                  <a:cxn ang="0">
                    <a:pos x="86" y="101"/>
                  </a:cxn>
                  <a:cxn ang="0">
                    <a:pos x="79" y="88"/>
                  </a:cxn>
                  <a:cxn ang="0">
                    <a:pos x="71" y="78"/>
                  </a:cxn>
                  <a:cxn ang="0">
                    <a:pos x="62" y="67"/>
                  </a:cxn>
                  <a:cxn ang="0">
                    <a:pos x="0" y="0"/>
                  </a:cxn>
                  <a:cxn ang="0">
                    <a:pos x="26" y="11"/>
                  </a:cxn>
                  <a:cxn ang="0">
                    <a:pos x="52" y="23"/>
                  </a:cxn>
                  <a:cxn ang="0">
                    <a:pos x="78" y="36"/>
                  </a:cxn>
                  <a:cxn ang="0">
                    <a:pos x="103" y="49"/>
                  </a:cxn>
                  <a:cxn ang="0">
                    <a:pos x="129" y="64"/>
                  </a:cxn>
                  <a:cxn ang="0">
                    <a:pos x="153" y="77"/>
                  </a:cxn>
                  <a:cxn ang="0">
                    <a:pos x="178" y="91"/>
                  </a:cxn>
                  <a:cxn ang="0">
                    <a:pos x="203" y="105"/>
                  </a:cxn>
                  <a:cxn ang="0">
                    <a:pos x="229" y="120"/>
                  </a:cxn>
                  <a:cxn ang="0">
                    <a:pos x="254" y="134"/>
                  </a:cxn>
                  <a:cxn ang="0">
                    <a:pos x="279" y="150"/>
                  </a:cxn>
                  <a:cxn ang="0">
                    <a:pos x="303" y="164"/>
                  </a:cxn>
                  <a:cxn ang="0">
                    <a:pos x="328" y="178"/>
                  </a:cxn>
                  <a:cxn ang="0">
                    <a:pos x="353" y="194"/>
                  </a:cxn>
                  <a:cxn ang="0">
                    <a:pos x="378" y="208"/>
                  </a:cxn>
                  <a:cxn ang="0">
                    <a:pos x="403" y="223"/>
                  </a:cxn>
                </a:cxnLst>
                <a:rect l="0" t="0" r="r" b="b"/>
                <a:pathLst>
                  <a:path w="403" h="223">
                    <a:moveTo>
                      <a:pt x="403" y="223"/>
                    </a:moveTo>
                    <a:lnTo>
                      <a:pt x="386" y="219"/>
                    </a:lnTo>
                    <a:lnTo>
                      <a:pt x="370" y="215"/>
                    </a:lnTo>
                    <a:lnTo>
                      <a:pt x="353" y="210"/>
                    </a:lnTo>
                    <a:lnTo>
                      <a:pt x="337" y="204"/>
                    </a:lnTo>
                    <a:lnTo>
                      <a:pt x="320" y="198"/>
                    </a:lnTo>
                    <a:lnTo>
                      <a:pt x="303" y="191"/>
                    </a:lnTo>
                    <a:lnTo>
                      <a:pt x="288" y="185"/>
                    </a:lnTo>
                    <a:lnTo>
                      <a:pt x="271" y="180"/>
                    </a:lnTo>
                    <a:lnTo>
                      <a:pt x="254" y="173"/>
                    </a:lnTo>
                    <a:lnTo>
                      <a:pt x="238" y="167"/>
                    </a:lnTo>
                    <a:lnTo>
                      <a:pt x="221" y="161"/>
                    </a:lnTo>
                    <a:lnTo>
                      <a:pt x="203" y="156"/>
                    </a:lnTo>
                    <a:lnTo>
                      <a:pt x="186" y="152"/>
                    </a:lnTo>
                    <a:lnTo>
                      <a:pt x="169" y="148"/>
                    </a:lnTo>
                    <a:lnTo>
                      <a:pt x="151" y="146"/>
                    </a:lnTo>
                    <a:lnTo>
                      <a:pt x="133" y="144"/>
                    </a:lnTo>
                    <a:lnTo>
                      <a:pt x="118" y="140"/>
                    </a:lnTo>
                    <a:lnTo>
                      <a:pt x="108" y="134"/>
                    </a:lnTo>
                    <a:lnTo>
                      <a:pt x="99" y="124"/>
                    </a:lnTo>
                    <a:lnTo>
                      <a:pt x="92" y="113"/>
                    </a:lnTo>
                    <a:lnTo>
                      <a:pt x="86" y="101"/>
                    </a:lnTo>
                    <a:lnTo>
                      <a:pt x="79" y="88"/>
                    </a:lnTo>
                    <a:lnTo>
                      <a:pt x="71" y="78"/>
                    </a:lnTo>
                    <a:lnTo>
                      <a:pt x="62" y="67"/>
                    </a:lnTo>
                    <a:lnTo>
                      <a:pt x="0" y="0"/>
                    </a:lnTo>
                    <a:lnTo>
                      <a:pt x="26" y="11"/>
                    </a:lnTo>
                    <a:lnTo>
                      <a:pt x="52" y="23"/>
                    </a:lnTo>
                    <a:lnTo>
                      <a:pt x="78" y="36"/>
                    </a:lnTo>
                    <a:lnTo>
                      <a:pt x="103" y="49"/>
                    </a:lnTo>
                    <a:lnTo>
                      <a:pt x="129" y="64"/>
                    </a:lnTo>
                    <a:lnTo>
                      <a:pt x="153" y="77"/>
                    </a:lnTo>
                    <a:lnTo>
                      <a:pt x="178" y="91"/>
                    </a:lnTo>
                    <a:lnTo>
                      <a:pt x="203" y="105"/>
                    </a:lnTo>
                    <a:lnTo>
                      <a:pt x="229" y="120"/>
                    </a:lnTo>
                    <a:lnTo>
                      <a:pt x="254" y="134"/>
                    </a:lnTo>
                    <a:lnTo>
                      <a:pt x="279" y="150"/>
                    </a:lnTo>
                    <a:lnTo>
                      <a:pt x="303" y="164"/>
                    </a:lnTo>
                    <a:lnTo>
                      <a:pt x="328" y="178"/>
                    </a:lnTo>
                    <a:lnTo>
                      <a:pt x="353" y="194"/>
                    </a:lnTo>
                    <a:lnTo>
                      <a:pt x="378" y="208"/>
                    </a:lnTo>
                    <a:lnTo>
                      <a:pt x="403" y="2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" name="Freeform 17"/>
              <p:cNvSpPr>
                <a:spLocks/>
              </p:cNvSpPr>
              <p:nvPr/>
            </p:nvSpPr>
            <p:spPr bwMode="auto">
              <a:xfrm>
                <a:off x="1595" y="1522"/>
                <a:ext cx="118" cy="296"/>
              </a:xfrm>
              <a:custGeom>
                <a:avLst/>
                <a:gdLst/>
                <a:ahLst/>
                <a:cxnLst>
                  <a:cxn ang="0">
                    <a:pos x="243" y="0"/>
                  </a:cxn>
                  <a:cxn ang="0">
                    <a:pos x="0" y="888"/>
                  </a:cxn>
                  <a:cxn ang="0">
                    <a:pos x="352" y="9"/>
                  </a:cxn>
                  <a:cxn ang="0">
                    <a:pos x="243" y="0"/>
                  </a:cxn>
                </a:cxnLst>
                <a:rect l="0" t="0" r="r" b="b"/>
                <a:pathLst>
                  <a:path w="352" h="888">
                    <a:moveTo>
                      <a:pt x="243" y="0"/>
                    </a:moveTo>
                    <a:lnTo>
                      <a:pt x="0" y="888"/>
                    </a:lnTo>
                    <a:lnTo>
                      <a:pt x="352" y="9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33F2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1692" y="1621"/>
                <a:ext cx="51" cy="43"/>
              </a:xfrm>
              <a:custGeom>
                <a:avLst/>
                <a:gdLst/>
                <a:ahLst/>
                <a:cxnLst>
                  <a:cxn ang="0">
                    <a:pos x="153" y="128"/>
                  </a:cxn>
                  <a:cxn ang="0">
                    <a:pos x="0" y="55"/>
                  </a:cxn>
                  <a:cxn ang="0">
                    <a:pos x="18" y="0"/>
                  </a:cxn>
                  <a:cxn ang="0">
                    <a:pos x="153" y="128"/>
                  </a:cxn>
                </a:cxnLst>
                <a:rect l="0" t="0" r="r" b="b"/>
                <a:pathLst>
                  <a:path w="153" h="128">
                    <a:moveTo>
                      <a:pt x="153" y="128"/>
                    </a:moveTo>
                    <a:lnTo>
                      <a:pt x="0" y="55"/>
                    </a:lnTo>
                    <a:lnTo>
                      <a:pt x="18" y="0"/>
                    </a:lnTo>
                    <a:lnTo>
                      <a:pt x="153" y="128"/>
                    </a:lnTo>
                    <a:close/>
                  </a:path>
                </a:pathLst>
              </a:custGeom>
              <a:solidFill>
                <a:srgbClr val="33F2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1680" y="1667"/>
                <a:ext cx="50" cy="42"/>
              </a:xfrm>
              <a:custGeom>
                <a:avLst/>
                <a:gdLst/>
                <a:ahLst/>
                <a:cxnLst>
                  <a:cxn ang="0">
                    <a:pos x="152" y="126"/>
                  </a:cxn>
                  <a:cxn ang="0">
                    <a:pos x="0" y="53"/>
                  </a:cxn>
                  <a:cxn ang="0">
                    <a:pos x="18" y="0"/>
                  </a:cxn>
                  <a:cxn ang="0">
                    <a:pos x="152" y="126"/>
                  </a:cxn>
                </a:cxnLst>
                <a:rect l="0" t="0" r="r" b="b"/>
                <a:pathLst>
                  <a:path w="152" h="126">
                    <a:moveTo>
                      <a:pt x="152" y="126"/>
                    </a:moveTo>
                    <a:lnTo>
                      <a:pt x="0" y="53"/>
                    </a:lnTo>
                    <a:lnTo>
                      <a:pt x="18" y="0"/>
                    </a:lnTo>
                    <a:lnTo>
                      <a:pt x="152" y="126"/>
                    </a:lnTo>
                    <a:close/>
                  </a:path>
                </a:pathLst>
              </a:custGeom>
              <a:solidFill>
                <a:srgbClr val="33F2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" name="Freeform 20"/>
              <p:cNvSpPr>
                <a:spLocks/>
              </p:cNvSpPr>
              <p:nvPr/>
            </p:nvSpPr>
            <p:spPr bwMode="auto">
              <a:xfrm>
                <a:off x="1665" y="1715"/>
                <a:ext cx="51" cy="42"/>
              </a:xfrm>
              <a:custGeom>
                <a:avLst/>
                <a:gdLst/>
                <a:ahLst/>
                <a:cxnLst>
                  <a:cxn ang="0">
                    <a:pos x="153" y="127"/>
                  </a:cxn>
                  <a:cxn ang="0">
                    <a:pos x="0" y="54"/>
                  </a:cxn>
                  <a:cxn ang="0">
                    <a:pos x="18" y="0"/>
                  </a:cxn>
                  <a:cxn ang="0">
                    <a:pos x="153" y="127"/>
                  </a:cxn>
                </a:cxnLst>
                <a:rect l="0" t="0" r="r" b="b"/>
                <a:pathLst>
                  <a:path w="153" h="127">
                    <a:moveTo>
                      <a:pt x="153" y="127"/>
                    </a:moveTo>
                    <a:lnTo>
                      <a:pt x="0" y="54"/>
                    </a:lnTo>
                    <a:lnTo>
                      <a:pt x="18" y="0"/>
                    </a:lnTo>
                    <a:lnTo>
                      <a:pt x="153" y="127"/>
                    </a:lnTo>
                    <a:close/>
                  </a:path>
                </a:pathLst>
              </a:custGeom>
              <a:solidFill>
                <a:srgbClr val="33F2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1290" y="1501"/>
                <a:ext cx="151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443"/>
                  </a:cxn>
                  <a:cxn ang="0">
                    <a:pos x="454" y="633"/>
                  </a:cxn>
                  <a:cxn ang="0">
                    <a:pos x="55" y="343"/>
                  </a:cxn>
                  <a:cxn ang="0">
                    <a:pos x="0" y="0"/>
                  </a:cxn>
                </a:cxnLst>
                <a:rect l="0" t="0" r="r" b="b"/>
                <a:pathLst>
                  <a:path w="454" h="633">
                    <a:moveTo>
                      <a:pt x="0" y="0"/>
                    </a:moveTo>
                    <a:lnTo>
                      <a:pt x="9" y="443"/>
                    </a:lnTo>
                    <a:lnTo>
                      <a:pt x="454" y="633"/>
                    </a:lnTo>
                    <a:lnTo>
                      <a:pt x="55" y="3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" name="Freeform 22"/>
              <p:cNvSpPr>
                <a:spLocks/>
              </p:cNvSpPr>
              <p:nvPr/>
            </p:nvSpPr>
            <p:spPr bwMode="auto">
              <a:xfrm>
                <a:off x="1104" y="1374"/>
                <a:ext cx="44" cy="305"/>
              </a:xfrm>
              <a:custGeom>
                <a:avLst/>
                <a:gdLst/>
                <a:ahLst/>
                <a:cxnLst>
                  <a:cxn ang="0">
                    <a:pos x="133" y="914"/>
                  </a:cxn>
                  <a:cxn ang="0">
                    <a:pos x="0" y="69"/>
                  </a:cxn>
                  <a:cxn ang="0">
                    <a:pos x="5" y="65"/>
                  </a:cxn>
                  <a:cxn ang="0">
                    <a:pos x="17" y="55"/>
                  </a:cxn>
                  <a:cxn ang="0">
                    <a:pos x="34" y="40"/>
                  </a:cxn>
                  <a:cxn ang="0">
                    <a:pos x="53" y="25"/>
                  </a:cxn>
                  <a:cxn ang="0">
                    <a:pos x="72" y="12"/>
                  </a:cxn>
                  <a:cxn ang="0">
                    <a:pos x="87" y="3"/>
                  </a:cxn>
                  <a:cxn ang="0">
                    <a:pos x="96" y="0"/>
                  </a:cxn>
                  <a:cxn ang="0">
                    <a:pos x="96" y="8"/>
                  </a:cxn>
                  <a:cxn ang="0">
                    <a:pos x="95" y="57"/>
                  </a:cxn>
                  <a:cxn ang="0">
                    <a:pos x="98" y="164"/>
                  </a:cxn>
                  <a:cxn ang="0">
                    <a:pos x="103" y="310"/>
                  </a:cxn>
                  <a:cxn ang="0">
                    <a:pos x="111" y="475"/>
                  </a:cxn>
                  <a:cxn ang="0">
                    <a:pos x="119" y="636"/>
                  </a:cxn>
                  <a:cxn ang="0">
                    <a:pos x="125" y="777"/>
                  </a:cxn>
                  <a:cxn ang="0">
                    <a:pos x="130" y="876"/>
                  </a:cxn>
                  <a:cxn ang="0">
                    <a:pos x="133" y="914"/>
                  </a:cxn>
                </a:cxnLst>
                <a:rect l="0" t="0" r="r" b="b"/>
                <a:pathLst>
                  <a:path w="133" h="914">
                    <a:moveTo>
                      <a:pt x="133" y="914"/>
                    </a:moveTo>
                    <a:lnTo>
                      <a:pt x="0" y="69"/>
                    </a:lnTo>
                    <a:lnTo>
                      <a:pt x="5" y="65"/>
                    </a:lnTo>
                    <a:lnTo>
                      <a:pt x="17" y="55"/>
                    </a:lnTo>
                    <a:lnTo>
                      <a:pt x="34" y="40"/>
                    </a:lnTo>
                    <a:lnTo>
                      <a:pt x="53" y="25"/>
                    </a:lnTo>
                    <a:lnTo>
                      <a:pt x="72" y="12"/>
                    </a:lnTo>
                    <a:lnTo>
                      <a:pt x="87" y="3"/>
                    </a:lnTo>
                    <a:lnTo>
                      <a:pt x="96" y="0"/>
                    </a:lnTo>
                    <a:lnTo>
                      <a:pt x="96" y="8"/>
                    </a:lnTo>
                    <a:lnTo>
                      <a:pt x="95" y="57"/>
                    </a:lnTo>
                    <a:lnTo>
                      <a:pt x="98" y="164"/>
                    </a:lnTo>
                    <a:lnTo>
                      <a:pt x="103" y="310"/>
                    </a:lnTo>
                    <a:lnTo>
                      <a:pt x="111" y="475"/>
                    </a:lnTo>
                    <a:lnTo>
                      <a:pt x="119" y="636"/>
                    </a:lnTo>
                    <a:lnTo>
                      <a:pt x="125" y="777"/>
                    </a:lnTo>
                    <a:lnTo>
                      <a:pt x="130" y="876"/>
                    </a:lnTo>
                    <a:lnTo>
                      <a:pt x="133" y="9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Freeform 23"/>
              <p:cNvSpPr>
                <a:spLocks/>
              </p:cNvSpPr>
              <p:nvPr/>
            </p:nvSpPr>
            <p:spPr bwMode="auto">
              <a:xfrm>
                <a:off x="1480" y="2093"/>
                <a:ext cx="116" cy="59"/>
              </a:xfrm>
              <a:custGeom>
                <a:avLst/>
                <a:gdLst/>
                <a:ahLst/>
                <a:cxnLst>
                  <a:cxn ang="0">
                    <a:pos x="0" y="128"/>
                  </a:cxn>
                  <a:cxn ang="0">
                    <a:pos x="121" y="176"/>
                  </a:cxn>
                  <a:cxn ang="0">
                    <a:pos x="349" y="0"/>
                  </a:cxn>
                  <a:cxn ang="0">
                    <a:pos x="0" y="128"/>
                  </a:cxn>
                </a:cxnLst>
                <a:rect l="0" t="0" r="r" b="b"/>
                <a:pathLst>
                  <a:path w="349" h="176">
                    <a:moveTo>
                      <a:pt x="0" y="128"/>
                    </a:moveTo>
                    <a:lnTo>
                      <a:pt x="121" y="176"/>
                    </a:lnTo>
                    <a:lnTo>
                      <a:pt x="349" y="0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" name="Freeform 24"/>
              <p:cNvSpPr>
                <a:spLocks/>
              </p:cNvSpPr>
              <p:nvPr/>
            </p:nvSpPr>
            <p:spPr bwMode="auto">
              <a:xfrm>
                <a:off x="1446" y="1344"/>
                <a:ext cx="169" cy="36"/>
              </a:xfrm>
              <a:custGeom>
                <a:avLst/>
                <a:gdLst/>
                <a:ahLst/>
                <a:cxnLst>
                  <a:cxn ang="0">
                    <a:pos x="85" y="108"/>
                  </a:cxn>
                  <a:cxn ang="0">
                    <a:pos x="0" y="0"/>
                  </a:cxn>
                  <a:cxn ang="0">
                    <a:pos x="508" y="96"/>
                  </a:cxn>
                  <a:cxn ang="0">
                    <a:pos x="85" y="108"/>
                  </a:cxn>
                </a:cxnLst>
                <a:rect l="0" t="0" r="r" b="b"/>
                <a:pathLst>
                  <a:path w="508" h="108">
                    <a:moveTo>
                      <a:pt x="85" y="108"/>
                    </a:moveTo>
                    <a:lnTo>
                      <a:pt x="0" y="0"/>
                    </a:lnTo>
                    <a:lnTo>
                      <a:pt x="508" y="96"/>
                    </a:lnTo>
                    <a:lnTo>
                      <a:pt x="85" y="1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TCP</a:t>
            </a:r>
            <a:r>
              <a:rPr lang="en-US" smtClean="0"/>
              <a:t> / </a:t>
            </a:r>
            <a:r>
              <a:rPr lang="sr-Latn-CS" smtClean="0"/>
              <a:t>IP SLOJNI MODEL</a:t>
            </a:r>
            <a:endParaRPr lang="en-US" smtClean="0"/>
          </a:p>
        </p:txBody>
      </p:sp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685800" y="2362200"/>
            <a:ext cx="3581400" cy="838200"/>
          </a:xfrm>
          <a:prstGeom prst="rect">
            <a:avLst/>
          </a:prstGeom>
          <a:solidFill>
            <a:srgbClr val="C0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sz="2000">
                <a:solidFill>
                  <a:srgbClr val="FFFF66"/>
                </a:solidFill>
                <a:latin typeface="Arial Black" pitchFamily="34" charset="0"/>
              </a:rPr>
              <a:t>APLIKACIJA</a:t>
            </a:r>
            <a:endParaRPr lang="en-US" sz="200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5125" name="Rectangle 10"/>
          <p:cNvSpPr>
            <a:spLocks noChangeArrowheads="1"/>
          </p:cNvSpPr>
          <p:nvPr/>
        </p:nvSpPr>
        <p:spPr bwMode="auto">
          <a:xfrm>
            <a:off x="685800" y="3200400"/>
            <a:ext cx="3581400" cy="8382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sz="2000">
                <a:solidFill>
                  <a:srgbClr val="FFFF66"/>
                </a:solidFill>
                <a:latin typeface="Arial Black" pitchFamily="34" charset="0"/>
              </a:rPr>
              <a:t>TRANSPORT</a:t>
            </a:r>
            <a:endParaRPr lang="en-US" sz="200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5126" name="Rectangle 11"/>
          <p:cNvSpPr>
            <a:spLocks noChangeArrowheads="1"/>
          </p:cNvSpPr>
          <p:nvPr/>
        </p:nvSpPr>
        <p:spPr bwMode="auto">
          <a:xfrm>
            <a:off x="685800" y="4038600"/>
            <a:ext cx="3581400" cy="838200"/>
          </a:xfrm>
          <a:prstGeom prst="rect">
            <a:avLst/>
          </a:prstGeom>
          <a:solidFill>
            <a:srgbClr val="FFCC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sz="2000">
                <a:latin typeface="Arial Black" pitchFamily="34" charset="0"/>
              </a:rPr>
              <a:t>INTERNET</a:t>
            </a:r>
            <a:endParaRPr lang="en-US" sz="2000">
              <a:latin typeface="Arial Black" pitchFamily="34" charset="0"/>
            </a:endParaRPr>
          </a:p>
        </p:txBody>
      </p:sp>
      <p:sp>
        <p:nvSpPr>
          <p:cNvPr id="5127" name="Rectangle 12"/>
          <p:cNvSpPr>
            <a:spLocks noChangeArrowheads="1"/>
          </p:cNvSpPr>
          <p:nvPr/>
        </p:nvSpPr>
        <p:spPr bwMode="auto">
          <a:xfrm>
            <a:off x="685800" y="4876800"/>
            <a:ext cx="3581400" cy="838200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sz="2000">
                <a:latin typeface="Arial Black" pitchFamily="34" charset="0"/>
              </a:rPr>
              <a:t>MREŽA</a:t>
            </a:r>
            <a:endParaRPr lang="en-US" sz="2000">
              <a:latin typeface="Arial Black" pitchFamily="34" charset="0"/>
            </a:endParaRPr>
          </a:p>
        </p:txBody>
      </p:sp>
      <p:pic>
        <p:nvPicPr>
          <p:cNvPr id="9" name="Picture 8" descr="02 - slojni mode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09800"/>
            <a:ext cx="375860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INTERNET SLOJ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PROTOKOL </a:t>
            </a:r>
            <a:r>
              <a:rPr lang="sr-Latn-CS" smtClean="0"/>
              <a:t>IP i ostali</a:t>
            </a: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sz="2400" smtClean="0"/>
              <a:t>Veza bezkonekcionog tipa</a:t>
            </a:r>
          </a:p>
          <a:p>
            <a:r>
              <a:rPr lang="sr-Latn-CS" sz="2400" smtClean="0"/>
              <a:t>Svaki host na Internetu ima logičku IP adresu</a:t>
            </a:r>
          </a:p>
          <a:p>
            <a:pPr lvl="1"/>
            <a:r>
              <a:rPr lang="sr-Latn-CS" sz="2000" smtClean="0"/>
              <a:t>svaka logička adresa je jedan 32-bitni broj</a:t>
            </a:r>
          </a:p>
          <a:p>
            <a:pPr lvl="1"/>
            <a:r>
              <a:rPr lang="sr-Latn-CS" sz="2000" smtClean="0"/>
              <a:t>taj broj se predstavlja kao niz 4 bajta (vrednost od 0-255) odvojenih tačkama, npr: 192.168.1.3</a:t>
            </a:r>
          </a:p>
          <a:p>
            <a:r>
              <a:rPr lang="sr-Latn-CS" sz="2400" smtClean="0"/>
              <a:t>Podaci se dele i šalju kao paketi koji se sastoje od </a:t>
            </a:r>
          </a:p>
          <a:p>
            <a:pPr lvl="1"/>
            <a:r>
              <a:rPr lang="sr-Latn-CS" sz="2000" b="1" smtClean="0"/>
              <a:t>zaglavlja</a:t>
            </a:r>
            <a:r>
              <a:rPr lang="sr-Latn-CS" sz="2000" smtClean="0"/>
              <a:t> – početna i krajnja adresa, itd.</a:t>
            </a:r>
          </a:p>
          <a:p>
            <a:pPr lvl="1"/>
            <a:r>
              <a:rPr lang="sr-Latn-CS" sz="2000" b="1" smtClean="0"/>
              <a:t>podataka</a:t>
            </a:r>
            <a:r>
              <a:rPr lang="sr-Latn-CS" sz="2000" smtClean="0"/>
              <a:t> – sadržina paketa</a:t>
            </a:r>
          </a:p>
          <a:p>
            <a:r>
              <a:rPr lang="sr-Latn-CS" sz="2400" smtClean="0"/>
              <a:t>Paketi putuju različitim putanjama od čvora do čvora mreže dok ne stignu na odredište. Redosled pristizanja nije bitan, pošto se na odredištu paketi ispravno sklapaju</a:t>
            </a:r>
            <a:endParaRPr lang="en-US" sz="24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TRANSPORTNI SLOJ </a:t>
            </a:r>
            <a:r>
              <a:rPr lang="en-US" smtClean="0"/>
              <a:t>PROTOKOLI </a:t>
            </a:r>
            <a:r>
              <a:rPr lang="sr-Latn-CS" smtClean="0"/>
              <a:t>TCP i UDP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000" b="1" smtClean="0"/>
              <a:t>TCP</a:t>
            </a:r>
            <a:r>
              <a:rPr lang="sr-Latn-CS" sz="2000" smtClean="0"/>
              <a:t> (</a:t>
            </a:r>
            <a:r>
              <a:rPr lang="sr-Latn-CS" sz="2000" i="1" smtClean="0"/>
              <a:t>Transfer Control Protocol</a:t>
            </a:r>
            <a:r>
              <a:rPr lang="sr-Latn-CS" sz="2000" smtClean="0"/>
              <a:t>) uspostavlja konekciju klijenta i servera (sesiju) preko PORTA</a:t>
            </a:r>
          </a:p>
          <a:p>
            <a:pPr lvl="1"/>
            <a:r>
              <a:rPr lang="sr-Latn-CS" sz="2000" smtClean="0"/>
              <a:t>port je predstavljen brojem od 0-65535</a:t>
            </a:r>
          </a:p>
          <a:p>
            <a:pPr lvl="1"/>
            <a:r>
              <a:rPr lang="sr-Latn-CS" sz="2000" smtClean="0"/>
              <a:t>preko porta računar saznaje kojoj aplikaciji prosleđuje podatke, tj. aplikacija “osluškuje” određeni port</a:t>
            </a:r>
          </a:p>
          <a:p>
            <a:pPr lvl="1"/>
            <a:r>
              <a:rPr lang="sr-Latn-CS" sz="2000" smtClean="0"/>
              <a:t>npr: port </a:t>
            </a:r>
            <a:r>
              <a:rPr lang="sr-Latn-CS" sz="2000" b="1" smtClean="0"/>
              <a:t>80</a:t>
            </a:r>
            <a:r>
              <a:rPr lang="sr-Latn-CS" sz="2000" smtClean="0"/>
              <a:t> je za </a:t>
            </a:r>
            <a:r>
              <a:rPr lang="sr-Latn-CS" sz="2000" b="1" smtClean="0"/>
              <a:t>HTTP</a:t>
            </a:r>
            <a:r>
              <a:rPr lang="sr-Latn-CS" sz="2000" smtClean="0"/>
              <a:t>, </a:t>
            </a:r>
            <a:r>
              <a:rPr lang="sr-Latn-CS" sz="2000" b="1" smtClean="0"/>
              <a:t>21</a:t>
            </a:r>
            <a:r>
              <a:rPr lang="sr-Latn-CS" sz="2000" smtClean="0"/>
              <a:t> za </a:t>
            </a:r>
            <a:r>
              <a:rPr lang="sr-Latn-CS" sz="2000" b="1" smtClean="0"/>
              <a:t>FTP</a:t>
            </a:r>
            <a:r>
              <a:rPr lang="sr-Latn-CS" sz="2000" smtClean="0"/>
              <a:t>, </a:t>
            </a:r>
            <a:r>
              <a:rPr lang="sr-Latn-CS" sz="2000" b="1" smtClean="0"/>
              <a:t>25</a:t>
            </a:r>
            <a:r>
              <a:rPr lang="sr-Latn-CS" sz="2000" smtClean="0"/>
              <a:t> za </a:t>
            </a:r>
            <a:r>
              <a:rPr lang="sr-Latn-CS" sz="2000" b="1" smtClean="0"/>
              <a:t>SMTP</a:t>
            </a:r>
            <a:r>
              <a:rPr lang="sr-Latn-CS" sz="2000" smtClean="0"/>
              <a:t>, </a:t>
            </a:r>
            <a:r>
              <a:rPr lang="sr-Latn-CS" sz="2000" b="1" smtClean="0"/>
              <a:t>110</a:t>
            </a:r>
            <a:r>
              <a:rPr lang="sr-Latn-CS" sz="2000" smtClean="0"/>
              <a:t> za </a:t>
            </a:r>
            <a:r>
              <a:rPr lang="sr-Latn-CS" sz="2000" b="1" smtClean="0"/>
              <a:t>POP3</a:t>
            </a:r>
            <a:r>
              <a:rPr lang="sr-Latn-CS" sz="2000" smtClean="0"/>
              <a:t>...</a:t>
            </a:r>
          </a:p>
          <a:p>
            <a:r>
              <a:rPr lang="sr-Latn-CS" sz="2000" smtClean="0"/>
              <a:t>TCP predstavlja dvosmernu vezu, kojom obezbeđuje siguran prenos podtaka – stalno se vrše provere i potvrde koji su paketi stigli a koji ne</a:t>
            </a:r>
          </a:p>
          <a:p>
            <a:r>
              <a:rPr lang="sr-Latn-CS" sz="2000" b="1" smtClean="0"/>
              <a:t>UDP</a:t>
            </a:r>
            <a:r>
              <a:rPr lang="sr-Latn-CS" sz="2000" smtClean="0"/>
              <a:t> (</a:t>
            </a:r>
            <a:r>
              <a:rPr lang="sr-Latn-CS" sz="2000" i="1" smtClean="0"/>
              <a:t>User Datagram Protocol</a:t>
            </a:r>
            <a:r>
              <a:rPr lang="sr-Latn-CS" sz="2000" smtClean="0"/>
              <a:t>) je brži ali ne uspostavlja dvosmernu vezu, tako da je moguće da neki paketi ne stignu na odredište</a:t>
            </a:r>
            <a:endParaRPr lang="en-US" sz="20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SLOJ APLIKACIJE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smtClean="0"/>
              <a:t>Podaci, koji se dele na pakete i </a:t>
            </a:r>
            <a:r>
              <a:rPr lang="sr-Latn-CS" sz="2000" smtClean="0"/>
              <a:t>šalju preko TCP</a:t>
            </a:r>
            <a:r>
              <a:rPr lang="en-US" sz="2000" smtClean="0"/>
              <a:t>/</a:t>
            </a:r>
            <a:r>
              <a:rPr lang="sr-Latn-CS" sz="2000" smtClean="0"/>
              <a:t>IP, takođe moraju da budu u određenoj formi</a:t>
            </a:r>
          </a:p>
          <a:p>
            <a:r>
              <a:rPr lang="sr-Latn-CS" sz="2000" smtClean="0"/>
              <a:t>Tu formu obezbeđuju protokoli HTTP, FTP i sl. koje implementira sama aplikacija</a:t>
            </a:r>
          </a:p>
          <a:p>
            <a:pPr lvl="1"/>
            <a:r>
              <a:rPr lang="sr-Latn-CS" sz="2000" b="1" smtClean="0"/>
              <a:t>HTTP</a:t>
            </a:r>
            <a:r>
              <a:rPr lang="sr-Latn-CS" sz="2000" smtClean="0"/>
              <a:t> (HyperText Transfer Protocol) se koristi za prenos web prezentacija</a:t>
            </a:r>
          </a:p>
          <a:p>
            <a:pPr lvl="1"/>
            <a:r>
              <a:rPr lang="sr-Latn-CS" sz="2000" b="1" smtClean="0"/>
              <a:t>FTP</a:t>
            </a:r>
            <a:r>
              <a:rPr lang="sr-Latn-CS" sz="2000" smtClean="0"/>
              <a:t> (File Transfer Protocol) – za prenos i manipulaciju fajlovima</a:t>
            </a:r>
          </a:p>
          <a:p>
            <a:pPr lvl="1"/>
            <a:r>
              <a:rPr lang="sr-Latn-CS" sz="2000" b="1" smtClean="0"/>
              <a:t>SMTP</a:t>
            </a:r>
            <a:r>
              <a:rPr lang="sr-Latn-CS" sz="2000" smtClean="0"/>
              <a:t> (Simple Mail Transfer Protocol) – za slanje elektronske pošte</a:t>
            </a:r>
          </a:p>
          <a:p>
            <a:pPr lvl="1"/>
            <a:r>
              <a:rPr lang="sr-Latn-CS" sz="2000" b="1" smtClean="0"/>
              <a:t>POP3</a:t>
            </a:r>
            <a:r>
              <a:rPr lang="sr-Latn-CS" sz="2000" smtClean="0"/>
              <a:t> (Post Office Protocol) – za preuzimanje elektronske pošte</a:t>
            </a:r>
          </a:p>
          <a:p>
            <a:pPr lvl="1"/>
            <a:r>
              <a:rPr lang="sr-Latn-CS" sz="2000" b="1" smtClean="0"/>
              <a:t>IMAP</a:t>
            </a:r>
            <a:r>
              <a:rPr lang="sr-Latn-CS" sz="2000" smtClean="0"/>
              <a:t> (Internet Message Access Protocol) - noviji protokol za preuzimanje pošte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OSI SLOJNI MODEL</a:t>
            </a:r>
            <a:endParaRPr lang="en-US" smtClean="0"/>
          </a:p>
        </p:txBody>
      </p:sp>
      <p:pic>
        <p:nvPicPr>
          <p:cNvPr id="8" name="Picture 7" descr="HCW_network_lay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9144000" cy="54053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SERVISI INTERNETA</a:t>
            </a:r>
            <a:endParaRPr lang="sr-Latn-C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FFFF66"/>
                </a:solidFill>
              </a:rPr>
              <a:t>WWW</a:t>
            </a:r>
            <a:r>
              <a:rPr lang="en-US" sz="2000" smtClean="0">
                <a:solidFill>
                  <a:srgbClr val="FFFF66"/>
                </a:solidFill>
              </a:rPr>
              <a:t> </a:t>
            </a:r>
            <a:r>
              <a:rPr lang="sr-Latn-CS" sz="2000" smtClean="0">
                <a:solidFill>
                  <a:srgbClr val="FFFF66"/>
                </a:solidFill>
              </a:rPr>
              <a:t>(</a:t>
            </a:r>
            <a:r>
              <a:rPr lang="en-US" sz="2000" i="1" smtClean="0">
                <a:solidFill>
                  <a:srgbClr val="FFFF66"/>
                </a:solidFill>
              </a:rPr>
              <a:t>World Wide Web</a:t>
            </a:r>
            <a:r>
              <a:rPr lang="sr-Latn-CS" sz="2000" smtClean="0">
                <a:solidFill>
                  <a:srgbClr val="FFFF66"/>
                </a:solidFill>
              </a:rPr>
              <a:t>)</a:t>
            </a:r>
            <a:r>
              <a:rPr lang="en-US" sz="2000" smtClean="0"/>
              <a:t> ili</a:t>
            </a:r>
            <a:r>
              <a:rPr lang="hr-HR" sz="2000" smtClean="0"/>
              <a:t> samo</a:t>
            </a:r>
            <a:r>
              <a:rPr lang="en-US" sz="2000" smtClean="0"/>
              <a:t> </a:t>
            </a:r>
            <a:r>
              <a:rPr lang="hr-HR" sz="2000" b="1" smtClean="0"/>
              <a:t>web -</a:t>
            </a:r>
            <a:r>
              <a:rPr lang="sr-Latn-CS" sz="2000" smtClean="0"/>
              <a:t> </a:t>
            </a:r>
            <a:r>
              <a:rPr lang="en-US" sz="2000" smtClean="0"/>
              <a:t>pregled prezentacija</a:t>
            </a:r>
            <a:r>
              <a:rPr lang="hr-HR" sz="2000" smtClean="0"/>
              <a:t> pomoću web čitača (</a:t>
            </a:r>
            <a:r>
              <a:rPr lang="hr-HR" sz="2000" i="1" smtClean="0"/>
              <a:t>browser-a – Internet Explorer, Firefox, Opera</a:t>
            </a:r>
            <a:r>
              <a:rPr lang="hr-HR" sz="2000" smtClean="0"/>
              <a:t>)</a:t>
            </a:r>
            <a:endParaRPr lang="sr-Latn-CS" sz="2000" smtClean="0"/>
          </a:p>
          <a:p>
            <a:pPr>
              <a:lnSpc>
                <a:spcPct val="80000"/>
              </a:lnSpc>
            </a:pPr>
            <a:r>
              <a:rPr lang="sr-Latn-CS" sz="2000" b="1" smtClean="0">
                <a:solidFill>
                  <a:srgbClr val="FFFF66"/>
                </a:solidFill>
              </a:rPr>
              <a:t>elektronska pošta</a:t>
            </a:r>
            <a:r>
              <a:rPr lang="sr-Latn-CS" sz="2000" smtClean="0">
                <a:solidFill>
                  <a:srgbClr val="FFFF66"/>
                </a:solidFill>
              </a:rPr>
              <a:t> ili </a:t>
            </a:r>
            <a:r>
              <a:rPr lang="sr-Latn-CS" sz="2000" b="1" smtClean="0">
                <a:solidFill>
                  <a:srgbClr val="FFFF66"/>
                </a:solidFill>
              </a:rPr>
              <a:t>e-mail</a:t>
            </a:r>
            <a:r>
              <a:rPr lang="sr-Latn-CS" sz="2000" smtClean="0"/>
              <a:t> – razmena tekstualnih poruka među korisnicima</a:t>
            </a:r>
          </a:p>
          <a:p>
            <a:pPr>
              <a:lnSpc>
                <a:spcPct val="80000"/>
              </a:lnSpc>
            </a:pPr>
            <a:r>
              <a:rPr lang="sr-Latn-CS" sz="2000" b="1" smtClean="0">
                <a:solidFill>
                  <a:srgbClr val="FFFF66"/>
                </a:solidFill>
              </a:rPr>
              <a:t>prenos datoteka</a:t>
            </a:r>
            <a:r>
              <a:rPr lang="sr-Latn-CS" sz="2000" smtClean="0">
                <a:solidFill>
                  <a:srgbClr val="FFFF66"/>
                </a:solidFill>
              </a:rPr>
              <a:t> ili FTP</a:t>
            </a:r>
            <a:r>
              <a:rPr lang="sr-Latn-CS" sz="2000" smtClean="0"/>
              <a:t> – ovo je ustvari osnovni servis Interneta i služi za prenos fajlova sa jednog računara na drugi</a:t>
            </a:r>
          </a:p>
          <a:p>
            <a:pPr>
              <a:lnSpc>
                <a:spcPct val="80000"/>
              </a:lnSpc>
            </a:pPr>
            <a:r>
              <a:rPr lang="sr-Latn-CS" sz="2000" b="1" smtClean="0">
                <a:solidFill>
                  <a:srgbClr val="FFFF66"/>
                </a:solidFill>
              </a:rPr>
              <a:t>diskusione grupe</a:t>
            </a:r>
            <a:r>
              <a:rPr lang="sr-Latn-CS" sz="2000" smtClean="0"/>
              <a:t> ili </a:t>
            </a:r>
            <a:r>
              <a:rPr lang="sr-Latn-CS" sz="2000" b="1" smtClean="0"/>
              <a:t>e-konferencije</a:t>
            </a:r>
            <a:r>
              <a:rPr lang="sr-Latn-CS" sz="2000" smtClean="0"/>
              <a:t> (UseNET, news), ako je realizovano putem web-a - </a:t>
            </a:r>
            <a:r>
              <a:rPr lang="sr-Latn-CS" sz="2000" b="1" smtClean="0"/>
              <a:t>forumi</a:t>
            </a:r>
          </a:p>
          <a:p>
            <a:pPr>
              <a:lnSpc>
                <a:spcPct val="80000"/>
              </a:lnSpc>
            </a:pPr>
            <a:r>
              <a:rPr lang="sr-Latn-CS" sz="2000" b="1" smtClean="0">
                <a:solidFill>
                  <a:srgbClr val="FFFF66"/>
                </a:solidFill>
              </a:rPr>
              <a:t>interaktivan razgovor</a:t>
            </a:r>
            <a:r>
              <a:rPr lang="sr-Latn-CS" sz="2000" smtClean="0"/>
              <a:t> ili </a:t>
            </a:r>
            <a:r>
              <a:rPr lang="sr-Latn-CS" sz="2000" b="1" smtClean="0"/>
              <a:t>chat</a:t>
            </a:r>
            <a:r>
              <a:rPr lang="sr-Latn-CS" sz="2000" smtClean="0"/>
              <a:t> (IRC, Skype ili preko web-a)</a:t>
            </a:r>
          </a:p>
          <a:p>
            <a:pPr>
              <a:lnSpc>
                <a:spcPct val="80000"/>
              </a:lnSpc>
            </a:pPr>
            <a:r>
              <a:rPr lang="sr-Latn-CS" sz="2000" b="1" smtClean="0">
                <a:solidFill>
                  <a:srgbClr val="FFFF66"/>
                </a:solidFill>
              </a:rPr>
              <a:t>telnet</a:t>
            </a:r>
            <a:r>
              <a:rPr lang="sr-Latn-CS" sz="2000" smtClean="0"/>
              <a:t> (interaktivni rad na udaljenom računaru), </a:t>
            </a:r>
            <a:r>
              <a:rPr lang="sr-Latn-CS" sz="2000" b="1" smtClean="0"/>
              <a:t>gopher</a:t>
            </a:r>
            <a:r>
              <a:rPr lang="sr-Latn-CS" sz="2000" smtClean="0"/>
              <a:t> (distribuirani sistem za isporuku dokumenata), </a:t>
            </a:r>
            <a:r>
              <a:rPr lang="sr-Latn-CS" sz="2000" b="1" smtClean="0"/>
              <a:t>WAIS</a:t>
            </a:r>
            <a:r>
              <a:rPr lang="sr-Latn-CS" sz="2000" smtClean="0"/>
              <a:t> (pretraživanje baza podataka na kroz mrežu)</a:t>
            </a:r>
            <a:endParaRPr lang="en-US" sz="20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INTERNET ADRESE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534400" cy="4114800"/>
          </a:xfrm>
        </p:spPr>
        <p:txBody>
          <a:bodyPr/>
          <a:lstStyle/>
          <a:p>
            <a:r>
              <a:rPr lang="sr-Latn-CS" sz="2000" smtClean="0"/>
              <a:t>U praksi se koriste logičke adrese tipa </a:t>
            </a:r>
            <a:r>
              <a:rPr lang="sr-Latn-CS" sz="2000" b="1" smtClean="0">
                <a:solidFill>
                  <a:srgbClr val="FFCC00"/>
                </a:solidFill>
              </a:rPr>
              <a:t>www.yahoo.com</a:t>
            </a:r>
          </a:p>
          <a:p>
            <a:pPr lvl="1"/>
            <a:r>
              <a:rPr lang="sr-Latn-CS" sz="1800" smtClean="0"/>
              <a:t>poslednji deo adrese predstavlja "domen"</a:t>
            </a:r>
          </a:p>
          <a:p>
            <a:pPr lvl="1"/>
            <a:r>
              <a:rPr lang="sr-Latn-CS" sz="1800" smtClean="0"/>
              <a:t>opšti domeni za ceo svet (najpre su bili američki): </a:t>
            </a:r>
            <a:r>
              <a:rPr lang="sr-Latn-CS" sz="1800" b="1" smtClean="0"/>
              <a:t>com</a:t>
            </a:r>
            <a:r>
              <a:rPr lang="sr-Latn-CS" sz="1800" smtClean="0"/>
              <a:t>, </a:t>
            </a:r>
            <a:r>
              <a:rPr lang="sr-Latn-CS" sz="1800" b="1" smtClean="0"/>
              <a:t>net</a:t>
            </a:r>
            <a:r>
              <a:rPr lang="sr-Latn-CS" sz="1800" smtClean="0"/>
              <a:t>, </a:t>
            </a:r>
            <a:r>
              <a:rPr lang="sr-Latn-CS" sz="1800" b="1" smtClean="0"/>
              <a:t>org</a:t>
            </a:r>
            <a:r>
              <a:rPr lang="sr-Latn-CS" sz="1800" smtClean="0"/>
              <a:t>, </a:t>
            </a:r>
            <a:r>
              <a:rPr lang="sr-Latn-CS" sz="1800" b="1" smtClean="0"/>
              <a:t>edu</a:t>
            </a:r>
            <a:r>
              <a:rPr lang="sr-Latn-CS" sz="1800" smtClean="0"/>
              <a:t>...</a:t>
            </a:r>
          </a:p>
          <a:p>
            <a:pPr lvl="1"/>
            <a:r>
              <a:rPr lang="sr-Latn-CS" sz="1800" smtClean="0"/>
              <a:t>domeni države: </a:t>
            </a:r>
            <a:r>
              <a:rPr lang="en-US" sz="1800" b="1" smtClean="0"/>
              <a:t>rs</a:t>
            </a:r>
            <a:r>
              <a:rPr lang="sr-Latn-CS" sz="1800" smtClean="0"/>
              <a:t>, </a:t>
            </a:r>
            <a:r>
              <a:rPr lang="sr-Latn-CS" sz="1800" b="1" smtClean="0"/>
              <a:t>hr</a:t>
            </a:r>
            <a:r>
              <a:rPr lang="sr-Latn-CS" sz="1800" smtClean="0"/>
              <a:t>, </a:t>
            </a:r>
            <a:r>
              <a:rPr lang="sr-Latn-CS" sz="1800" b="1" smtClean="0"/>
              <a:t>jp</a:t>
            </a:r>
            <a:r>
              <a:rPr lang="sr-Latn-CS" sz="1800" smtClean="0"/>
              <a:t>... </a:t>
            </a:r>
          </a:p>
          <a:p>
            <a:pPr lvl="1"/>
            <a:r>
              <a:rPr lang="sr-Latn-CS" sz="1800" smtClean="0"/>
              <a:t>Ispod državnih se nalaze opšti domeni: </a:t>
            </a:r>
            <a:r>
              <a:rPr lang="sr-Latn-CS" sz="1800" b="1" smtClean="0"/>
              <a:t>co</a:t>
            </a:r>
            <a:r>
              <a:rPr lang="sr-Latn-CS" sz="1800" smtClean="0"/>
              <a:t>, </a:t>
            </a:r>
            <a:r>
              <a:rPr lang="sr-Latn-CS" sz="1800" b="1" smtClean="0"/>
              <a:t>org</a:t>
            </a:r>
            <a:r>
              <a:rPr lang="sr-Latn-CS" sz="1800" smtClean="0"/>
              <a:t>, </a:t>
            </a:r>
            <a:r>
              <a:rPr lang="sr-Latn-CS" sz="1800" b="1" smtClean="0"/>
              <a:t>gov</a:t>
            </a:r>
            <a:r>
              <a:rPr lang="sr-Latn-CS" sz="1800" smtClean="0"/>
              <a:t>... Tako bi firma imala domen </a:t>
            </a:r>
            <a:r>
              <a:rPr lang="sr-Latn-CS" sz="1800" b="1" smtClean="0"/>
              <a:t>co.</a:t>
            </a:r>
            <a:r>
              <a:rPr lang="en-US" sz="1800" b="1" smtClean="0"/>
              <a:t>rs</a:t>
            </a:r>
            <a:r>
              <a:rPr lang="sr-Latn-CS" sz="1800" smtClean="0"/>
              <a:t>, a </a:t>
            </a:r>
            <a:r>
              <a:rPr lang="en-US" sz="1800" smtClean="0"/>
              <a:t>obra</a:t>
            </a:r>
            <a:r>
              <a:rPr lang="hr-HR" sz="1800" smtClean="0"/>
              <a:t>zovna institucija</a:t>
            </a:r>
            <a:r>
              <a:rPr lang="sr-Latn-CS" sz="1800" smtClean="0"/>
              <a:t> </a:t>
            </a:r>
            <a:r>
              <a:rPr lang="sr-Latn-CS" sz="1800" b="1" smtClean="0"/>
              <a:t>edu.</a:t>
            </a:r>
            <a:r>
              <a:rPr lang="en-US" sz="1800" b="1" smtClean="0"/>
              <a:t>rs</a:t>
            </a:r>
            <a:endParaRPr lang="sr-Latn-CS" sz="1800" b="1" smtClean="0"/>
          </a:p>
          <a:p>
            <a:r>
              <a:rPr lang="sr-Latn-CS" sz="2000" smtClean="0"/>
              <a:t>Te adrese se pretvaraju u IP adrese tipa </a:t>
            </a:r>
            <a:r>
              <a:rPr lang="sr-Latn-CS" sz="2000" b="1" smtClean="0">
                <a:solidFill>
                  <a:srgbClr val="FFCC00"/>
                </a:solidFill>
              </a:rPr>
              <a:t>aaa.bbb.ccc.ddd</a:t>
            </a:r>
          </a:p>
          <a:p>
            <a:pPr lvl="1"/>
            <a:r>
              <a:rPr lang="sr-Latn-CS" sz="1800" b="1" smtClean="0"/>
              <a:t>DNS</a:t>
            </a:r>
            <a:r>
              <a:rPr lang="sr-Latn-CS" sz="1800" smtClean="0"/>
              <a:t> (</a:t>
            </a:r>
            <a:r>
              <a:rPr lang="sr-Latn-CS" sz="1800" i="1" smtClean="0"/>
              <a:t>Domain Name Space</a:t>
            </a:r>
            <a:r>
              <a:rPr lang="sr-Latn-CS" sz="1800" smtClean="0"/>
              <a:t>) server sadrži deo distribuirane baze podataka gde su logička imena povezana sa IP adresama</a:t>
            </a:r>
          </a:p>
          <a:p>
            <a:r>
              <a:rPr lang="sr-Latn-CS" sz="2000" smtClean="0"/>
              <a:t>IP adrese se na mrežnom sloju pretvaraju u hardverske adrese mrežnih uređaja</a:t>
            </a:r>
            <a:endParaRPr lang="en-US" sz="20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STATIČNE PREZENTACIJE HTML i CSS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876800"/>
          </a:xfrm>
        </p:spPr>
        <p:txBody>
          <a:bodyPr/>
          <a:lstStyle/>
          <a:p>
            <a:r>
              <a:rPr lang="sr-Latn-CS" sz="2000" smtClean="0"/>
              <a:t>HTML predstavlja standard za kreiranje web stranica</a:t>
            </a:r>
          </a:p>
          <a:p>
            <a:r>
              <a:rPr lang="sr-Latn-CS" sz="2000" smtClean="0"/>
              <a:t>Jednom kreirana stranica je nepromenljiva za posetioca sajta</a:t>
            </a:r>
          </a:p>
          <a:p>
            <a:r>
              <a:rPr lang="sr-Latn-CS" sz="2000" smtClean="0"/>
              <a:t>Osnovna uloga HTML-a bila je u formatiranju sadržaja, ali sa napredovanjem standarda (približavanje XML-u) počinje da se koristi  uglavnom za definisanje delova strane</a:t>
            </a:r>
          </a:p>
          <a:p>
            <a:r>
              <a:rPr lang="sr-Latn-CS" sz="2000" smtClean="0"/>
              <a:t>Za formatiranje izgleda koristi se CSS standard koji je mnogo moćniji od nekadašnjeg HTML-a</a:t>
            </a:r>
          </a:p>
          <a:p>
            <a:endParaRPr lang="sr-Latn-CS" sz="2000" smtClean="0"/>
          </a:p>
          <a:p>
            <a:r>
              <a:rPr lang="sr-Latn-CS" sz="2000" smtClean="0"/>
              <a:t>Pasus teksta kome je zadat CSS stil "prikaz" bi u XHTML-u bio zapisan kao:</a:t>
            </a:r>
          </a:p>
          <a:p>
            <a:pPr lvl="1"/>
            <a:r>
              <a:rPr lang="sr-Latn-CS" sz="2000" b="1" smtClean="0"/>
              <a:t>&lt;p class="prikaz"&gt; </a:t>
            </a:r>
            <a:r>
              <a:rPr lang="sr-Latn-CS" sz="2000" smtClean="0"/>
              <a:t>... tekst  pasusa ... </a:t>
            </a:r>
            <a:r>
              <a:rPr lang="sr-Latn-CS" sz="2000" b="1" smtClean="0"/>
              <a:t>&lt;</a:t>
            </a:r>
            <a:r>
              <a:rPr lang="en-US" sz="2000" b="1" smtClean="0"/>
              <a:t>/</a:t>
            </a:r>
            <a:r>
              <a:rPr lang="sr-Latn-CS" sz="2000" b="1" smtClean="0"/>
              <a:t>p&gt;</a:t>
            </a:r>
          </a:p>
          <a:p>
            <a:r>
              <a:rPr lang="sr-Latn-CS" sz="2000" smtClean="0"/>
              <a:t>Stil "prikaz" bi mogao da bude definisan kao:</a:t>
            </a:r>
          </a:p>
          <a:p>
            <a:pPr lvl="1"/>
            <a:r>
              <a:rPr lang="sr-Latn-CS" sz="2000" b="1" smtClean="0"/>
              <a:t>.prikaz </a:t>
            </a:r>
            <a:r>
              <a:rPr lang="en-US" sz="2000" b="1" smtClean="0"/>
              <a:t>{</a:t>
            </a:r>
            <a:r>
              <a:rPr lang="hr-HR" sz="2000" smtClean="0"/>
              <a:t>text-align:center; color: red;</a:t>
            </a:r>
            <a:r>
              <a:rPr lang="en-US" sz="2000" b="1" smtClean="0"/>
              <a:t>}</a:t>
            </a:r>
            <a:endParaRPr lang="sr-Latn-CS" sz="2000" b="1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STATIČNE PREZENTACIJE HTML i CSS</a:t>
            </a:r>
          </a:p>
        </p:txBody>
      </p:sp>
      <p:pic>
        <p:nvPicPr>
          <p:cNvPr id="4" name="Picture 3" descr="sl_html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4419600" cy="3276600"/>
          </a:xfrm>
          <a:prstGeom prst="rect">
            <a:avLst/>
          </a:prstGeom>
          <a:noFill/>
          <a:ln w="28575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5" name="Picture 4" descr="sl_html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2429203"/>
            <a:ext cx="5562600" cy="4123997"/>
          </a:xfrm>
          <a:prstGeom prst="rect">
            <a:avLst/>
          </a:prstGeom>
          <a:noFill/>
          <a:ln w="28575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2286000"/>
            <a:ext cx="7848600" cy="28194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INTERAKTIVNOST WEB-a</a:t>
            </a:r>
            <a:endParaRPr lang="en-US"/>
          </a:p>
        </p:txBody>
      </p:sp>
      <p:pic>
        <p:nvPicPr>
          <p:cNvPr id="4" name="Picture 3" descr="02 - interaktivnos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399" y="2438400"/>
            <a:ext cx="743029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DINAMIČNE PREZENTACIJE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sr-Latn-CS" sz="2400" smtClean="0"/>
              <a:t>Stranice koje menjaju svoj sadržaj zavisno od akcija korisnika</a:t>
            </a:r>
          </a:p>
          <a:p>
            <a:endParaRPr lang="sr-Latn-CS" sz="2400" smtClean="0"/>
          </a:p>
          <a:p>
            <a:r>
              <a:rPr lang="sr-Latn-CS" sz="2400" smtClean="0"/>
              <a:t>Tehnologije na strani servera</a:t>
            </a:r>
          </a:p>
          <a:p>
            <a:pPr lvl="1"/>
            <a:r>
              <a:rPr lang="sr-Latn-CS" sz="2000" b="1" smtClean="0"/>
              <a:t>CGI</a:t>
            </a:r>
            <a:r>
              <a:rPr lang="sr-Latn-CS" sz="2000" smtClean="0"/>
              <a:t> (</a:t>
            </a:r>
            <a:r>
              <a:rPr lang="sr-Latn-CS" sz="2000" i="1" smtClean="0"/>
              <a:t>Common Gateway Interface</a:t>
            </a:r>
            <a:r>
              <a:rPr lang="sr-Latn-CS" sz="2000" smtClean="0"/>
              <a:t>)</a:t>
            </a:r>
          </a:p>
          <a:p>
            <a:pPr lvl="1"/>
            <a:r>
              <a:rPr lang="sr-Latn-CS" sz="2000" b="1" smtClean="0"/>
              <a:t>PHP</a:t>
            </a:r>
            <a:r>
              <a:rPr lang="sr-Latn-CS" sz="2000" smtClean="0"/>
              <a:t> (</a:t>
            </a:r>
            <a:r>
              <a:rPr lang="sr-Latn-CS" sz="2000" i="1" smtClean="0"/>
              <a:t>PHP: Hypertext Preprocessor ili Personal Home Pages</a:t>
            </a:r>
            <a:r>
              <a:rPr lang="sr-Latn-CS" sz="2000" smtClean="0"/>
              <a:t>)</a:t>
            </a:r>
          </a:p>
          <a:p>
            <a:pPr lvl="1"/>
            <a:r>
              <a:rPr lang="sr-Latn-CS" sz="2000" b="1" smtClean="0"/>
              <a:t>ASP</a:t>
            </a:r>
            <a:r>
              <a:rPr lang="sr-Latn-CS" sz="2000" smtClean="0"/>
              <a:t> (</a:t>
            </a:r>
            <a:r>
              <a:rPr lang="sr-Latn-CS" sz="2000" i="1" smtClean="0"/>
              <a:t>Active Server Pages</a:t>
            </a:r>
            <a:r>
              <a:rPr lang="sr-Latn-CS" sz="2000" smtClean="0"/>
              <a:t>)</a:t>
            </a:r>
          </a:p>
          <a:p>
            <a:pPr lvl="1"/>
            <a:r>
              <a:rPr lang="sr-Latn-CS" sz="2000" b="1" smtClean="0"/>
              <a:t>JSP</a:t>
            </a:r>
            <a:r>
              <a:rPr lang="sr-Latn-CS" sz="2000" smtClean="0"/>
              <a:t> (</a:t>
            </a:r>
            <a:r>
              <a:rPr lang="sr-Latn-CS" sz="2000" i="1" smtClean="0"/>
              <a:t>Java Server Pages</a:t>
            </a:r>
            <a:r>
              <a:rPr lang="sr-Latn-CS" sz="2000" smtClean="0"/>
              <a:t>)</a:t>
            </a:r>
          </a:p>
          <a:p>
            <a:r>
              <a:rPr lang="sr-Latn-CS" sz="2400" smtClean="0"/>
              <a:t>Tehnologije na strani klijenta</a:t>
            </a:r>
          </a:p>
          <a:p>
            <a:pPr lvl="1"/>
            <a:r>
              <a:rPr lang="sr-Latn-CS" sz="2000" b="1" smtClean="0"/>
              <a:t>JavaScript</a:t>
            </a:r>
          </a:p>
          <a:p>
            <a:pPr lvl="1"/>
            <a:r>
              <a:rPr lang="sr-Latn-CS" sz="2000" b="1" smtClean="0"/>
              <a:t>Java</a:t>
            </a:r>
          </a:p>
          <a:p>
            <a:pPr lvl="1"/>
            <a:r>
              <a:rPr lang="sr-Latn-CS" sz="2000" b="1" smtClean="0"/>
              <a:t>Plug-in tehnologija - Flash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PHP, ASP i JSP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sz="2400" smtClean="0"/>
              <a:t>Program je inkorporiran u samu HTML stranicu koja ima ekstenziju </a:t>
            </a:r>
            <a:r>
              <a:rPr lang="sr-Latn-CS" sz="2400" b="1" smtClean="0"/>
              <a:t>.php</a:t>
            </a:r>
            <a:r>
              <a:rPr lang="sr-Latn-CS" sz="2400" smtClean="0"/>
              <a:t>, </a:t>
            </a:r>
            <a:r>
              <a:rPr lang="sr-Latn-CS" sz="2400" b="1" smtClean="0"/>
              <a:t>.asp</a:t>
            </a:r>
            <a:r>
              <a:rPr lang="sr-Latn-CS" sz="2400" smtClean="0"/>
              <a:t> ili </a:t>
            </a:r>
            <a:r>
              <a:rPr lang="sr-Latn-CS" sz="2400" b="1" smtClean="0"/>
              <a:t>.jsp</a:t>
            </a:r>
            <a:r>
              <a:rPr lang="sr-Latn-CS" sz="2400" smtClean="0"/>
              <a:t> i koja se nalazi na serveru</a:t>
            </a:r>
          </a:p>
          <a:p>
            <a:r>
              <a:rPr lang="sr-Latn-CS" sz="2400" smtClean="0"/>
              <a:t>Kada klijent zahteva takvu stranicu, server izvršava program na stranici i klijentu šalje samo čist HTML rezultat</a:t>
            </a:r>
          </a:p>
          <a:p>
            <a:r>
              <a:rPr lang="sr-Latn-CS" sz="2400" smtClean="0"/>
              <a:t>PHP je zaseban programski jezik, ASP (Microsoft) je ustvari interfejs pomoću koga VBScript funkcioniše na serveru, JSP je sličan PHP-u samo za jezik Java</a:t>
            </a:r>
          </a:p>
          <a:p>
            <a:r>
              <a:rPr lang="sr-Latn-CS" sz="2400" smtClean="0"/>
              <a:t>Kreiranje stranice u trenutku kada se ona zahteva - pretraživanje, pristup bazi podataka, forumi, shopping cart softver i sl.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FUNKCIONISANJE PHP-a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733800" cy="4038600"/>
          </a:xfrm>
          <a:solidFill>
            <a:srgbClr val="FFFFCC">
              <a:alpha val="85000"/>
            </a:srgbClr>
          </a:solidFill>
          <a:ln w="38100"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&lt;html&gt;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&lt;head&gt;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&lt;title&gt; Probna strana &lt;/title&gt;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&lt;/head&gt;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&lt;body&gt;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&lt;h1&gt; Pogledajte rezultat &lt;/h1&gt;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</a:t>
            </a:r>
            <a:r>
              <a:rPr lang="en-US" sz="1000" b="1" smtClean="0">
                <a:solidFill>
                  <a:srgbClr val="C00000"/>
                </a:solidFill>
              </a:rPr>
              <a:t>&lt;?php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	vvwvwvwvvwvwvwvwvvwvwvwvwvw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	vvwvwvwvvwvwvwvwvvwvwvwvwvw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	</a:t>
            </a:r>
            <a:r>
              <a:rPr lang="en-US" sz="1000" b="1" smtClean="0">
                <a:solidFill>
                  <a:srgbClr val="C00000"/>
                </a:solidFill>
              </a:rPr>
              <a:t>$x = 120;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	vvwvwvwvvwvwvwvwvvwvwvwvwvw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	vvwvwvwvvwvwvwvwvvwvwvwvwvw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	</a:t>
            </a:r>
            <a:r>
              <a:rPr lang="en-US" sz="1000" b="1" smtClean="0">
                <a:solidFill>
                  <a:srgbClr val="C00000"/>
                </a:solidFill>
              </a:rPr>
              <a:t>echo "&lt;p&gt; Rezultat je {$x} &lt;/p&gt;\n";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</a:t>
            </a:r>
            <a:r>
              <a:rPr lang="en-US" sz="1000" b="1" smtClean="0">
                <a:solidFill>
                  <a:srgbClr val="C00000"/>
                </a:solidFill>
              </a:rPr>
              <a:t>?&gt;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&lt;p&gt;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	Puno pozdrava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&lt;/p&gt;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&lt;/body&gt;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&lt;/html&gt;</a:t>
            </a:r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7" name="Content Placeholder 3"/>
          <p:cNvSpPr>
            <a:spLocks noGrp="1"/>
          </p:cNvSpPr>
          <p:nvPr>
            <p:ph sz="half" idx="1"/>
          </p:nvPr>
        </p:nvSpPr>
        <p:spPr>
          <a:xfrm>
            <a:off x="5105400" y="1600200"/>
            <a:ext cx="3733800" cy="4038600"/>
          </a:xfrm>
          <a:solidFill>
            <a:srgbClr val="FFFFCC">
              <a:alpha val="85000"/>
            </a:srgbClr>
          </a:solidFill>
          <a:ln w="38100"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&lt;html&gt;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&lt;head&gt;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&lt;title&gt; Probna strana &lt;/title&gt;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&lt;/head&gt;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&lt;body&gt;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&lt;h1&gt; Pogledajte rezultat &lt;/h1&gt;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rgbClr val="C00000"/>
                </a:solidFill>
              </a:rPr>
              <a:t>		</a:t>
            </a:r>
            <a:r>
              <a:rPr lang="en-US" sz="1000" b="1" smtClean="0">
                <a:solidFill>
                  <a:srgbClr val="309042"/>
                </a:solidFill>
              </a:rPr>
              <a:t>&lt;p&gt; Rezultat je 120 &lt;/p&gt;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&lt;p&gt;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	Puno pozdrava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	&lt;/p&gt;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	&lt;/body&gt;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000" smtClean="0">
                <a:solidFill>
                  <a:schemeClr val="tx1"/>
                </a:solidFill>
              </a:rPr>
              <a:t>&lt;/html&gt;</a:t>
            </a:r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2743200"/>
            <a:ext cx="3429000" cy="144780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C0000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34000" y="2743199"/>
            <a:ext cx="3276600" cy="152400"/>
          </a:xfrm>
          <a:prstGeom prst="rect">
            <a:avLst/>
          </a:prstGeom>
          <a:solidFill>
            <a:srgbClr val="309042">
              <a:alpha val="10000"/>
            </a:srgbClr>
          </a:solidFill>
          <a:ln>
            <a:solidFill>
              <a:srgbClr val="2C6236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59436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FFFF66"/>
                </a:solidFill>
              </a:rPr>
              <a:t>Originalni dokument na serveru uklju</a:t>
            </a:r>
            <a:r>
              <a:rPr lang="hr-BA" smtClean="0">
                <a:solidFill>
                  <a:srgbClr val="FFFF66"/>
                </a:solidFill>
              </a:rPr>
              <a:t>čuje i PHP program</a:t>
            </a:r>
            <a:endParaRPr lang="en-US">
              <a:solidFill>
                <a:srgbClr val="FFFF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5943599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smtClean="0">
                <a:solidFill>
                  <a:srgbClr val="FFFF66"/>
                </a:solidFill>
              </a:rPr>
              <a:t>Dokument koji dobije korisnikov web browser sadrži samo rezultat</a:t>
            </a:r>
            <a:endParaRPr lang="en-US">
              <a:solidFill>
                <a:srgbClr val="FFFF66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343400" y="3429000"/>
            <a:ext cx="609600" cy="533400"/>
          </a:xfrm>
          <a:prstGeom prst="rightArrow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BAZE PODATAKA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81600"/>
            <a:ext cx="8305800" cy="1371600"/>
          </a:xfrm>
          <a:solidFill>
            <a:schemeClr val="bg1">
              <a:alpha val="70000"/>
            </a:schemeClr>
          </a:solidFill>
          <a:ln w="38100">
            <a:solidFill>
              <a:schemeClr val="bg1"/>
            </a:solidFill>
          </a:ln>
        </p:spPr>
        <p:txBody>
          <a:bodyPr/>
          <a:lstStyle/>
          <a:p>
            <a:pPr>
              <a:buNone/>
            </a:pPr>
            <a:endParaRPr lang="en-US" sz="1200" b="1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1200" b="1" smtClean="0">
                <a:solidFill>
                  <a:srgbClr val="5C1D75"/>
                </a:solidFill>
              </a:rPr>
              <a:t>SELECT naslov, ime, zanr, rodjen</a:t>
            </a:r>
          </a:p>
          <a:p>
            <a:pPr>
              <a:buNone/>
            </a:pPr>
            <a:r>
              <a:rPr lang="en-US" sz="1200" b="1" smtClean="0">
                <a:solidFill>
                  <a:srgbClr val="5C1D75"/>
                </a:solidFill>
              </a:rPr>
              <a:t>FROM knjige, pisci</a:t>
            </a:r>
          </a:p>
          <a:p>
            <a:pPr>
              <a:buNone/>
            </a:pPr>
            <a:r>
              <a:rPr lang="en-US" sz="1200" b="1" smtClean="0">
                <a:solidFill>
                  <a:srgbClr val="5C1D75"/>
                </a:solidFill>
              </a:rPr>
              <a:t>WHERE (pisac = ID) </a:t>
            </a:r>
          </a:p>
          <a:p>
            <a:pPr>
              <a:buNone/>
            </a:pPr>
            <a:r>
              <a:rPr lang="en-US" sz="1200" b="1" smtClean="0">
                <a:solidFill>
                  <a:srgbClr val="5C1D75"/>
                </a:solidFill>
              </a:rPr>
              <a:t>AND (ime LIKE 'S%') AND  (zanr = 'HOR') AND (rodjen &gt; 1940)</a:t>
            </a:r>
            <a:endParaRPr lang="en-US" sz="1200" b="1">
              <a:solidFill>
                <a:srgbClr val="5C1D75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8153400" cy="1642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3400" y="3429000"/>
            <a:ext cx="82296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1400" smtClean="0">
                <a:solidFill>
                  <a:srgbClr val="FFFF66"/>
                </a:solidFill>
              </a:rPr>
              <a:t>U velikom broju slučajeva, potrebno je da web sajt barata nekim podacima. Najpraktičniji način je da se pristup bazi podataka obavlja putem jezika SQL (</a:t>
            </a:r>
            <a:r>
              <a:rPr lang="hr-BA" sz="1400" i="1" smtClean="0">
                <a:solidFill>
                  <a:srgbClr val="FFFF66"/>
                </a:solidFill>
              </a:rPr>
              <a:t>Structured Query Language</a:t>
            </a:r>
            <a:r>
              <a:rPr lang="hr-BA" sz="1400" smtClean="0">
                <a:solidFill>
                  <a:srgbClr val="FFFF66"/>
                </a:solidFill>
              </a:rPr>
              <a:t>).</a:t>
            </a:r>
          </a:p>
          <a:p>
            <a:endParaRPr lang="hr-BA" sz="1400" smtClean="0">
              <a:solidFill>
                <a:srgbClr val="FFFF66"/>
              </a:solidFill>
            </a:endParaRPr>
          </a:p>
          <a:p>
            <a:r>
              <a:rPr lang="hr-BA" sz="1400" smtClean="0">
                <a:solidFill>
                  <a:srgbClr val="FFFF66"/>
                </a:solidFill>
              </a:rPr>
              <a:t>Neki od najpoznatiojih SQL sistema su </a:t>
            </a:r>
            <a:r>
              <a:rPr lang="hr-BA" sz="1400" b="1" smtClean="0">
                <a:solidFill>
                  <a:srgbClr val="FFFF66"/>
                </a:solidFill>
              </a:rPr>
              <a:t>MySQL</a:t>
            </a:r>
            <a:r>
              <a:rPr lang="hr-BA" sz="1400" smtClean="0">
                <a:solidFill>
                  <a:srgbClr val="FFFF66"/>
                </a:solidFill>
              </a:rPr>
              <a:t> i </a:t>
            </a:r>
            <a:r>
              <a:rPr lang="hr-BA" sz="1400" b="1" smtClean="0">
                <a:solidFill>
                  <a:srgbClr val="FFFF66"/>
                </a:solidFill>
              </a:rPr>
              <a:t>SQL Server</a:t>
            </a:r>
            <a:r>
              <a:rPr lang="hr-BA" sz="1400" smtClean="0">
                <a:solidFill>
                  <a:srgbClr val="FFFF66"/>
                </a:solidFill>
              </a:rPr>
              <a:t>. Jezik PHP pruža odličnu podršku za rad sa MySQL-om, dok ASP najbolje podržava Microsoft-ove baze podataka.</a:t>
            </a:r>
          </a:p>
          <a:p>
            <a:endParaRPr lang="hr-BA" sz="1400" smtClean="0">
              <a:solidFill>
                <a:srgbClr val="FFFF66"/>
              </a:solidFill>
            </a:endParaRPr>
          </a:p>
          <a:p>
            <a:r>
              <a:rPr lang="hr-BA" sz="1400" smtClean="0">
                <a:solidFill>
                  <a:srgbClr val="FFFF66"/>
                </a:solidFill>
              </a:rPr>
              <a:t>Ovde je prikazan primer kako se upit iz Access-a (</a:t>
            </a:r>
            <a:r>
              <a:rPr lang="hr-BA" sz="1400" i="1" smtClean="0">
                <a:solidFill>
                  <a:srgbClr val="FFFF66"/>
                </a:solidFill>
              </a:rPr>
              <a:t>Biblioteka</a:t>
            </a:r>
            <a:r>
              <a:rPr lang="hr-BA" sz="1400" smtClean="0">
                <a:solidFill>
                  <a:srgbClr val="FFFF66"/>
                </a:solidFill>
              </a:rPr>
              <a:t>) prevodi u SQL.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JAVASCRIPT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sz="2400" smtClean="0"/>
              <a:t>Originalno proizvod firme Netscape, danas ga razvija agencija ECMA i pravo ime mu je </a:t>
            </a:r>
            <a:r>
              <a:rPr lang="sr-Latn-CS" sz="2400" b="1" smtClean="0"/>
              <a:t>ECMAScript</a:t>
            </a:r>
          </a:p>
          <a:p>
            <a:r>
              <a:rPr lang="sr-Latn-CS" sz="2400" smtClean="0"/>
              <a:t>HTML strana je obogaćena programom koji je inkorporiran u samu stranu</a:t>
            </a:r>
          </a:p>
          <a:p>
            <a:r>
              <a:rPr lang="sr-Latn-CS" sz="2400" smtClean="0"/>
              <a:t>Web čitač po prispeću stranice izvršava program</a:t>
            </a:r>
          </a:p>
          <a:p>
            <a:r>
              <a:rPr lang="sr-Latn-CS" sz="2400" smtClean="0"/>
              <a:t>Na ovaj način se postiže dinamika na strani klijenta - aktivni linkovi, padajući meniji i sl.</a:t>
            </a:r>
          </a:p>
          <a:p>
            <a:r>
              <a:rPr lang="sr-Latn-CS" sz="2400" smtClean="0"/>
              <a:t>Upotrebna vrednost skript jezika je u korišćenju objektnog modela aplikacije i dokumenta u kome se izvršava </a:t>
            </a:r>
          </a:p>
          <a:p>
            <a:r>
              <a:rPr lang="sr-Latn-CS" sz="2400" smtClean="0"/>
              <a:t>Program je vidljiv korisniku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FUNKCIONISANJE JAVASCRIPT-a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733800" cy="4038600"/>
          </a:xfrm>
          <a:solidFill>
            <a:srgbClr val="FFFFCC">
              <a:alpha val="85000"/>
            </a:srgbClr>
          </a:solidFill>
          <a:ln w="38100"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&lt;html&gt;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&lt;head&gt;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	&lt;title&gt; Probna strana &lt;/title&gt;</a:t>
            </a:r>
            <a:endParaRPr lang="hr-BA" sz="1200" smtClean="0">
              <a:solidFill>
                <a:schemeClr val="tx1"/>
              </a:solidFill>
            </a:endParaRP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hr-BA" sz="1200" b="1" smtClean="0">
                <a:solidFill>
                  <a:srgbClr val="C00000"/>
                </a:solidFill>
              </a:rPr>
              <a:t>		</a:t>
            </a:r>
            <a:r>
              <a:rPr lang="en-US" sz="1200" b="1" smtClean="0">
                <a:solidFill>
                  <a:srgbClr val="C00000"/>
                </a:solidFill>
              </a:rPr>
              <a:t>&lt;</a:t>
            </a:r>
            <a:r>
              <a:rPr lang="hr-BA" sz="1200" b="1" smtClean="0">
                <a:solidFill>
                  <a:srgbClr val="C00000"/>
                </a:solidFill>
              </a:rPr>
              <a:t>script</a:t>
            </a:r>
            <a:r>
              <a:rPr lang="en-US" sz="1200" b="1" smtClean="0">
                <a:solidFill>
                  <a:srgbClr val="C00000"/>
                </a:solidFill>
              </a:rPr>
              <a:t>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b="1" smtClean="0">
                <a:solidFill>
                  <a:srgbClr val="C00000"/>
                </a:solidFill>
              </a:rPr>
              <a:t>			function boja (obj)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b="1" smtClean="0">
                <a:solidFill>
                  <a:srgbClr val="C00000"/>
                </a:solidFill>
              </a:rPr>
              <a:t>			{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b="1" smtClean="0">
                <a:solidFill>
                  <a:srgbClr val="C00000"/>
                </a:solidFill>
              </a:rPr>
              <a:t>				obj.style.color = "#FF0000";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b="1" smtClean="0">
                <a:solidFill>
                  <a:srgbClr val="C00000"/>
                </a:solidFill>
              </a:rPr>
              <a:t>			}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b="1" smtClean="0">
                <a:solidFill>
                  <a:srgbClr val="C00000"/>
                </a:solidFill>
              </a:rPr>
              <a:t>		&lt;/script&gt;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&lt;/head&gt;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&lt;body&gt;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	&lt;h1&gt; Maksimalna interaktivnost &lt;/h1&gt;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	&lt;div  </a:t>
            </a:r>
            <a:r>
              <a:rPr lang="en-US" sz="1200" b="1" smtClean="0">
                <a:solidFill>
                  <a:srgbClr val="C00000"/>
                </a:solidFill>
              </a:rPr>
              <a:t>onclick="boja(this);" </a:t>
            </a:r>
            <a:r>
              <a:rPr lang="en-US" sz="1200" smtClean="0">
                <a:solidFill>
                  <a:schemeClr val="tx1"/>
                </a:solidFill>
              </a:rPr>
              <a:t>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		Kliknite na ovaj tekst i boja </a:t>
            </a:r>
            <a:r>
              <a:rPr lang="hr-BA" sz="1200" smtClean="0">
                <a:solidFill>
                  <a:schemeClr val="tx1"/>
                </a:solidFill>
              </a:rPr>
              <a:t>će se promeniti</a:t>
            </a:r>
            <a:endParaRPr lang="en-US" sz="1200" smtClean="0">
              <a:solidFill>
                <a:schemeClr val="tx1"/>
              </a:solidFill>
            </a:endParaRP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	&lt;/div&gt;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	&lt;/body&gt;</a:t>
            </a:r>
          </a:p>
          <a:p>
            <a:pPr marL="0" indent="0">
              <a:buNone/>
              <a:tabLst>
                <a:tab pos="177800" algn="l"/>
                <a:tab pos="354013" algn="l"/>
                <a:tab pos="541338" algn="l"/>
                <a:tab pos="719138" algn="l"/>
                <a:tab pos="895350" algn="l"/>
              </a:tabLst>
            </a:pPr>
            <a:r>
              <a:rPr lang="en-US" sz="1200" smtClean="0">
                <a:solidFill>
                  <a:schemeClr val="tx1"/>
                </a:solidFill>
              </a:rPr>
              <a:t>&lt;/html&gt;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2286000"/>
            <a:ext cx="3429000" cy="129540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C0000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59436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FFFF66"/>
                </a:solidFill>
              </a:rPr>
              <a:t>JavaScript program je </a:t>
            </a:r>
          </a:p>
          <a:p>
            <a:pPr algn="ctr"/>
            <a:r>
              <a:rPr lang="en-US" smtClean="0">
                <a:solidFill>
                  <a:srgbClr val="FFFF66"/>
                </a:solidFill>
              </a:rPr>
              <a:t>u potpunosti vidljiv korisniku</a:t>
            </a:r>
            <a:endParaRPr lang="en-US">
              <a:solidFill>
                <a:srgbClr val="FFFF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1905000"/>
            <a:ext cx="381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FF66"/>
                </a:solidFill>
              </a:rPr>
              <a:t>JavaScript program se i</a:t>
            </a:r>
            <a:r>
              <a:rPr lang="hr-BA" smtClean="0">
                <a:solidFill>
                  <a:srgbClr val="FFFF66"/>
                </a:solidFill>
              </a:rPr>
              <a:t>zvršava na računaru korisnika unutar njegovog web čitača.</a:t>
            </a:r>
          </a:p>
          <a:p>
            <a:endParaRPr lang="hr-BA" smtClean="0">
              <a:solidFill>
                <a:srgbClr val="FFFF66"/>
              </a:solidFill>
            </a:endParaRPr>
          </a:p>
          <a:p>
            <a:r>
              <a:rPr lang="hr-BA" smtClean="0">
                <a:solidFill>
                  <a:srgbClr val="FFFF66"/>
                </a:solidFill>
              </a:rPr>
              <a:t>Delovi programa koji su "slobodni" izvršavaju se u trenutku kada web čitač naiđe na njih.</a:t>
            </a:r>
          </a:p>
          <a:p>
            <a:endParaRPr lang="hr-BA" smtClean="0">
              <a:solidFill>
                <a:srgbClr val="FFFF66"/>
              </a:solidFill>
            </a:endParaRPr>
          </a:p>
          <a:p>
            <a:r>
              <a:rPr lang="hr-BA" smtClean="0">
                <a:solidFill>
                  <a:srgbClr val="FFFF66"/>
                </a:solidFill>
              </a:rPr>
              <a:t>Delovi programa koji su unutar funkcija izvršavaju se tek kada su pozvani (npr. određenom akcijom korisnika).</a:t>
            </a:r>
            <a:endParaRPr lang="en-US">
              <a:solidFill>
                <a:srgbClr val="FFFF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19200" y="4267200"/>
            <a:ext cx="1524000" cy="22860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C0000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JAVA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153400" cy="4038600"/>
          </a:xfrm>
        </p:spPr>
        <p:txBody>
          <a:bodyPr/>
          <a:lstStyle/>
          <a:p>
            <a:r>
              <a:rPr lang="sr-Latn-CS" sz="2000" smtClean="0"/>
              <a:t>Proizvod firme SUN Microsystems</a:t>
            </a:r>
          </a:p>
          <a:p>
            <a:r>
              <a:rPr lang="sr-Latn-CS" sz="2000" smtClean="0"/>
              <a:t>Kompletan objektno orjentisani programski jezik, lak za učenje, prevodi se u pseudokod koji se izvršava pomoću "virtuelne mašine"</a:t>
            </a:r>
          </a:p>
          <a:p>
            <a:r>
              <a:rPr lang="sr-Latn-CS" sz="2000" smtClean="0"/>
              <a:t>Java aplikacije su nezavisni programi, dok su Java apleti programi koji se izvršavaju unutar web čitača</a:t>
            </a:r>
          </a:p>
          <a:p>
            <a:r>
              <a:rPr lang="sr-Latn-CS" sz="2000" smtClean="0"/>
              <a:t>Java apleti su verovatno najmoćnija alatka za programiranje na strani klijenta</a:t>
            </a:r>
          </a:p>
          <a:p>
            <a:r>
              <a:rPr lang="sr-Latn-CS" sz="2000" smtClean="0"/>
              <a:t>Apleti da utiču na ostatak HTML dokumenta, koji je statičan - izvršavaju se samo u unapred određenom prostoru</a:t>
            </a:r>
            <a:endParaRPr lang="en-US" sz="200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FLASH</a:t>
            </a:r>
            <a:endParaRPr 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sz="2400" b="1" smtClean="0"/>
              <a:t>Flash</a:t>
            </a:r>
            <a:r>
              <a:rPr lang="sr-Latn-CS" sz="2400" smtClean="0"/>
              <a:t> je proizvod firme Macromedia, danas u vlasništvu Adobe-a i predstavlja popularan alat da se dinamiz</a:t>
            </a:r>
            <a:r>
              <a:rPr lang="en-US" sz="2400" smtClean="0"/>
              <a:t>ira</a:t>
            </a:r>
            <a:r>
              <a:rPr lang="sr-Latn-CS" sz="2400" smtClean="0"/>
              <a:t> sadržaj web stranice</a:t>
            </a:r>
          </a:p>
          <a:p>
            <a:pPr lvl="1"/>
            <a:r>
              <a:rPr lang="sr-Latn-CS" sz="2000" smtClean="0"/>
              <a:t>radi sa vektorskom grafikom zbog čega su animacije rađene njime spakovane u kratke fajlove (brz prenos preko Interneta)</a:t>
            </a:r>
          </a:p>
          <a:p>
            <a:pPr lvl="1"/>
            <a:r>
              <a:rPr lang="sr-Latn-CS" sz="2000" smtClean="0"/>
              <a:t>izvršava se u ograničenom delu HTML dokumenta kao i Java apleti</a:t>
            </a:r>
          </a:p>
          <a:p>
            <a:pPr lvl="1"/>
            <a:r>
              <a:rPr lang="sr-Latn-CS" sz="2000" smtClean="0"/>
              <a:t>animacije mogu biti i interaktivne, što omogućava kreiranje cele prezentacije u Flashu</a:t>
            </a:r>
          </a:p>
          <a:p>
            <a:pPr lvl="1"/>
            <a:r>
              <a:rPr lang="sr-Latn-CS" sz="2000" smtClean="0"/>
              <a:t>interaktivnost se postiže upotrebom posebnog skript jezika -</a:t>
            </a:r>
            <a:r>
              <a:rPr lang="sr-Latn-CS" sz="2000" b="1" smtClean="0"/>
              <a:t>ActionScript</a:t>
            </a:r>
          </a:p>
          <a:p>
            <a:pPr lvl="1"/>
            <a:r>
              <a:rPr lang="sr-Latn-CS" sz="2000" smtClean="0"/>
              <a:t>zahteva instaliran plug-in na klijentskom računaru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FLASH</a:t>
            </a:r>
            <a:endParaRPr lang="en-US" smtClean="0"/>
          </a:p>
        </p:txBody>
      </p:sp>
      <p:pic>
        <p:nvPicPr>
          <p:cNvPr id="20483" name="Picture 4" descr="b - tries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600200"/>
            <a:ext cx="7010400" cy="48958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smtClean="0">
                <a:effectLst>
                  <a:outerShdw blurRad="63500" dist="101600" dir="3600000" sx="101000" sy="101000" algn="tl" rotWithShape="0">
                    <a:prstClr val="black">
                      <a:alpha val="81000"/>
                    </a:prstClr>
                  </a:outerShdw>
                </a:effectLst>
              </a:rPr>
              <a:t>HVALA NA PA</a:t>
            </a:r>
            <a:r>
              <a:rPr lang="hr-HR" smtClean="0">
                <a:effectLst>
                  <a:outerShdw blurRad="63500" dist="101600" dir="3600000" sx="101000" sy="101000" algn="tl" rotWithShape="0">
                    <a:prstClr val="black">
                      <a:alpha val="81000"/>
                    </a:prstClr>
                  </a:outerShdw>
                </a:effectLst>
              </a:rPr>
              <a:t>ŽNJI</a:t>
            </a:r>
            <a:endParaRPr lang="en-US">
              <a:effectLst>
                <a:outerShdw blurRad="63500" dist="101600" dir="3600000" sx="101000" sy="101000" algn="tl" rotWithShape="0">
                  <a:prstClr val="black">
                    <a:alpha val="81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1355</Words>
  <Application>Microsoft Office PowerPoint</Application>
  <PresentationFormat>On-screen Show (4:3)</PresentationFormat>
  <Paragraphs>180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Default Design</vt:lpstr>
      <vt:lpstr>ELEKTRONSKI MARKETING</vt:lpstr>
      <vt:lpstr>ISTORIJA</vt:lpstr>
      <vt:lpstr>KLIJENTI I SERVERI</vt:lpstr>
      <vt:lpstr>TCP / IP SLOJNI MODEL</vt:lpstr>
      <vt:lpstr>INTERNET SLOJ PROTOKOL IP i ostali</vt:lpstr>
      <vt:lpstr>TRANSPORTNI SLOJ PROTOKOLI TCP i UDP</vt:lpstr>
      <vt:lpstr>SLOJ APLIKACIJE</vt:lpstr>
      <vt:lpstr>OSI SLOJNI MODEL</vt:lpstr>
      <vt:lpstr>SERVISI INTERNETA</vt:lpstr>
      <vt:lpstr>INTERNET ADRESE</vt:lpstr>
      <vt:lpstr>STATIČNE PREZENTACIJE HTML i CSS</vt:lpstr>
      <vt:lpstr>STATIČNE PREZENTACIJE HTML i CSS</vt:lpstr>
      <vt:lpstr>INTERAKTIVNOST WEB-a</vt:lpstr>
      <vt:lpstr>DINAMIČNE PREZENTACIJE</vt:lpstr>
      <vt:lpstr>PHP, ASP i JSP</vt:lpstr>
      <vt:lpstr>FUNKCIONISANJE PHP-a</vt:lpstr>
      <vt:lpstr>BAZE PODATAKA</vt:lpstr>
      <vt:lpstr>JAVASCRIPT</vt:lpstr>
      <vt:lpstr>FUNKCIONISANJE JAVASCRIPT-a</vt:lpstr>
      <vt:lpstr>JAVA</vt:lpstr>
      <vt:lpstr>FLASH</vt:lpstr>
      <vt:lpstr>FLASH</vt:lpstr>
      <vt:lpstr>HVALA NA PAŽNJI</vt:lpstr>
    </vt:vector>
  </TitlesOfParts>
  <Company>Qwerty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OSNOVI RAČUNARSTVA</dc:title>
  <dc:creator>Danijela</dc:creator>
  <cp:lastModifiedBy>Ucionica 3</cp:lastModifiedBy>
  <cp:revision>63</cp:revision>
  <dcterms:created xsi:type="dcterms:W3CDTF">2009-09-30T07:29:11Z</dcterms:created>
  <dcterms:modified xsi:type="dcterms:W3CDTF">2018-03-27T09:04:09Z</dcterms:modified>
</cp:coreProperties>
</file>