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68" r:id="rId4"/>
    <p:sldId id="273" r:id="rId5"/>
    <p:sldId id="265" r:id="rId6"/>
    <p:sldId id="266" r:id="rId7"/>
    <p:sldId id="267" r:id="rId8"/>
    <p:sldId id="269" r:id="rId9"/>
    <p:sldId id="270" r:id="rId10"/>
    <p:sldId id="274" r:id="rId11"/>
    <p:sldId id="271" r:id="rId12"/>
    <p:sldId id="272" r:id="rId13"/>
    <p:sldId id="264" r:id="rId14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3755"/>
    <a:srgbClr val="65466E"/>
    <a:srgbClr val="79269A"/>
    <a:srgbClr val="5C1D75"/>
    <a:srgbClr val="FFFF66"/>
    <a:srgbClr val="6666FF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17" autoAdjust="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7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2EF41-088D-48E6-BDD3-70F81A868E7D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15160-C999-49CF-9F30-DA3986CE4C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24AF2-79A0-41D6-948B-58A168D2C6B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B4C69-7DC8-4897-A60F-071957A619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B4C69-7DC8-4897-A60F-071957A6196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6B377-1570-4BC4-83A0-0FD11EFBDC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3060B-0D48-4A65-BC53-8323171780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8433-4694-4686-AEF8-FCB93459E0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363FE-4F58-4DD3-8303-770590329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3558C-6813-4BB3-A7C6-5777D840D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5B95A-89BF-4493-8B13-4A143B6EB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6AB6D-00FA-4095-AFCD-B2666790BC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0C0FA-9E04-4D36-BC81-04AD02BFA5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1940A-B722-4E88-83E5-660442BFE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A72DB-A503-4FC8-B54E-5B453E28F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15DFF-C7A6-49DC-9899-AE6B55DFF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60A63D-15DB-4BB1-B806-BCD6860040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CC00"/>
          </a:solidFill>
          <a:latin typeface="Arial" charset="0"/>
        </a:defRPr>
      </a:lvl9pPr>
    </p:titleStyle>
    <p:bodyStyle>
      <a:lvl1pPr marL="463550" indent="-463550" algn="l" rtl="0" fontAlgn="base">
        <a:spcBef>
          <a:spcPct val="20000"/>
        </a:spcBef>
        <a:spcAft>
          <a:spcPct val="0"/>
        </a:spcAft>
        <a:buFont typeface="Wingdings" pitchFamily="2" charset="2"/>
        <a:buChar char="v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86360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rgbClr val="FFFF66"/>
          </a:solidFill>
          <a:latin typeface="+mn-lt"/>
        </a:defRPr>
      </a:lvl2pPr>
      <a:lvl3pPr marL="1316038" indent="-338138" algn="l" rtl="0" fontAlgn="base">
        <a:spcBef>
          <a:spcPct val="20000"/>
        </a:spcBef>
        <a:spcAft>
          <a:spcPct val="0"/>
        </a:spcAft>
        <a:buChar char="o"/>
        <a:defRPr sz="2400">
          <a:solidFill>
            <a:srgbClr val="FFFF66"/>
          </a:solidFill>
          <a:latin typeface="+mn-lt"/>
        </a:defRPr>
      </a:lvl3pPr>
      <a:lvl4pPr marL="1658938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FFFF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rgbClr val="FFFF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r-HR" smtClean="0">
                <a:effectLst>
                  <a:outerShdw blurRad="63500" dist="101600" dir="3600000" algn="tl" rotWithShape="0">
                    <a:prstClr val="black">
                      <a:alpha val="7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ELEKTRONSKI MARKETING</a:t>
            </a:r>
            <a:endParaRPr lang="en-US">
              <a:effectLst>
                <a:outerShdw blurRad="63500" dist="101600" dir="3600000" algn="tl" rotWithShape="0">
                  <a:prstClr val="black">
                    <a:alpha val="7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01 </a:t>
            </a:r>
            <a:r>
              <a:rPr lang="en-US" smtClean="0"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</a:rPr>
              <a:t>Uvod u e-marketing</a:t>
            </a:r>
            <a:endParaRPr lang="en-US">
              <a:effectLst>
                <a:outerShdw blurRad="50800" dist="63500" dir="2700000" algn="tl" rotWithShape="0">
                  <a:prstClr val="black">
                    <a:alpha val="8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MARKETING I TURIZAM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dirty="0" smtClean="0"/>
              <a:t>Turistički proizvod je nem</a:t>
            </a:r>
            <a:r>
              <a:rPr lang="en-US" sz="2400" dirty="0" smtClean="0"/>
              <a:t>a</a:t>
            </a:r>
            <a:r>
              <a:rPr lang="hr-HR" sz="2400" dirty="0" smtClean="0"/>
              <a:t>t</a:t>
            </a:r>
            <a:r>
              <a:rPr lang="en-US" sz="2400" dirty="0" smtClean="0"/>
              <a:t>e</a:t>
            </a:r>
            <a:r>
              <a:rPr lang="hr-HR" sz="2400" dirty="0" smtClean="0"/>
              <a:t>rijalan</a:t>
            </a:r>
          </a:p>
          <a:p>
            <a:r>
              <a:rPr lang="hr-HR" sz="2400" dirty="0" smtClean="0"/>
              <a:t>Potrošaču se ne nudi materijalna vrednost (roba), već iskustvo, doživljaj</a:t>
            </a:r>
          </a:p>
          <a:p>
            <a:r>
              <a:rPr lang="hr-HR" sz="2400" dirty="0" smtClean="0"/>
              <a:t>Marketing označava poslovni proces kojim se identifikuju i zadovoljavaju potrebe potrošača</a:t>
            </a:r>
          </a:p>
          <a:p>
            <a:r>
              <a:rPr lang="hr-HR" sz="2400" dirty="0" smtClean="0"/>
              <a:t>Uspeh u poslovanju zahteva kreiranje optimalnog marketing miksa za svaki segment tržišta</a:t>
            </a:r>
          </a:p>
          <a:p>
            <a:r>
              <a:rPr lang="hr-HR" sz="2400" dirty="0" smtClean="0"/>
              <a:t>Marketing miks se sastoji iz:</a:t>
            </a:r>
          </a:p>
          <a:p>
            <a:pPr lvl="1"/>
            <a:r>
              <a:rPr lang="hr-HR" sz="2000" dirty="0" smtClean="0"/>
              <a:t>proizvoda</a:t>
            </a:r>
          </a:p>
          <a:p>
            <a:pPr lvl="1"/>
            <a:r>
              <a:rPr lang="hr-HR" sz="2000" dirty="0" smtClean="0"/>
              <a:t>cene</a:t>
            </a:r>
          </a:p>
          <a:p>
            <a:pPr lvl="1"/>
            <a:r>
              <a:rPr lang="hr-HR" sz="2000" dirty="0" smtClean="0"/>
              <a:t>promocije</a:t>
            </a:r>
          </a:p>
          <a:p>
            <a:pPr lvl="1"/>
            <a:r>
              <a:rPr lang="hr-HR" sz="2000" dirty="0" smtClean="0"/>
              <a:t>distribucije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E-MARKETING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E-marketing predstavlja upotrebu informacione tehnologije u procesu </a:t>
            </a:r>
          </a:p>
          <a:p>
            <a:pPr lvl="1"/>
            <a:r>
              <a:rPr lang="hr-HR" sz="2000" smtClean="0"/>
              <a:t>kreiranja neke vrednosti</a:t>
            </a:r>
          </a:p>
          <a:p>
            <a:pPr lvl="1"/>
            <a:r>
              <a:rPr lang="hr-HR" sz="2000" smtClean="0"/>
              <a:t>komunikacije</a:t>
            </a:r>
          </a:p>
          <a:p>
            <a:pPr lvl="1"/>
            <a:r>
              <a:rPr lang="hr-HR" sz="2000" smtClean="0"/>
              <a:t>distribucije vrednosti potrošačima</a:t>
            </a:r>
          </a:p>
          <a:p>
            <a:pPr lvl="1"/>
            <a:r>
              <a:rPr lang="hr-HR" sz="2000" smtClean="0"/>
              <a:t>upravljanja odnosima sa potrošačima</a:t>
            </a:r>
          </a:p>
          <a:p>
            <a:r>
              <a:rPr lang="hr-HR" sz="2400" smtClean="0"/>
              <a:t>E-marketing predstavlja primenu informacione tehnologije na tradicionalni marketing</a:t>
            </a:r>
          </a:p>
          <a:p>
            <a:r>
              <a:rPr lang="hr-HR" sz="2400" smtClean="0"/>
              <a:t>E-marketing utiče na tradicionalni marketing na dva načina:</a:t>
            </a:r>
          </a:p>
          <a:p>
            <a:pPr lvl="1"/>
            <a:r>
              <a:rPr lang="hr-HR" sz="2000" smtClean="0"/>
              <a:t>povećava efikasnost i efektivnost marketinga</a:t>
            </a:r>
          </a:p>
          <a:p>
            <a:pPr lvl="1"/>
            <a:r>
              <a:rPr lang="hr-HR" sz="2000" smtClean="0"/>
              <a:t>transformiše marketing strategije</a:t>
            </a:r>
          </a:p>
          <a:p>
            <a:endParaRPr lang="hr-HR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E-MARKETING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E-marketing je </a:t>
            </a:r>
            <a:r>
              <a:rPr lang="hr-HR" sz="2400" u="sng" smtClean="0"/>
              <a:t>proces</a:t>
            </a:r>
            <a:r>
              <a:rPr lang="hr-HR" sz="2400" smtClean="0"/>
              <a:t> izgrađivanja i održavanja </a:t>
            </a:r>
            <a:r>
              <a:rPr lang="hr-HR" sz="2400" u="sng" smtClean="0"/>
              <a:t>odnosa sa potrošačima</a:t>
            </a:r>
            <a:r>
              <a:rPr lang="hr-HR" sz="2400" smtClean="0"/>
              <a:t> putem </a:t>
            </a:r>
            <a:r>
              <a:rPr lang="hr-HR" sz="2400" u="sng" smtClean="0"/>
              <a:t>on-line</a:t>
            </a:r>
            <a:r>
              <a:rPr lang="hr-HR" sz="2400" smtClean="0"/>
              <a:t> aktivnosti kojima se vrši </a:t>
            </a:r>
            <a:r>
              <a:rPr lang="hr-HR" sz="2400" u="sng" smtClean="0"/>
              <a:t>razmena</a:t>
            </a:r>
            <a:r>
              <a:rPr lang="hr-HR" sz="2400" smtClean="0"/>
              <a:t> ideja, roba i usluga, na </a:t>
            </a:r>
            <a:r>
              <a:rPr lang="hr-HR" sz="2400" u="sng" smtClean="0"/>
              <a:t>obostrano zadovoljstvo</a:t>
            </a:r>
          </a:p>
          <a:p>
            <a:pPr lvl="1"/>
            <a:r>
              <a:rPr lang="hr-HR" sz="2000" b="1" smtClean="0"/>
              <a:t>poslovni proces</a:t>
            </a:r>
            <a:r>
              <a:rPr lang="hr-HR" sz="2000" smtClean="0"/>
              <a:t> - uključuje uočavanje marketing prilike, formiranje marketing strategije, pozicioniranje, komunikaciju, marketing taktiku, prikupljanje informacija i evaluaciju</a:t>
            </a:r>
          </a:p>
          <a:p>
            <a:pPr lvl="1"/>
            <a:r>
              <a:rPr lang="hr-HR" sz="2000" b="1" smtClean="0"/>
              <a:t>odnosi sa potrošačima</a:t>
            </a:r>
            <a:r>
              <a:rPr lang="hr-HR" sz="2000" smtClean="0"/>
              <a:t> - fokus se pomera sa pronalaženja novih potrošača na zadržavanje i unapređenje odnosa sa postojećim</a:t>
            </a:r>
          </a:p>
          <a:p>
            <a:pPr lvl="1"/>
            <a:r>
              <a:rPr lang="hr-HR" sz="2000" b="1" smtClean="0"/>
              <a:t>on-line</a:t>
            </a:r>
            <a:r>
              <a:rPr lang="hr-HR" sz="2000" smtClean="0"/>
              <a:t> - aktivnosti se obavljaju putem Interneta i upotrebom IT</a:t>
            </a:r>
          </a:p>
          <a:p>
            <a:pPr lvl="1"/>
            <a:r>
              <a:rPr lang="hr-HR" sz="2000" b="1" smtClean="0"/>
              <a:t>razmena</a:t>
            </a:r>
            <a:r>
              <a:rPr lang="hr-HR" sz="2000" smtClean="0"/>
              <a:t> - osnovni koncept marketinga</a:t>
            </a:r>
          </a:p>
          <a:p>
            <a:pPr lvl="1"/>
            <a:r>
              <a:rPr lang="hr-HR" sz="2000" b="1" smtClean="0"/>
              <a:t>zadovoljenje obe strane</a:t>
            </a:r>
            <a:r>
              <a:rPr lang="hr-HR" sz="2000" smtClean="0"/>
              <a:t> - suština marketinga je zadovoljenje potreba potrošača, ali da bi dugoročno bila uspešna, razmena mora biti balansirana, što znači da se za vrednost uvek razmenjuje protivvrednost</a:t>
            </a:r>
            <a:endParaRPr lang="hr-HR" sz="1600" smtClean="0"/>
          </a:p>
          <a:p>
            <a:endParaRPr lang="hr-HR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E-POSLOVANJE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E-poslovanje predstavlja stalno unapređenje poslovanja preduzeća upotrebom informacione tehnologije</a:t>
            </a:r>
          </a:p>
          <a:p>
            <a:r>
              <a:rPr lang="hr-HR" sz="2400" smtClean="0"/>
              <a:t>Obuhvata privlačenje i zadržavanje potrošača i poslovnih partnera, prožima sve poslovne procese </a:t>
            </a:r>
          </a:p>
          <a:p>
            <a:pPr lvl="1"/>
            <a:r>
              <a:rPr lang="hr-HR" sz="2000" smtClean="0"/>
              <a:t>kupovinu, proizvodnju, marketing, prodaju...</a:t>
            </a:r>
          </a:p>
          <a:p>
            <a:r>
              <a:rPr lang="hr-HR" sz="2400" smtClean="0"/>
              <a:t>Uključuje još i</a:t>
            </a:r>
          </a:p>
          <a:p>
            <a:pPr lvl="1"/>
            <a:r>
              <a:rPr lang="hr-HR" sz="2000" smtClean="0"/>
              <a:t>digitalno komuniciranje</a:t>
            </a:r>
          </a:p>
          <a:p>
            <a:pPr lvl="1"/>
            <a:r>
              <a:rPr lang="hr-HR" sz="2000" smtClean="0"/>
              <a:t>elektronsku trgovinu</a:t>
            </a:r>
          </a:p>
          <a:p>
            <a:pPr lvl="1"/>
            <a:r>
              <a:rPr lang="hr-HR" sz="2000" smtClean="0"/>
              <a:t>on-line istraživanje tržišta</a:t>
            </a:r>
          </a:p>
          <a:p>
            <a:r>
              <a:rPr lang="hr-HR" sz="2400" smtClean="0"/>
              <a:t>E-trgovina je deo e-poslovanja koji se fokusira na kupoprodaju</a:t>
            </a:r>
          </a:p>
          <a:p>
            <a:r>
              <a:rPr lang="hr-HR" sz="2400" smtClean="0"/>
              <a:t>E-marketing se može posmatrati kao deo elektronskog poslovanja</a:t>
            </a:r>
          </a:p>
          <a:p>
            <a:endParaRPr lang="hr-HR" sz="2400" smtClean="0"/>
          </a:p>
          <a:p>
            <a:endParaRPr lang="hr-HR" sz="2400" smtClean="0"/>
          </a:p>
          <a:p>
            <a:endParaRPr lang="hr-HR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INTERNET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Globalna mreža sastavljena od velikog broja podmreža</a:t>
            </a:r>
          </a:p>
          <a:p>
            <a:r>
              <a:rPr lang="hr-HR" sz="2400" smtClean="0"/>
              <a:t>Umreženi uređaji mogu slati i primati podatke u digitalnom obliku</a:t>
            </a:r>
          </a:p>
          <a:p>
            <a:r>
              <a:rPr lang="hr-HR" sz="2400" smtClean="0"/>
              <a:t>Sistem se sastoji iz tri komponente</a:t>
            </a:r>
          </a:p>
          <a:p>
            <a:pPr lvl="1"/>
            <a:r>
              <a:rPr lang="hr-HR" sz="2000" b="1" smtClean="0"/>
              <a:t>serveri</a:t>
            </a:r>
            <a:r>
              <a:rPr lang="hr-HR" sz="2000" smtClean="0"/>
              <a:t> - računari na kojima se nalaze sadržaji</a:t>
            </a:r>
          </a:p>
          <a:p>
            <a:pPr lvl="1"/>
            <a:r>
              <a:rPr lang="hr-HR" sz="2000" b="1" smtClean="0"/>
              <a:t>klijenti</a:t>
            </a:r>
            <a:r>
              <a:rPr lang="hr-HR" sz="2000" smtClean="0"/>
              <a:t> - računari koji zahtevaju različite sadržaje i servise</a:t>
            </a:r>
          </a:p>
          <a:p>
            <a:pPr lvl="1"/>
            <a:r>
              <a:rPr lang="hr-HR" sz="2000" b="1" smtClean="0"/>
              <a:t>infrastruktura</a:t>
            </a:r>
            <a:r>
              <a:rPr lang="hr-HR" sz="2000" smtClean="0"/>
              <a:t> - tehnologija kojom se sadržaji kreiraju, šalju od računara do računara i interpretiraju</a:t>
            </a:r>
          </a:p>
          <a:p>
            <a:r>
              <a:rPr lang="hr-HR" sz="2400" smtClean="0"/>
              <a:t>Tipovi mreža iz kojih se sastoji Internet</a:t>
            </a:r>
          </a:p>
          <a:p>
            <a:pPr lvl="1"/>
            <a:r>
              <a:rPr lang="hr-HR" sz="2000" b="1" smtClean="0"/>
              <a:t>Intranet</a:t>
            </a:r>
            <a:r>
              <a:rPr lang="hr-HR" sz="2000" smtClean="0"/>
              <a:t> - Internet u malom - lokalni nivo</a:t>
            </a:r>
          </a:p>
          <a:p>
            <a:pPr lvl="1"/>
            <a:r>
              <a:rPr lang="hr-HR" sz="2000" b="1" smtClean="0"/>
              <a:t>Ekstranet</a:t>
            </a:r>
            <a:r>
              <a:rPr lang="hr-HR" sz="2000" smtClean="0"/>
              <a:t> - mreža nastala povezivanjem lokalnih mreža</a:t>
            </a:r>
          </a:p>
          <a:p>
            <a:pPr lvl="1"/>
            <a:r>
              <a:rPr lang="hr-HR" sz="2000" b="1" smtClean="0"/>
              <a:t>Web</a:t>
            </a:r>
            <a:r>
              <a:rPr lang="hr-HR" sz="2000" smtClean="0"/>
              <a:t> - servis Interneta koji podržava grafički korisnički interfejs za hipertekst navigaciju putem web čitača</a:t>
            </a:r>
            <a:endParaRPr 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E-MARKETING I WEB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E-marketing je šira kategorija</a:t>
            </a:r>
          </a:p>
          <a:p>
            <a:r>
              <a:rPr lang="hr-HR" sz="2000" smtClean="0"/>
              <a:t>Postoje tehnologije e-marketinga (softver i hardver) koje su se koristile i pre pojave web-a</a:t>
            </a:r>
            <a:r>
              <a:rPr lang="en-US" sz="2000" smtClean="0"/>
              <a:t>, npr:</a:t>
            </a:r>
            <a:endParaRPr lang="hr-HR" sz="2000" smtClean="0"/>
          </a:p>
          <a:p>
            <a:pPr lvl="1"/>
            <a:r>
              <a:rPr lang="hr-HR" sz="2000" smtClean="0"/>
              <a:t>upravljanje odnosima sa potrošačima</a:t>
            </a:r>
          </a:p>
          <a:p>
            <a:pPr lvl="1"/>
            <a:r>
              <a:rPr lang="hr-HR" sz="2000" smtClean="0"/>
              <a:t>elektronska razmena informacija</a:t>
            </a:r>
          </a:p>
          <a:p>
            <a:r>
              <a:rPr lang="hr-HR" sz="2000" smtClean="0"/>
              <a:t>Postoje servisi Interneta koji nemaju veze sa web-om, a koriste se za e-marketing</a:t>
            </a:r>
          </a:p>
          <a:p>
            <a:pPr lvl="1"/>
            <a:r>
              <a:rPr lang="hr-HR" sz="2000" smtClean="0"/>
              <a:t>e-mail</a:t>
            </a:r>
          </a:p>
          <a:p>
            <a:pPr lvl="1"/>
            <a:r>
              <a:rPr lang="hr-HR" sz="2000" smtClean="0"/>
              <a:t>UseNet (news) grupe</a:t>
            </a:r>
          </a:p>
          <a:p>
            <a:r>
              <a:rPr lang="hr-HR" sz="2000" smtClean="0"/>
              <a:t>Internet služi za prenos podataka ne samo između presonalnih računara već i na druge uređaje (PDA, mobilne telefone)</a:t>
            </a:r>
          </a:p>
          <a:p>
            <a:r>
              <a:rPr lang="hr-HR" sz="2000" smtClean="0"/>
              <a:t>Razni uređaji (npr. bar-kod skeneri) se mogu koristiti za prikupljanje podataka i kasnije njihovo slanje putem Interneta</a:t>
            </a:r>
            <a:endParaRPr lang="en-US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z="4000" smtClean="0"/>
              <a:t>INTERNET I POTROŠAČI</a:t>
            </a:r>
            <a:endParaRPr lang="en-US" sz="400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Lak pristup informacijama, zabavi i komunikaciji</a:t>
            </a:r>
          </a:p>
          <a:p>
            <a:r>
              <a:rPr lang="hr-HR" sz="2400" smtClean="0"/>
              <a:t>Ako važi "znanje je moć", potrošači su moćniji nego ikada:</a:t>
            </a:r>
          </a:p>
          <a:p>
            <a:pPr lvl="1"/>
            <a:r>
              <a:rPr lang="hr-HR" sz="2000" smtClean="0"/>
              <a:t>upoređivanje cena različitih ponuđača</a:t>
            </a:r>
          </a:p>
          <a:p>
            <a:pPr lvl="1"/>
            <a:r>
              <a:rPr lang="hr-HR" sz="2000" smtClean="0"/>
              <a:t>dostupna iskustva drugih potrošača</a:t>
            </a:r>
          </a:p>
          <a:p>
            <a:r>
              <a:rPr lang="hr-HR" sz="2400" smtClean="0"/>
              <a:t>Zabava (muzika, filmovi) je dostupna u bilo koje vreme nezavisno od distributerskih kuća i TV mreža</a:t>
            </a:r>
          </a:p>
          <a:p>
            <a:r>
              <a:rPr lang="hr-HR" sz="2400" smtClean="0"/>
              <a:t>Osim pisane, dostupna je i multimedijalna komunikacija</a:t>
            </a:r>
          </a:p>
          <a:p>
            <a:endParaRPr lang="hr-HR" sz="2400" smtClean="0"/>
          </a:p>
          <a:p>
            <a:r>
              <a:rPr lang="hr-HR" sz="2400" smtClean="0"/>
              <a:t>Nepohodno je uzeti u obzir nove navike potrošača i prilagoditi marketing strategije kako bi se ostvario profit</a:t>
            </a:r>
            <a:endParaRPr 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z="4000" smtClean="0"/>
              <a:t>INTERNET I ZAJEDNICE</a:t>
            </a:r>
            <a:endParaRPr lang="en-US" sz="400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Internet omogućava formiranje različitih zajednica koje okupljaju ljude zainteresovane za određene teme (počev od književnosti do takmičenja u video igrama)</a:t>
            </a:r>
          </a:p>
          <a:p>
            <a:pPr lvl="1"/>
            <a:r>
              <a:rPr lang="hr-HR" sz="2000" b="1" smtClean="0"/>
              <a:t>Forumi</a:t>
            </a:r>
            <a:r>
              <a:rPr lang="hr-HR" sz="2000" smtClean="0"/>
              <a:t> - diskusione grupe</a:t>
            </a:r>
          </a:p>
          <a:p>
            <a:pPr lvl="1"/>
            <a:r>
              <a:rPr lang="hr-HR" sz="2000" b="1" smtClean="0"/>
              <a:t>Blog</a:t>
            </a:r>
            <a:r>
              <a:rPr lang="hr-HR" sz="2000" smtClean="0"/>
              <a:t> - web log, on-line dnevnik koji se relativno često osvežava, javno dostupan za čitanje i komentare drugih "blogera" i običnih posetilaca</a:t>
            </a:r>
          </a:p>
          <a:p>
            <a:pPr lvl="1"/>
            <a:r>
              <a:rPr lang="hr-HR" sz="2000" b="1" smtClean="0"/>
              <a:t>Social networks</a:t>
            </a:r>
            <a:r>
              <a:rPr lang="hr-HR" sz="2000" smtClean="0"/>
              <a:t> - on-line zajednice (</a:t>
            </a:r>
            <a:r>
              <a:rPr lang="hr-HR" sz="2000" i="1" smtClean="0"/>
              <a:t>Facebook, MySpace, Deviant Art</a:t>
            </a:r>
            <a:r>
              <a:rPr lang="hr-HR" sz="2000" smtClean="0"/>
              <a:t>), interaktivne "igre" (</a:t>
            </a:r>
            <a:r>
              <a:rPr lang="hr-HR" sz="2000" i="1" smtClean="0"/>
              <a:t>Second Life</a:t>
            </a:r>
            <a:r>
              <a:rPr lang="hr-HR" sz="2000" smtClean="0"/>
              <a:t>)</a:t>
            </a:r>
          </a:p>
          <a:p>
            <a:r>
              <a:rPr lang="hr-HR" sz="2400" smtClean="0"/>
              <a:t>Preduzeće na jednom mestu može pristupiti velikom broju potrošača istog profila</a:t>
            </a:r>
          </a:p>
          <a:p>
            <a:r>
              <a:rPr lang="hr-HR" sz="2400" smtClean="0"/>
              <a:t>Kreiranje on-line zajednice je odličan način održavanja odnosa sa potrošačima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SOCIAL NETWORKS</a:t>
            </a:r>
            <a:endParaRPr 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39763"/>
          </a:xfrm>
        </p:spPr>
        <p:txBody>
          <a:bodyPr/>
          <a:lstStyle/>
          <a:p>
            <a:r>
              <a:rPr lang="hr-HR" sz="2400" smtClean="0"/>
              <a:t>mesta za okupljanje, diskusije, druženje, marketing...</a:t>
            </a:r>
            <a:endParaRPr lang="en-US" sz="2400" smtClean="0"/>
          </a:p>
        </p:txBody>
      </p:sp>
      <p:pic>
        <p:nvPicPr>
          <p:cNvPr id="22532" name="Picture 4" descr="second lif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1600"/>
            <a:ext cx="6096000" cy="4537075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INTERNET I POSLOVANJE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hr-HR" sz="2400" smtClean="0"/>
              <a:t>Digitalno okruženje utiče na poboljšanje svih poslovnih procesa:</a:t>
            </a:r>
          </a:p>
          <a:p>
            <a:pPr lvl="1"/>
            <a:r>
              <a:rPr lang="hr-HR" sz="2000" smtClean="0"/>
              <a:t>različiti delovi preduzeća mogu efikasno komunicirati</a:t>
            </a:r>
          </a:p>
          <a:p>
            <a:pPr lvl="1"/>
            <a:r>
              <a:rPr lang="hr-HR" sz="2000" smtClean="0"/>
              <a:t>finansije mogu izveštavati deoničare preko Interneta ili objavljivati bilanse</a:t>
            </a:r>
          </a:p>
          <a:p>
            <a:pPr lvl="1"/>
            <a:r>
              <a:rPr lang="hr-HR" sz="2000" smtClean="0"/>
              <a:t>kadrovska služba koristi IT kako bi pronalazila i obučavala nove zaposlene</a:t>
            </a:r>
          </a:p>
          <a:p>
            <a:pPr lvl="1"/>
            <a:r>
              <a:rPr lang="hr-HR" sz="2000" smtClean="0"/>
              <a:t>proizvodnja se lako prilagođava tražnji zahvaljujući trenutno dostupnim podacima o prodaji prikupljenim putem Interneta</a:t>
            </a:r>
          </a:p>
          <a:p>
            <a:pPr lvl="1"/>
            <a:r>
              <a:rPr lang="hr-HR" sz="2000" smtClean="0"/>
              <a:t>menadžment koristi prikupljene informacije pri donošenju poslovnih odluka</a:t>
            </a:r>
          </a:p>
          <a:p>
            <a:pPr lvl="1"/>
            <a:r>
              <a:rPr lang="hr-HR" sz="2000" smtClean="0"/>
              <a:t>menadžeri zahavljujući IS, dobijaju poslovne rezultate, projekcije i sl.</a:t>
            </a:r>
            <a:endParaRPr lang="en-US"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INTERNET I DRUŠTVO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sz="2400" smtClean="0"/>
              <a:t>IT unapre</a:t>
            </a:r>
            <a:r>
              <a:rPr lang="hr-HR" sz="2400" smtClean="0"/>
              <a:t>đuju ekonomiju i društvo na više načina</a:t>
            </a:r>
          </a:p>
          <a:p>
            <a:pPr lvl="1"/>
            <a:r>
              <a:rPr lang="hr-HR" sz="2000" smtClean="0"/>
              <a:t>efikasnija tržišta</a:t>
            </a:r>
          </a:p>
          <a:p>
            <a:pPr lvl="1"/>
            <a:r>
              <a:rPr lang="hr-HR" sz="2000" smtClean="0"/>
              <a:t>više posla</a:t>
            </a:r>
          </a:p>
          <a:p>
            <a:pPr lvl="1"/>
            <a:r>
              <a:rPr lang="hr-HR" sz="2000" smtClean="0"/>
              <a:t>dostupnost informacija</a:t>
            </a:r>
          </a:p>
          <a:p>
            <a:pPr lvl="1"/>
            <a:r>
              <a:rPr lang="hr-HR" sz="2000" smtClean="0"/>
              <a:t>globalizacija komunikacija</a:t>
            </a:r>
          </a:p>
          <a:p>
            <a:pPr lvl="1"/>
            <a:r>
              <a:rPr lang="hr-HR" sz="2000" smtClean="0"/>
              <a:t>smanjene barijere u međunarodnoj trgovini</a:t>
            </a:r>
          </a:p>
          <a:p>
            <a:r>
              <a:rPr lang="hr-HR" sz="2400" smtClean="0"/>
              <a:t>Negativne strane globalizacije komunikacija</a:t>
            </a:r>
          </a:p>
          <a:p>
            <a:pPr lvl="1"/>
            <a:r>
              <a:rPr lang="hr-HR" sz="2000" smtClean="0"/>
              <a:t>gubljenje razlika između kultura i jezika</a:t>
            </a:r>
          </a:p>
          <a:p>
            <a:pPr lvl="1"/>
            <a:r>
              <a:rPr lang="hr-HR" sz="2000" smtClean="0"/>
              <a:t>laka razmena podataka - odliv tehnologije, piraterija</a:t>
            </a:r>
          </a:p>
          <a:p>
            <a:pPr lvl="1"/>
            <a:r>
              <a:rPr lang="hr-HR" sz="2000" smtClean="0"/>
              <a:t>socijalni problemi - smanjuje se razlika između posla i privatnog života</a:t>
            </a:r>
          </a:p>
          <a:p>
            <a:pPr lvl="1"/>
            <a:r>
              <a:rPr lang="hr-HR" sz="2000" smtClean="0"/>
              <a:t>nove vrste kriminala - spam, hoax, krađe identiteta i privatnih podataka, virusi</a:t>
            </a:r>
            <a:endParaRPr lang="en-US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HVALA NA PA</a:t>
            </a:r>
            <a:r>
              <a:rPr lang="hr-HR" smtClean="0">
                <a:effectLst>
                  <a:outerShdw blurRad="63500" dist="101600" dir="3600000" sx="101000" sy="101000" algn="tl" rotWithShape="0">
                    <a:prstClr val="black">
                      <a:alpha val="81000"/>
                    </a:prstClr>
                  </a:outerShdw>
                </a:effectLst>
              </a:rPr>
              <a:t>ŽNJI</a:t>
            </a:r>
            <a:endParaRPr lang="en-US">
              <a:effectLst>
                <a:outerShdw blurRad="63500" dist="101600" dir="3600000" sx="101000" sy="101000" algn="tl" rotWithShape="0">
                  <a:prstClr val="black">
                    <a:alpha val="81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796</Words>
  <Application>Microsoft Office PowerPoint</Application>
  <PresentationFormat>On-screen Show (4:3)</PresentationFormat>
  <Paragraphs>101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ELEKTRONSKI MARKETING</vt:lpstr>
      <vt:lpstr>MARKETING I TURIZAM</vt:lpstr>
      <vt:lpstr>E-MARKETING</vt:lpstr>
      <vt:lpstr>E-MARKETING</vt:lpstr>
      <vt:lpstr>E-POSLOVANJE</vt:lpstr>
      <vt:lpstr>INTERNET</vt:lpstr>
      <vt:lpstr>E-MARKETING I WEB</vt:lpstr>
      <vt:lpstr>INTERNET I POTROŠAČI</vt:lpstr>
      <vt:lpstr>INTERNET I ZAJEDNICE</vt:lpstr>
      <vt:lpstr>SOCIAL NETWORKS</vt:lpstr>
      <vt:lpstr>INTERNET I POSLOVANJE</vt:lpstr>
      <vt:lpstr>INTERNET I DRUŠTVO</vt:lpstr>
      <vt:lpstr>HVALA NA PAŽNJI</vt:lpstr>
    </vt:vector>
  </TitlesOfParts>
  <Company>Qwerty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RAČUNARSTVA</dc:title>
  <dc:creator>Danijela</dc:creator>
  <cp:lastModifiedBy>Ucionica 3</cp:lastModifiedBy>
  <cp:revision>55</cp:revision>
  <dcterms:created xsi:type="dcterms:W3CDTF">2009-09-30T07:29:11Z</dcterms:created>
  <dcterms:modified xsi:type="dcterms:W3CDTF">2018-03-27T09:01:40Z</dcterms:modified>
</cp:coreProperties>
</file>