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56315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31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1"/>
          <p:cNvSpPr/>
          <p:nvPr/>
        </p:nvSpPr>
        <p:spPr>
          <a:xfrm flipH="1">
            <a:off x="151560" y="720"/>
            <a:ext cx="1440" cy="6858000"/>
          </a:xfrm>
          <a:prstGeom prst="line">
            <a:avLst/>
          </a:prstGeom>
          <a:ln w="57240">
            <a:solidFill>
              <a:srgbClr val="79269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PlaceHolder 2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</p:spPr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</p:spPr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fld id="{C929BD74-BAFC-4E9F-A948-18F5BBFE182C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31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LevelClick to edit Master text styles</a:t>
            </a: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8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16160" lvl="2" indent="-337680">
              <a:lnSpc>
                <a:spcPct val="100000"/>
              </a:lnSpc>
              <a:buClr>
                <a:srgbClr val="FFFF66"/>
              </a:buClr>
              <a:buFont typeface="StarSymbol"/>
              <a:buChar char="o"/>
            </a:pPr>
            <a:r>
              <a:rPr lang="en-US" sz="24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58880" lvl="3" indent="-228240">
              <a:lnSpc>
                <a:spcPct val="100000"/>
              </a:lnSpc>
              <a:buClr>
                <a:srgbClr val="FFFF66"/>
              </a:buClr>
              <a:buFont typeface="Symbol" charset="2"/>
              <a:buChar char="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057400" lvl="4" indent="-228240">
              <a:lnSpc>
                <a:spcPct val="100000"/>
              </a:lnSpc>
              <a:buClr>
                <a:srgbClr val="FFFF66"/>
              </a:buClr>
              <a:buFont typeface="Arial"/>
              <a:buChar char="-"/>
            </a:pP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level</a:t>
            </a:r>
            <a:endParaRPr lang="en-US" sz="3200" b="0" strike="noStrike" spc="-1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</p:spPr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</p:spPr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fld id="{53F947C5-0A84-4A8E-B5ED-DFB74405DA32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>
                <a:lnSpc>
                  <a:spcPct val="100000"/>
                </a:lnSpc>
              </a:p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E-POSLOVANJE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TextShape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Predmet</a:t>
            </a:r>
            <a:r>
              <a:rPr lang="en-US" sz="3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polaganje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ispita</a:t>
            </a:r>
            <a:r>
              <a:rPr lang="hr-HR" sz="3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hr-HR" sz="32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2017 / 18</a:t>
            </a:r>
            <a:endParaRPr lang="en-US" sz="32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NASTAVNICI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9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28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PREDAVAČI: 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9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Rade Stanki</a:t>
            </a:r>
            <a:r>
              <a:rPr lang="sr-Latn-CS" sz="24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ć</a:t>
            </a:r>
            <a:endParaRPr lang="en-US" sz="2400" spc="-1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Ekonomski fakultet, Beograd</a:t>
            </a:r>
            <a:endParaRPr lang="en-US" sz="2000" spc="-1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E-MAIL</a:t>
            </a:r>
            <a:r>
              <a:rPr lang="en-US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: </a:t>
            </a:r>
            <a:r>
              <a:rPr lang="en-US" sz="2000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rstankic@ekof.bg.ac.rs</a:t>
            </a:r>
            <a:endParaRPr lang="en-US" sz="2000" spc="-1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</a:endParaRPr>
          </a:p>
          <a:p>
            <a:pPr marL="863640" lvl="1" indent="-285480">
              <a:lnSpc>
                <a:spcPct val="9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Miloš Nicić </a:t>
            </a: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Kancelarija 3 - glavni ulaz</a:t>
            </a: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KONSULTACIJE: </a:t>
            </a:r>
            <a:r>
              <a:rPr lang="en-US" sz="2000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prema rasporedu na sajtu škole</a:t>
            </a:r>
            <a:endParaRPr lang="en-US" sz="2000" spc="-1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E-MAIL: </a:t>
            </a:r>
            <a:r>
              <a:rPr lang="en-US" sz="2000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milos.nicic@gmail.com</a:t>
            </a:r>
            <a:endParaRPr lang="en-US" sz="2000" spc="-1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90000"/>
              </a:lnSpc>
            </a:pP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3680" indent="-463320">
              <a:lnSpc>
                <a:spcPct val="9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STRUČNI SARADNICI: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9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Borko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Zimonjić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Anđelka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Štilić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Kancelarija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3 -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glavni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ulaz</a:t>
            </a:r>
            <a:endParaRPr lang="en-US" sz="20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KONSULTACIJE: </a:t>
            </a:r>
            <a:r>
              <a:rPr lang="en-US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prema</a:t>
            </a:r>
            <a:r>
              <a:rPr lang="en-US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rasporedu</a:t>
            </a:r>
            <a:r>
              <a:rPr lang="en-US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</a:t>
            </a:r>
            <a:r>
              <a:rPr lang="en-US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sajtu</a:t>
            </a:r>
            <a:r>
              <a:rPr lang="en-US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škole</a:t>
            </a:r>
            <a:endParaRPr lang="en-US" sz="20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E-MAIL: </a:t>
            </a:r>
            <a:r>
              <a:rPr lang="en-US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bzimonjic@visokaturisticka.edu.rs</a:t>
            </a:r>
            <a:endParaRPr lang="en-US" sz="20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16160" lvl="2" indent="-337680">
              <a:lnSpc>
                <a:spcPct val="90000"/>
              </a:lnSpc>
              <a:buClr>
                <a:srgbClr val="FFFF66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E-MAIL: </a:t>
            </a:r>
            <a:r>
              <a:rPr lang="en-US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andjelka@visokaturisticka.edu.rs</a:t>
            </a:r>
            <a:endParaRPr lang="en-US" sz="20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LITERATURA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R.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Stankić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M.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Stankić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"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Informatika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u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turizmu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", Beograd, 2008.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Dopunska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literatura</a:t>
            </a:r>
            <a:r>
              <a:rPr lang="hr-HR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(skripta</a:t>
            </a:r>
            <a:r>
              <a:rPr lang="hr-HR" sz="2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</a:t>
            </a:r>
            <a:r>
              <a:rPr lang="en-US" sz="2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sr-Latn-CS" sz="2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 elektronskom obliku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Prezentacije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skripte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primeri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za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vežbe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tekstovi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prijave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za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grupe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polaganja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kolokvijuma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nalaze</a:t>
            </a: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se </a:t>
            </a:r>
            <a:r>
              <a:rPr lang="en-US" sz="2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</a:t>
            </a:r>
            <a:r>
              <a:rPr lang="en-US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0375" indent="223838">
              <a:lnSpc>
                <a:spcPct val="100000"/>
              </a:lnSpc>
              <a:buClr>
                <a:srgbClr val="FFFFFF"/>
              </a:buClr>
              <a:buFont typeface="Arial" pitchFamily="34" charset="0"/>
              <a:buChar char="•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sajtu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Škole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n-US" sz="32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0375" indent="223838">
              <a:lnSpc>
                <a:spcPct val="100000"/>
              </a:lnSpc>
              <a:buClr>
                <a:srgbClr val="FFFFFF"/>
              </a:buClr>
              <a:buFont typeface="Arial" pitchFamily="34" charset="0"/>
              <a:buChar char="•"/>
            </a:pP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studentskom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sistemu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INDEKS</a:t>
            </a:r>
            <a:endParaRPr lang="en-US" sz="32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SADRŽAJ NASTAVE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PREDAVANJA</a:t>
            </a: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razvoj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servisi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Interneta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e-marketing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e-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poslovanje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Internet marketing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turističkih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subjekata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...</a:t>
            </a:r>
          </a:p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VEŽBE</a:t>
            </a: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kreiranje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Internet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prezentacija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 HTML, CSS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osnove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JavaScript-a</a:t>
            </a: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alati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</a:t>
            </a:r>
            <a:r>
              <a:rPr lang="en-US" sz="2400" b="1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RJ </a:t>
            </a:r>
            <a:r>
              <a:rPr lang="en-US" sz="2400" b="1" strike="noStrike" spc="-1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TextEd</a:t>
            </a:r>
            <a:r>
              <a:rPr lang="en-US" sz="24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</a:t>
            </a:r>
            <a:r>
              <a:rPr lang="sr-Latn-CS" sz="24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alt. </a:t>
            </a:r>
            <a:r>
              <a:rPr lang="en-US" sz="24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Notepad++</a:t>
            </a:r>
            <a:r>
              <a:rPr lang="sr-Latn-CS" sz="24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PSPad),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TopStyle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Lite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Mozilla </a:t>
            </a:r>
            <a:r>
              <a:rPr lang="en-US" sz="24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Firefox</a:t>
            </a:r>
            <a:r>
              <a:rPr lang="sr-Latn-CS" sz="24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(alt. Google Chrome)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ORGANIZACIJA NASTAVE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PREDAVANJA - 1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čas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nedeljno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sve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studente</a:t>
            </a:r>
            <a:endParaRPr lang="hr-HR" sz="2400" b="0" strike="noStrike" spc="-1" dirty="0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VEŽBE - 1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dvočas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nedeljno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tokom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nedelje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ista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nastavna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jedinica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u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više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termina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ako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postoje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Učionica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3)</a:t>
            </a: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hr-HR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ima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vi</a:t>
            </a:r>
            <a:r>
              <a:rPr lang="hr-HR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 termina,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studenti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biraju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grupu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preko</a:t>
            </a:r>
            <a:r>
              <a:rPr lang="en-US" sz="24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INDEKS-a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DELOVI ISPITA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Aktivnost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tokom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predavanja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vežbi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nije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obavezno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400" b="1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0-5 </a:t>
            </a:r>
            <a:r>
              <a:rPr lang="en-US" sz="2400" b="1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poena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upisivanje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prisutnih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predavanjima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4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vežbama</a:t>
            </a:r>
            <a:endParaRPr lang="hr-HR" sz="2400" b="0" strike="noStrike" spc="-1" dirty="0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hr-HR" sz="2400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važenje - neograničeno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DELOVI ISPITA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PRAKTIČNI DELOVI</a:t>
            </a:r>
          </a:p>
          <a:p>
            <a:pPr marL="107950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endParaRPr lang="hr-HR" sz="2000" b="0" strike="noStrike" spc="-1" dirty="0" smtClean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7950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1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Osnovni </a:t>
            </a:r>
            <a:r>
              <a:rPr lang="en-US" sz="2000" b="1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HTML </a:t>
            </a: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CSS</a:t>
            </a:r>
            <a:r>
              <a:rPr lang="en-US" sz="2000" b="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hr-HR" sz="2000" b="0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nije obavezno, </a:t>
            </a:r>
            <a:r>
              <a:rPr lang="en-US" sz="2000" b="1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11-20 </a:t>
            </a:r>
            <a:r>
              <a:rPr lang="en-US" sz="2000" b="1" strike="noStrike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poena</a:t>
            </a:r>
            <a:endParaRPr lang="hr-HR" sz="2000" b="1" strike="noStrike" spc="-1" dirty="0" smtClean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65150" lvl="1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Obuhvata prve </a:t>
            </a:r>
            <a:r>
              <a:rPr lang="hr-HR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 </a:t>
            </a:r>
            <a:r>
              <a:rPr lang="hr-HR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vežbe</a:t>
            </a:r>
          </a:p>
          <a:p>
            <a:pPr marL="565150" lvl="1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Kolokvijum</a:t>
            </a:r>
            <a:endParaRPr lang="en-US" sz="2000" b="0" strike="noStrike" spc="-1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7950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1" strike="noStrike" spc="-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Srednji </a:t>
            </a:r>
            <a:r>
              <a:rPr lang="en-US" sz="2000" b="1" strike="noStrike" spc="-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HTML i CSS</a:t>
            </a:r>
            <a:r>
              <a:rPr lang="en-US" sz="2000" b="0" strike="noStrike" spc="-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hr-HR" sz="2000" spc="-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nije obavezno, </a:t>
            </a:r>
            <a:r>
              <a:rPr lang="en-US" sz="2000" b="1" strike="noStrike" spc="-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11-20 poena</a:t>
            </a:r>
            <a:endParaRPr lang="hr-HR" sz="2000" b="1" strike="noStrike" spc="-1" smtClean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65150" lvl="2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Obuhvata </a:t>
            </a:r>
            <a:r>
              <a:rPr lang="hr-HR" sz="2000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5. i 6</a:t>
            </a:r>
            <a:r>
              <a:rPr lang="hr-HR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. </a:t>
            </a:r>
            <a:r>
              <a:rPr lang="hr-HR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vežbu</a:t>
            </a:r>
          </a:p>
          <a:p>
            <a:pPr marL="565150" lvl="2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Kolokvijum</a:t>
            </a:r>
            <a:endParaRPr lang="en-US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7950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1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Početni </a:t>
            </a:r>
            <a:r>
              <a:rPr lang="en-US" sz="2000" b="1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Web 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DOM </a:t>
            </a: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JavaScript</a:t>
            </a:r>
            <a:r>
              <a:rPr lang="en-US" sz="2000" b="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hr-HR" sz="2000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</a:rPr>
              <a:t>nije obavezno, </a:t>
            </a:r>
            <a:r>
              <a:rPr lang="en-US" sz="2000" b="1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6-10 </a:t>
            </a:r>
            <a:r>
              <a:rPr lang="en-US" sz="2000" b="1" strike="noStrike" spc="-1" dirty="0" err="1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poena</a:t>
            </a:r>
            <a:endParaRPr lang="hr-HR" sz="2000" b="1" strike="noStrike" spc="-1" dirty="0" smtClean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01688" lvl="2" indent="-230188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Obuhvata </a:t>
            </a:r>
            <a:r>
              <a:rPr lang="hr-HR" sz="2000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</a:rPr>
              <a:t>7. i 8. vežbu</a:t>
            </a:r>
          </a:p>
          <a:p>
            <a:pPr marL="801688" lvl="2" indent="-230188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Deo ispita</a:t>
            </a:r>
            <a:endParaRPr lang="hr-HR" sz="2000" b="0" strike="noStrike" spc="-1" dirty="0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7950" indent="234950">
              <a:buClr>
                <a:srgbClr val="FFFF99"/>
              </a:buClr>
              <a:buSzPct val="45000"/>
            </a:pPr>
            <a:endParaRPr lang="en-US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7950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hr-HR" sz="2000" b="0" strike="noStrike" spc="-1" dirty="0" smtClean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Za sve praktične delove:</a:t>
            </a:r>
          </a:p>
          <a:p>
            <a:pPr marL="565150" lvl="1" indent="234950">
              <a:buClr>
                <a:srgbClr val="FFFF99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polaž</a:t>
            </a:r>
            <a:r>
              <a:rPr lang="hr-HR" sz="20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</a:t>
            </a:r>
            <a:r>
              <a:rPr lang="en-US" sz="20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tokom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semestra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u </a:t>
            </a:r>
            <a:r>
              <a:rPr lang="en-US" sz="2000" b="0" strike="noStrike" spc="-1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ispitnom</a:t>
            </a: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roku</a:t>
            </a:r>
            <a:endParaRPr lang="en-US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DELOVI ISPITA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457200" y="1600200"/>
            <a:ext cx="8229240" cy="4876560"/>
          </a:xfrm>
          <a:prstGeom prst="rect">
            <a:avLst/>
          </a:prstGeom>
          <a:noFill/>
          <a:ln w="9360">
            <a:noFill/>
          </a:ln>
        </p:spPr>
        <p:txBody>
          <a:bodyPr/>
          <a:lstStyle/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TEORIJSKI DELOVI</a:t>
            </a: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Elektronski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test</a:t>
            </a:r>
            <a:r>
              <a:rPr lang="en-US" sz="2000" b="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000" b="0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obavezno</a:t>
            </a:r>
            <a:r>
              <a:rPr lang="en-US" sz="2000" b="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21-40 </a:t>
            </a: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poena</a:t>
            </a:r>
            <a:endParaRPr lang="en-US" sz="2400" b="0" strike="noStrike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20840" lvl="2" indent="-285480">
              <a:buClr>
                <a:srgbClr val="FFFF66"/>
              </a:buClr>
              <a:buFont typeface="Wingdings" charset="2"/>
              <a:buChar char=""/>
            </a:pP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polaže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se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samo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tokom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ispitnog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roka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20840" lvl="2" indent="-285480">
              <a:buClr>
                <a:srgbClr val="FFFF66"/>
              </a:buClr>
              <a:buFont typeface="Wingdings" charset="2"/>
              <a:buChar char=""/>
            </a:pP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važi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samo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 </a:t>
            </a:r>
            <a:r>
              <a:rPr lang="en-US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ispitnom roku</a:t>
            </a:r>
            <a:r>
              <a:rPr lang="sr-Latn-CS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u kome se polaže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20840" lvl="2" indent="-285480">
              <a:buClr>
                <a:srgbClr val="FFFF66"/>
              </a:buClr>
              <a:buFont typeface="Wingdings" charset="2"/>
              <a:buChar char=""/>
            </a:pPr>
            <a:r>
              <a:rPr lang="en-US" sz="2000" b="1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zatvoreni</a:t>
            </a:r>
            <a:r>
              <a:rPr lang="en-US" sz="2000" b="1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test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ponuđeni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odgovori</a:t>
            </a:r>
            <a:r>
              <a:rPr lang="en-US" sz="2000" b="0" strike="noStrike" spc="-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</a:t>
            </a:r>
            <a:r>
              <a:rPr lang="en-US" sz="2000" b="0" strike="noStrike" spc="-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elektronskoj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formi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računaru</a:t>
            </a:r>
            <a:r>
              <a:rPr lang="en-US" sz="20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</a:t>
            </a:r>
            <a:r>
              <a:rPr lang="hr-HR" sz="20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bez negativnih poena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Usmeno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pitanje</a:t>
            </a:r>
            <a:r>
              <a:rPr lang="en-US" sz="200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000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nije</a:t>
            </a:r>
            <a:r>
              <a:rPr lang="en-US" sz="200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obavezno</a:t>
            </a:r>
            <a:r>
              <a:rPr lang="en-US" sz="200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en-US" sz="20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0-5 </a:t>
            </a:r>
            <a:r>
              <a:rPr lang="en-US" sz="2000" b="1" strike="noStrike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poena</a:t>
            </a:r>
            <a:r>
              <a:rPr lang="en-US" sz="2000" b="1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hr-HR" sz="2000" b="0" strike="noStrike" spc="-1" dirty="0" smtClean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320840" lvl="2" indent="-285480">
              <a:buClr>
                <a:srgbClr val="FFFF66"/>
              </a:buClr>
              <a:buFont typeface="Wingdings" charset="2"/>
              <a:buChar char=""/>
            </a:pPr>
            <a:r>
              <a:rPr lang="en-US" sz="2000" b="0" strike="noStrike" spc="-1" dirty="0" err="1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za</a:t>
            </a:r>
            <a:r>
              <a:rPr lang="en-US" sz="2000" b="0" strike="noStrike" spc="-1" dirty="0" smtClean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studenta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koji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je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ostvario</a:t>
            </a:r>
            <a:r>
              <a:rPr lang="en-US" sz="2000" b="0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minimum 46 </a:t>
            </a:r>
            <a:r>
              <a:rPr lang="en-US" sz="2000" b="0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poena</a:t>
            </a: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3640" lvl="1" indent="-285480">
              <a:lnSpc>
                <a:spcPct val="100000"/>
              </a:lnSpc>
              <a:buClr>
                <a:srgbClr val="FFFF66"/>
              </a:buClr>
              <a:buFont typeface="Wingdings" charset="2"/>
              <a:buChar char=""/>
            </a:pPr>
            <a:endParaRPr lang="en-US" sz="2400" b="0" strike="noStrike" spc="-1" dirty="0">
              <a:solidFill>
                <a:srgbClr val="FFFF6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3680" indent="-463320">
              <a:lnSpc>
                <a:spcPct val="100000"/>
              </a:lnSpc>
              <a:buClr>
                <a:srgbClr val="FFFFFF"/>
              </a:buClr>
              <a:buFont typeface="Wingdings" charset="2"/>
              <a:buChar char=""/>
            </a:pP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bi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položio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ispit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student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mora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položi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sve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obavezne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delove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ispita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sakupi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ukupno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najmanje</a:t>
            </a:r>
            <a:r>
              <a:rPr lang="en-US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800" b="1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51 </a:t>
            </a:r>
            <a:r>
              <a:rPr lang="en-US" sz="2800" b="1" strike="noStrike" spc="-1" dirty="0" err="1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poen</a:t>
            </a:r>
            <a:r>
              <a:rPr lang="en-US" sz="2800" b="1" strike="noStrike" spc="-1" dirty="0">
                <a:solidFill>
                  <a:srgbClr val="FFFF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!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57200" y="28195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sr-Latn-CS" sz="4400" b="1" strike="noStrike" spc="-1" smtClean="0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ŽELIMO VAM PUNO USPEHA</a:t>
            </a:r>
            <a:r>
              <a:rPr lang="en-US" sz="4400" b="1" strike="noStrike" spc="-1" smtClean="0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4400" b="1" strike="noStrike" spc="-1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lang="sr-Latn-CS" sz="4400" b="1" strike="noStrike" spc="-1" smtClean="0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 </a:t>
            </a:r>
            <a:r>
              <a:rPr lang="en-US" sz="4400" b="1" strike="noStrike" spc="-1" smtClean="0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E-</a:t>
            </a:r>
            <a:r>
              <a:rPr lang="hr-HR" sz="4400" b="1" strike="noStrike" spc="-1" smtClean="0">
                <a:solidFill>
                  <a:srgbClr val="FFC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POSLOVANJU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387</Words>
  <Application>LibreOffice/5.1.6.2$Linux_X86_64 LibreOffice_project/10m0$Build-2</Application>
  <PresentationFormat>On-screen Show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Qwerty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OSNOVI RAČUNARSTVA</dc:title>
  <dc:subject/>
  <dc:creator>Danijela</dc:creator>
  <dc:description/>
  <cp:lastModifiedBy>Ucionica 3</cp:lastModifiedBy>
  <cp:revision>32</cp:revision>
  <dcterms:created xsi:type="dcterms:W3CDTF">2009-09-30T07:29:11Z</dcterms:created>
  <dcterms:modified xsi:type="dcterms:W3CDTF">2018-03-27T08:46:04Z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Qwerty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9</vt:i4>
  </property>
</Properties>
</file>