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F17B-0973-4918-B21F-3FD7C91645A8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D57A-C01F-409A-AFAA-DF6C7FBD79CC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F17B-0973-4918-B21F-3FD7C91645A8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D57A-C01F-409A-AFAA-DF6C7FBD79CC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F17B-0973-4918-B21F-3FD7C91645A8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D57A-C01F-409A-AFAA-DF6C7FBD79CC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F17B-0973-4918-B21F-3FD7C91645A8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D57A-C01F-409A-AFAA-DF6C7FBD79CC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F17B-0973-4918-B21F-3FD7C91645A8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D57A-C01F-409A-AFAA-DF6C7FBD79CC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F17B-0973-4918-B21F-3FD7C91645A8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D57A-C01F-409A-AFAA-DF6C7FBD79CC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F17B-0973-4918-B21F-3FD7C91645A8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D57A-C01F-409A-AFAA-DF6C7FBD79CC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F17B-0973-4918-B21F-3FD7C91645A8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D57A-C01F-409A-AFAA-DF6C7FBD79CC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F17B-0973-4918-B21F-3FD7C91645A8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D57A-C01F-409A-AFAA-DF6C7FBD79CC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F17B-0973-4918-B21F-3FD7C91645A8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D57A-C01F-409A-AFAA-DF6C7FBD79CC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F17B-0973-4918-B21F-3FD7C91645A8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D57A-C01F-409A-AFAA-DF6C7FBD79CC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CF17B-0973-4918-B21F-3FD7C91645A8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DD57A-C01F-409A-AFAA-DF6C7FBD79CC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0104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US" dirty="0" err="1" smtClean="0"/>
              <a:t>P</a:t>
            </a:r>
            <a:r>
              <a:rPr lang="en-US" b="1" dirty="0" err="1" smtClean="0"/>
              <a:t>olitika</a:t>
            </a:r>
            <a:r>
              <a:rPr lang="sr-Latn-RS" b="1" dirty="0" smtClean="0"/>
              <a:t> </a:t>
            </a:r>
            <a:r>
              <a:rPr lang="en-US" b="1" dirty="0" err="1" smtClean="0"/>
              <a:t>razvojaturizma</a:t>
            </a:r>
            <a:r>
              <a:rPr lang="sr-Latn-RS" b="1" dirty="0" smtClean="0"/>
              <a:t>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organizacija</a:t>
            </a:r>
            <a:r>
              <a:rPr lang="sr-Latn-RS" b="1" dirty="0" smtClean="0"/>
              <a:t> </a:t>
            </a:r>
            <a:r>
              <a:rPr lang="en-US" b="1" dirty="0" err="1" smtClean="0"/>
              <a:t>državnih</a:t>
            </a:r>
            <a:r>
              <a:rPr lang="en-US" b="1" dirty="0" smtClean="0"/>
              <a:t> </a:t>
            </a:r>
            <a:r>
              <a:rPr lang="en-US" b="1" dirty="0" err="1" smtClean="0"/>
              <a:t>organa</a:t>
            </a:r>
            <a:r>
              <a:rPr lang="sr-Latn-RS" b="1" dirty="0" smtClean="0"/>
              <a:t> </a:t>
            </a:r>
            <a:r>
              <a:rPr lang="en-US" b="1" dirty="0" err="1" smtClean="0"/>
              <a:t>za</a:t>
            </a:r>
            <a:r>
              <a:rPr lang="sr-Latn-RS" b="1" dirty="0" smtClean="0"/>
              <a:t> </a:t>
            </a:r>
            <a:r>
              <a:rPr lang="en-US" b="1" dirty="0" err="1" smtClean="0"/>
              <a:t>turizam</a:t>
            </a:r>
            <a:endParaRPr lang="sr-Latn-R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err="1"/>
              <a:t>Turistička</a:t>
            </a:r>
            <a:r>
              <a:rPr lang="en-US" b="1" dirty="0"/>
              <a:t> </a:t>
            </a:r>
            <a:r>
              <a:rPr lang="en-US" b="1" dirty="0" err="1"/>
              <a:t>politika</a:t>
            </a:r>
            <a:endParaRPr lang="sr-Latn-R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/>
              <a:t>Turistička</a:t>
            </a:r>
            <a:r>
              <a:rPr lang="en-US" dirty="0"/>
              <a:t> </a:t>
            </a:r>
            <a:r>
              <a:rPr lang="en-US" dirty="0" err="1"/>
              <a:t>politika</a:t>
            </a:r>
            <a:r>
              <a:rPr lang="en-US" dirty="0"/>
              <a:t> </a:t>
            </a:r>
            <a:r>
              <a:rPr lang="en-US" dirty="0" err="1"/>
              <a:t>predstavlja</a:t>
            </a:r>
            <a:r>
              <a:rPr lang="en-US" dirty="0"/>
              <a:t> </a:t>
            </a:r>
            <a:r>
              <a:rPr lang="en-US" dirty="0" err="1"/>
              <a:t>skup</a:t>
            </a:r>
            <a:r>
              <a:rPr lang="en-US" dirty="0"/>
              <a:t> regulative, </a:t>
            </a:r>
            <a:r>
              <a:rPr lang="en-US" dirty="0" err="1"/>
              <a:t>pravila</a:t>
            </a:r>
            <a:r>
              <a:rPr lang="en-US" dirty="0"/>
              <a:t>, </a:t>
            </a:r>
            <a:r>
              <a:rPr lang="en-US" dirty="0" err="1"/>
              <a:t>uputstava</a:t>
            </a:r>
            <a:r>
              <a:rPr lang="en-US" dirty="0"/>
              <a:t>, </a:t>
            </a:r>
            <a:r>
              <a:rPr lang="en-US" dirty="0" err="1"/>
              <a:t>direktiva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razvojno</a:t>
            </a:r>
            <a:r>
              <a:rPr lang="en-US" dirty="0"/>
              <a:t> – </a:t>
            </a:r>
            <a:r>
              <a:rPr lang="en-US" dirty="0" err="1"/>
              <a:t>promotivnih</a:t>
            </a:r>
            <a:r>
              <a:rPr lang="en-US" dirty="0"/>
              <a:t> </a:t>
            </a:r>
            <a:r>
              <a:rPr lang="en-US" dirty="0" err="1"/>
              <a:t>zadataka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strategija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okvira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kolektivne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individualne</a:t>
            </a:r>
            <a:r>
              <a:rPr lang="en-US" dirty="0"/>
              <a:t> </a:t>
            </a:r>
            <a:r>
              <a:rPr lang="en-US" dirty="0" err="1"/>
              <a:t>odluke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direktno</a:t>
            </a:r>
            <a:r>
              <a:rPr lang="en-US" dirty="0"/>
              <a:t> </a:t>
            </a:r>
            <a:r>
              <a:rPr lang="en-US" dirty="0" err="1"/>
              <a:t>utiču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razvoj</a:t>
            </a:r>
            <a:r>
              <a:rPr lang="en-US" dirty="0"/>
              <a:t> </a:t>
            </a:r>
            <a:r>
              <a:rPr lang="en-US" dirty="0" err="1"/>
              <a:t>turizma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dnevne</a:t>
            </a:r>
            <a:r>
              <a:rPr lang="en-US" dirty="0"/>
              <a:t> </a:t>
            </a:r>
            <a:r>
              <a:rPr lang="en-US" dirty="0" err="1"/>
              <a:t>aktivnosti</a:t>
            </a:r>
            <a:r>
              <a:rPr lang="en-US" dirty="0"/>
              <a:t> </a:t>
            </a:r>
            <a:r>
              <a:rPr lang="en-US" dirty="0" err="1"/>
              <a:t>aktera</a:t>
            </a:r>
            <a:r>
              <a:rPr lang="en-US" dirty="0"/>
              <a:t> 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sr-Latn-RS" dirty="0" smtClean="0"/>
              <a:t>Politika razvoja turizma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 err="1" smtClean="0"/>
              <a:t>ulog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države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njenih</a:t>
            </a:r>
            <a:r>
              <a:rPr lang="en-US" dirty="0"/>
              <a:t> </a:t>
            </a:r>
            <a:r>
              <a:rPr lang="en-US" dirty="0" err="1"/>
              <a:t>organa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institucija</a:t>
            </a:r>
            <a:r>
              <a:rPr lang="en-US" dirty="0"/>
              <a:t> </a:t>
            </a:r>
            <a:endParaRPr lang="sr-Latn-RS" dirty="0" smtClean="0"/>
          </a:p>
          <a:p>
            <a:r>
              <a:rPr lang="en-US" dirty="0" err="1" smtClean="0"/>
              <a:t>cilj</a:t>
            </a:r>
            <a:r>
              <a:rPr lang="en-US" dirty="0" smtClean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razvoja</a:t>
            </a:r>
            <a:r>
              <a:rPr lang="en-US" dirty="0"/>
              <a:t> </a:t>
            </a:r>
            <a:r>
              <a:rPr lang="en-US" dirty="0" err="1"/>
              <a:t>turizma</a:t>
            </a:r>
            <a:r>
              <a:rPr lang="en-US" dirty="0"/>
              <a:t> </a:t>
            </a:r>
            <a:r>
              <a:rPr lang="en-US" dirty="0" smtClean="0"/>
              <a:t>je </a:t>
            </a:r>
            <a:r>
              <a:rPr lang="en-US" dirty="0" err="1"/>
              <a:t>podsticanje</a:t>
            </a:r>
            <a:r>
              <a:rPr lang="en-US" dirty="0"/>
              <a:t> </a:t>
            </a:r>
            <a:r>
              <a:rPr lang="en-US" dirty="0" err="1"/>
              <a:t>razvoja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rasta</a:t>
            </a:r>
            <a:r>
              <a:rPr lang="en-US" dirty="0"/>
              <a:t> </a:t>
            </a:r>
            <a:r>
              <a:rPr lang="en-US" dirty="0" err="1" smtClean="0"/>
              <a:t>procesa</a:t>
            </a:r>
            <a:r>
              <a:rPr lang="en-US" dirty="0" smtClean="0"/>
              <a:t> </a:t>
            </a:r>
            <a:r>
              <a:rPr lang="en-US" dirty="0" err="1"/>
              <a:t>strukturnih</a:t>
            </a:r>
            <a:r>
              <a:rPr lang="en-US" dirty="0"/>
              <a:t> </a:t>
            </a:r>
            <a:r>
              <a:rPr lang="en-US" dirty="0" err="1"/>
              <a:t>promena</a:t>
            </a:r>
            <a:r>
              <a:rPr lang="en-US" dirty="0"/>
              <a:t> </a:t>
            </a:r>
            <a:r>
              <a:rPr lang="en-US" dirty="0" err="1"/>
              <a:t>usmerenih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porast</a:t>
            </a:r>
            <a:r>
              <a:rPr lang="en-US" dirty="0"/>
              <a:t> </a:t>
            </a:r>
            <a:r>
              <a:rPr lang="en-US" dirty="0" err="1"/>
              <a:t>blagostanja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Deo</a:t>
            </a:r>
            <a:r>
              <a:rPr lang="sr-Latn-RS" dirty="0" smtClean="0"/>
              <a:t> je </a:t>
            </a:r>
            <a:r>
              <a:rPr lang="en-US" dirty="0" smtClean="0"/>
              <a:t> </a:t>
            </a:r>
            <a:r>
              <a:rPr lang="en-US" dirty="0" err="1"/>
              <a:t>opšte</a:t>
            </a:r>
            <a:r>
              <a:rPr lang="en-US" dirty="0"/>
              <a:t> </a:t>
            </a:r>
            <a:r>
              <a:rPr lang="en-US" dirty="0" err="1"/>
              <a:t>državne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društvenog</a:t>
            </a:r>
            <a:r>
              <a:rPr lang="en-US" dirty="0"/>
              <a:t> </a:t>
            </a:r>
            <a:r>
              <a:rPr lang="en-US" dirty="0" err="1"/>
              <a:t>razvoja</a:t>
            </a:r>
            <a:r>
              <a:rPr lang="en-US" dirty="0"/>
              <a:t> u </a:t>
            </a:r>
            <a:r>
              <a:rPr lang="en-US" dirty="0" err="1"/>
              <a:t>celini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sr-Latn-RS" dirty="0" smtClean="0"/>
              <a:t>Obuhvata</a:t>
            </a:r>
            <a:r>
              <a:rPr lang="en-US" dirty="0" smtClean="0"/>
              <a:t> </a:t>
            </a:r>
            <a:r>
              <a:rPr lang="en-US" dirty="0" err="1"/>
              <a:t>ukupnost</a:t>
            </a:r>
            <a:r>
              <a:rPr lang="en-US" dirty="0"/>
              <a:t> </a:t>
            </a:r>
            <a:r>
              <a:rPr lang="en-US" dirty="0" err="1"/>
              <a:t>mera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instrumenata</a:t>
            </a:r>
            <a:r>
              <a:rPr lang="en-US" dirty="0"/>
              <a:t> </a:t>
            </a:r>
            <a:r>
              <a:rPr lang="sr-Latn-RS" dirty="0" smtClean="0"/>
              <a:t>kojima država </a:t>
            </a:r>
            <a:r>
              <a:rPr lang="en-US" dirty="0" err="1" smtClean="0"/>
              <a:t>uti</a:t>
            </a:r>
            <a:r>
              <a:rPr lang="sr-Latn-RS" dirty="0" smtClean="0"/>
              <a:t>če</a:t>
            </a:r>
            <a:r>
              <a:rPr lang="en-US" dirty="0" smtClean="0"/>
              <a:t> </a:t>
            </a:r>
            <a:r>
              <a:rPr lang="sr-Latn-RS" dirty="0" smtClean="0"/>
              <a:t>na </a:t>
            </a:r>
            <a:r>
              <a:rPr lang="en-US" dirty="0" err="1" smtClean="0"/>
              <a:t>razvoj</a:t>
            </a:r>
            <a:r>
              <a:rPr lang="en-US" dirty="0" smtClean="0"/>
              <a:t> </a:t>
            </a:r>
            <a:r>
              <a:rPr lang="en-US" dirty="0" err="1"/>
              <a:t>turizma</a:t>
            </a:r>
            <a:r>
              <a:rPr lang="en-US" dirty="0"/>
              <a:t> 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vi-VN" b="1" dirty="0" smtClean="0"/>
              <a:t>Turistička politika</a:t>
            </a:r>
            <a:endParaRPr lang="sr-Latn-R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vi-VN" dirty="0" smtClean="0"/>
              <a:t>usmerena </a:t>
            </a:r>
            <a:r>
              <a:rPr lang="sr-Latn-RS" dirty="0" smtClean="0"/>
              <a:t>je </a:t>
            </a:r>
            <a:r>
              <a:rPr lang="vi-VN" dirty="0" smtClean="0"/>
              <a:t>na </a:t>
            </a:r>
            <a:r>
              <a:rPr lang="vi-VN" dirty="0"/>
              <a:t>postavljanje ciljeva i utvrđivanje sredstava kojima će se aktivirati sve društvene i ekonomske funkcije </a:t>
            </a:r>
            <a:r>
              <a:rPr lang="vi-VN" dirty="0" smtClean="0"/>
              <a:t>turizma</a:t>
            </a:r>
            <a:r>
              <a:rPr lang="sr-Latn-RS" dirty="0" smtClean="0"/>
              <a:t>, tj.</a:t>
            </a:r>
          </a:p>
          <a:p>
            <a:r>
              <a:rPr lang="vi-VN" dirty="0" smtClean="0"/>
              <a:t>delovanje </a:t>
            </a:r>
            <a:r>
              <a:rPr lang="vi-VN" dirty="0"/>
              <a:t>turističke razvojne politike usmereno je na razvoj i unapređenje turizma, podizanje i održavanje njegove konkurentnosti i ostvarivanje niza ekonomskih i neekonomskih ciljeva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/>
          <a:lstStyle/>
          <a:p>
            <a:r>
              <a:rPr lang="sr-Latn-RS" b="1" dirty="0" smtClean="0"/>
              <a:t>Turistička politika</a:t>
            </a:r>
            <a:endParaRPr lang="sr-Latn-R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sr-Latn-RS" dirty="0" smtClean="0">
                <a:solidFill>
                  <a:srgbClr val="C00000"/>
                </a:solidFill>
              </a:rPr>
              <a:t>OPŠTA TURISTIČKA POLITIKA</a:t>
            </a:r>
            <a:endParaRPr lang="sr-Latn-R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dirty="0" err="1"/>
              <a:t>usmeravaju</a:t>
            </a:r>
            <a:r>
              <a:rPr lang="en-US" dirty="0"/>
              <a:t> </a:t>
            </a:r>
            <a:r>
              <a:rPr lang="en-US" dirty="0" err="1"/>
              <a:t>interesi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aktivnosti</a:t>
            </a:r>
            <a:r>
              <a:rPr lang="en-US" dirty="0"/>
              <a:t> </a:t>
            </a:r>
            <a:r>
              <a:rPr lang="en-US" b="1" dirty="0" err="1"/>
              <a:t>svih</a:t>
            </a:r>
            <a:r>
              <a:rPr lang="en-US" b="1" dirty="0"/>
              <a:t> </a:t>
            </a:r>
            <a:r>
              <a:rPr lang="en-US" b="1" dirty="0" err="1"/>
              <a:t>učesnika</a:t>
            </a:r>
            <a:r>
              <a:rPr lang="en-US" dirty="0"/>
              <a:t>, </a:t>
            </a:r>
            <a:r>
              <a:rPr lang="en-US" b="1" dirty="0" err="1"/>
              <a:t>koji</a:t>
            </a:r>
            <a:r>
              <a:rPr lang="en-US" b="1" dirty="0"/>
              <a:t> </a:t>
            </a:r>
            <a:r>
              <a:rPr lang="en-US" b="1" dirty="0" err="1"/>
              <a:t>su</a:t>
            </a:r>
            <a:r>
              <a:rPr lang="en-US" b="1" dirty="0"/>
              <a:t> </a:t>
            </a:r>
            <a:r>
              <a:rPr lang="en-US" b="1" dirty="0" err="1"/>
              <a:t>uključeni</a:t>
            </a:r>
            <a:r>
              <a:rPr lang="en-US" b="1" dirty="0"/>
              <a:t> u </a:t>
            </a:r>
            <a:r>
              <a:rPr lang="en-US" b="1" dirty="0" err="1"/>
              <a:t>turizam</a:t>
            </a:r>
            <a:r>
              <a:rPr lang="en-US" b="1" dirty="0"/>
              <a:t> </a:t>
            </a:r>
            <a:r>
              <a:rPr lang="en-US" b="1" dirty="0" err="1"/>
              <a:t>neke</a:t>
            </a:r>
            <a:r>
              <a:rPr lang="en-US" b="1" dirty="0"/>
              <a:t> </a:t>
            </a:r>
            <a:r>
              <a:rPr lang="en-US" b="1" dirty="0" err="1"/>
              <a:t>zemlje</a:t>
            </a:r>
            <a:r>
              <a:rPr lang="en-US" dirty="0"/>
              <a:t>, </a:t>
            </a:r>
            <a:r>
              <a:rPr lang="en-US" dirty="0" err="1"/>
              <a:t>radi</a:t>
            </a:r>
            <a:r>
              <a:rPr lang="en-US" dirty="0"/>
              <a:t> </a:t>
            </a:r>
            <a:r>
              <a:rPr lang="en-US" dirty="0" err="1"/>
              <a:t>formiranja</a:t>
            </a:r>
            <a:r>
              <a:rPr lang="en-US" dirty="0"/>
              <a:t> </a:t>
            </a:r>
            <a:r>
              <a:rPr lang="en-US" dirty="0" err="1"/>
              <a:t>optimalne</a:t>
            </a:r>
            <a:r>
              <a:rPr lang="en-US" dirty="0"/>
              <a:t> a time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efikasne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ponude</a:t>
            </a:r>
            <a:r>
              <a:rPr lang="en-US" dirty="0"/>
              <a:t>, </a:t>
            </a:r>
            <a:r>
              <a:rPr lang="en-US" dirty="0" err="1"/>
              <a:t>takve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omogućava</a:t>
            </a:r>
            <a:r>
              <a:rPr lang="en-US" dirty="0"/>
              <a:t> </a:t>
            </a:r>
            <a:r>
              <a:rPr lang="en-US" dirty="0" err="1"/>
              <a:t>prihvat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pružanje</a:t>
            </a:r>
            <a:r>
              <a:rPr lang="en-US" dirty="0"/>
              <a:t> </a:t>
            </a:r>
            <a:r>
              <a:rPr lang="en-US" dirty="0" err="1"/>
              <a:t>gostoprimstva</a:t>
            </a:r>
            <a:r>
              <a:rPr lang="en-US" dirty="0"/>
              <a:t> </a:t>
            </a:r>
            <a:r>
              <a:rPr lang="en-US" dirty="0" err="1"/>
              <a:t>domaćim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inostranim</a:t>
            </a:r>
            <a:r>
              <a:rPr lang="en-US" dirty="0"/>
              <a:t> </a:t>
            </a:r>
            <a:r>
              <a:rPr lang="en-US" dirty="0" err="1" smtClean="0"/>
              <a:t>turistima</a:t>
            </a:r>
            <a:endParaRPr lang="sr-Latn-R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 fontScale="92500"/>
          </a:bodyPr>
          <a:lstStyle/>
          <a:p>
            <a:r>
              <a:rPr lang="sr-Latn-RS" dirty="0" smtClean="0">
                <a:solidFill>
                  <a:srgbClr val="C00000"/>
                </a:solidFill>
              </a:rPr>
              <a:t>POSEBNA TURISTIČKA POLITIKA</a:t>
            </a:r>
            <a:endParaRPr lang="sr-Latn-RS" dirty="0">
              <a:solidFill>
                <a:srgbClr val="C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vi-VN" dirty="0"/>
              <a:t>treba da doprinese unapređivanju i usklađivanju delovanja mnogobrojnih i pojedinačnih subjekata turizma kada je reč o unapređenju prostora, određenim vremenskim razdobljima, strukovnim interesima i sl.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sr-Latn-RS" b="1" dirty="0" err="1"/>
              <a:t>C</a:t>
            </a:r>
            <a:r>
              <a:rPr lang="en-US" b="1" dirty="0" err="1" smtClean="0"/>
              <a:t>iljevi</a:t>
            </a:r>
            <a:r>
              <a:rPr lang="en-US" b="1" dirty="0" smtClean="0"/>
              <a:t> </a:t>
            </a:r>
            <a:r>
              <a:rPr lang="en-US" b="1" dirty="0" err="1"/>
              <a:t>opšte</a:t>
            </a:r>
            <a:r>
              <a:rPr lang="en-US" b="1" dirty="0"/>
              <a:t> </a:t>
            </a:r>
            <a:r>
              <a:rPr lang="en-US" b="1" dirty="0" err="1"/>
              <a:t>ekonomske</a:t>
            </a:r>
            <a:r>
              <a:rPr lang="en-US" b="1" dirty="0"/>
              <a:t> </a:t>
            </a:r>
            <a:r>
              <a:rPr lang="en-US" b="1" dirty="0" err="1"/>
              <a:t>politike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>
              <a:buNone/>
            </a:pPr>
            <a:r>
              <a:rPr lang="en-US" dirty="0"/>
              <a:t>• </a:t>
            </a:r>
            <a:r>
              <a:rPr lang="en-US" dirty="0" err="1"/>
              <a:t>poboljšanje</a:t>
            </a:r>
            <a:r>
              <a:rPr lang="en-US" dirty="0"/>
              <a:t> </a:t>
            </a:r>
            <a:r>
              <a:rPr lang="en-US" dirty="0" err="1"/>
              <a:t>platnog</a:t>
            </a:r>
            <a:r>
              <a:rPr lang="en-US" dirty="0"/>
              <a:t> </a:t>
            </a:r>
            <a:r>
              <a:rPr lang="en-US" dirty="0" err="1"/>
              <a:t>bilansa</a:t>
            </a:r>
            <a:r>
              <a:rPr lang="en-US" dirty="0"/>
              <a:t>;</a:t>
            </a:r>
          </a:p>
          <a:p>
            <a:pPr>
              <a:buNone/>
            </a:pPr>
            <a:r>
              <a:rPr lang="en-US" dirty="0"/>
              <a:t>• </a:t>
            </a:r>
            <a:r>
              <a:rPr lang="en-US" dirty="0" err="1"/>
              <a:t>diversifikacija</a:t>
            </a:r>
            <a:r>
              <a:rPr lang="en-US" dirty="0"/>
              <a:t> </a:t>
            </a:r>
            <a:r>
              <a:rPr lang="en-US" dirty="0" err="1"/>
              <a:t>državne</a:t>
            </a:r>
            <a:r>
              <a:rPr lang="en-US" dirty="0"/>
              <a:t> </a:t>
            </a:r>
            <a:r>
              <a:rPr lang="en-US" dirty="0" err="1"/>
              <a:t>baze</a:t>
            </a:r>
            <a:r>
              <a:rPr lang="en-US" dirty="0"/>
              <a:t>;</a:t>
            </a:r>
          </a:p>
          <a:p>
            <a:pPr>
              <a:buNone/>
            </a:pPr>
            <a:r>
              <a:rPr lang="en-US" dirty="0"/>
              <a:t>• </a:t>
            </a:r>
            <a:r>
              <a:rPr lang="en-US" dirty="0" err="1"/>
              <a:t>regionalni</a:t>
            </a:r>
            <a:r>
              <a:rPr lang="en-US" dirty="0"/>
              <a:t> </a:t>
            </a:r>
            <a:r>
              <a:rPr lang="en-US" dirty="0" err="1"/>
              <a:t>razvoj</a:t>
            </a:r>
            <a:r>
              <a:rPr lang="en-US" dirty="0"/>
              <a:t>;</a:t>
            </a:r>
          </a:p>
          <a:p>
            <a:pPr>
              <a:buNone/>
            </a:pPr>
            <a:r>
              <a:rPr lang="en-US" dirty="0"/>
              <a:t>• </a:t>
            </a:r>
            <a:r>
              <a:rPr lang="en-US" dirty="0" err="1"/>
              <a:t>povećanje</a:t>
            </a:r>
            <a:r>
              <a:rPr lang="en-US" dirty="0"/>
              <a:t> </a:t>
            </a:r>
            <a:r>
              <a:rPr lang="en-US" dirty="0" err="1"/>
              <a:t>dohotka</a:t>
            </a:r>
            <a:r>
              <a:rPr lang="en-US" dirty="0"/>
              <a:t>;</a:t>
            </a:r>
          </a:p>
          <a:p>
            <a:pPr>
              <a:buNone/>
            </a:pPr>
            <a:r>
              <a:rPr lang="en-US" dirty="0"/>
              <a:t>• </a:t>
            </a:r>
            <a:r>
              <a:rPr lang="en-US" dirty="0" err="1"/>
              <a:t>rast</a:t>
            </a:r>
            <a:r>
              <a:rPr lang="en-US" dirty="0"/>
              <a:t> </a:t>
            </a:r>
            <a:r>
              <a:rPr lang="en-US" dirty="0" err="1"/>
              <a:t>državnog</a:t>
            </a:r>
            <a:r>
              <a:rPr lang="en-US" dirty="0"/>
              <a:t> </a:t>
            </a:r>
            <a:r>
              <a:rPr lang="en-US" dirty="0" err="1"/>
              <a:t>budžeta</a:t>
            </a:r>
            <a:r>
              <a:rPr lang="en-US" dirty="0"/>
              <a:t>;</a:t>
            </a:r>
          </a:p>
          <a:p>
            <a:pPr>
              <a:buNone/>
            </a:pPr>
            <a:r>
              <a:rPr lang="en-US" dirty="0"/>
              <a:t>• </a:t>
            </a:r>
            <a:r>
              <a:rPr lang="en-US" dirty="0" err="1"/>
              <a:t>otvaranje</a:t>
            </a:r>
            <a:r>
              <a:rPr lang="en-US" dirty="0"/>
              <a:t> </a:t>
            </a:r>
            <a:r>
              <a:rPr lang="en-US" dirty="0" err="1"/>
              <a:t>novih</a:t>
            </a:r>
            <a:r>
              <a:rPr lang="en-US" dirty="0"/>
              <a:t> </a:t>
            </a:r>
            <a:r>
              <a:rPr lang="en-US" dirty="0" err="1"/>
              <a:t>radnih</a:t>
            </a:r>
            <a:r>
              <a:rPr lang="en-US" dirty="0"/>
              <a:t> </a:t>
            </a:r>
            <a:r>
              <a:rPr lang="en-US" dirty="0" err="1"/>
              <a:t>mesta</a:t>
            </a:r>
            <a:r>
              <a:rPr lang="en-US" dirty="0"/>
              <a:t>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sr-Latn-RS" dirty="0" smtClean="0"/>
              <a:t>Turistička politika - aktivnosti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>
                <a:latin typeface="Footlight MT Light" pitchFamily="18" charset="0"/>
              </a:rPr>
              <a:t>pravila</a:t>
            </a:r>
            <a:r>
              <a:rPr lang="en-US" dirty="0" smtClean="0">
                <a:latin typeface="Footlight MT Light" pitchFamily="18" charset="0"/>
              </a:rPr>
              <a:t> </a:t>
            </a:r>
            <a:r>
              <a:rPr lang="en-US" dirty="0" err="1">
                <a:latin typeface="Footlight MT Light" pitchFamily="18" charset="0"/>
              </a:rPr>
              <a:t>igre</a:t>
            </a:r>
            <a:r>
              <a:rPr lang="en-US" dirty="0">
                <a:latin typeface="Footlight MT Light" pitchFamily="18" charset="0"/>
              </a:rPr>
              <a:t> </a:t>
            </a:r>
            <a:r>
              <a:rPr lang="en-US" dirty="0" err="1">
                <a:latin typeface="Footlight MT Light" pitchFamily="18" charset="0"/>
              </a:rPr>
              <a:t>i</a:t>
            </a:r>
            <a:r>
              <a:rPr lang="en-US" dirty="0">
                <a:latin typeface="Footlight MT Light" pitchFamily="18" charset="0"/>
              </a:rPr>
              <a:t> </a:t>
            </a:r>
            <a:r>
              <a:rPr lang="en-US" dirty="0" err="1" smtClean="0">
                <a:latin typeface="Footlight MT Light" pitchFamily="18" charset="0"/>
              </a:rPr>
              <a:t>uslov</a:t>
            </a:r>
            <a:r>
              <a:rPr lang="sr-Latn-RS" dirty="0" smtClean="0">
                <a:latin typeface="Footlight MT Light" pitchFamily="18" charset="0"/>
              </a:rPr>
              <a:t>i poslovanja </a:t>
            </a:r>
            <a:r>
              <a:rPr lang="en-US" dirty="0" smtClean="0">
                <a:latin typeface="Footlight MT Light" pitchFamily="18" charset="0"/>
              </a:rPr>
              <a:t> </a:t>
            </a:r>
            <a:r>
              <a:rPr lang="en-US" dirty="0">
                <a:latin typeface="Footlight MT Light" pitchFamily="18" charset="0"/>
              </a:rPr>
              <a:t>(</a:t>
            </a:r>
            <a:r>
              <a:rPr lang="en-US" dirty="0" err="1">
                <a:latin typeface="Footlight MT Light" pitchFamily="18" charset="0"/>
              </a:rPr>
              <a:t>zakoni</a:t>
            </a:r>
            <a:r>
              <a:rPr lang="en-US" dirty="0">
                <a:latin typeface="Footlight MT Light" pitchFamily="18" charset="0"/>
              </a:rPr>
              <a:t> </a:t>
            </a:r>
            <a:r>
              <a:rPr lang="en-US" dirty="0" err="1">
                <a:latin typeface="Footlight MT Light" pitchFamily="18" charset="0"/>
              </a:rPr>
              <a:t>i</a:t>
            </a:r>
            <a:r>
              <a:rPr lang="en-US" dirty="0">
                <a:latin typeface="Footlight MT Light" pitchFamily="18" charset="0"/>
              </a:rPr>
              <a:t> </a:t>
            </a:r>
            <a:r>
              <a:rPr lang="en-US" dirty="0" err="1">
                <a:latin typeface="Footlight MT Light" pitchFamily="18" charset="0"/>
              </a:rPr>
              <a:t>uredbe</a:t>
            </a:r>
            <a:r>
              <a:rPr lang="en-US" dirty="0" smtClean="0">
                <a:latin typeface="Footlight MT Light" pitchFamily="18" charset="0"/>
              </a:rPr>
              <a:t>);  </a:t>
            </a:r>
            <a:r>
              <a:rPr lang="en-US" dirty="0" err="1" smtClean="0">
                <a:latin typeface="Footlight MT Light" pitchFamily="18" charset="0"/>
              </a:rPr>
              <a:t>zajedničke</a:t>
            </a:r>
            <a:r>
              <a:rPr lang="en-US" dirty="0" smtClean="0">
                <a:latin typeface="Footlight MT Light" pitchFamily="18" charset="0"/>
              </a:rPr>
              <a:t> </a:t>
            </a:r>
            <a:r>
              <a:rPr lang="en-US" dirty="0" err="1" smtClean="0">
                <a:latin typeface="Footlight MT Light" pitchFamily="18" charset="0"/>
              </a:rPr>
              <a:t>smernice</a:t>
            </a:r>
            <a:r>
              <a:rPr lang="en-US" dirty="0" smtClean="0">
                <a:latin typeface="Footlight MT Light" pitchFamily="18" charset="0"/>
              </a:rPr>
              <a:t> </a:t>
            </a:r>
            <a:r>
              <a:rPr lang="en-US" dirty="0" err="1" smtClean="0">
                <a:latin typeface="Footlight MT Light" pitchFamily="18" charset="0"/>
              </a:rPr>
              <a:t>i</a:t>
            </a:r>
            <a:r>
              <a:rPr lang="en-US" dirty="0" smtClean="0">
                <a:latin typeface="Footlight MT Light" pitchFamily="18" charset="0"/>
              </a:rPr>
              <a:t>/</a:t>
            </a:r>
            <a:r>
              <a:rPr lang="en-US" dirty="0" err="1" smtClean="0">
                <a:latin typeface="Footlight MT Light" pitchFamily="18" charset="0"/>
              </a:rPr>
              <a:t>ili</a:t>
            </a:r>
            <a:r>
              <a:rPr lang="en-US" dirty="0" smtClean="0">
                <a:latin typeface="Footlight MT Light" pitchFamily="18" charset="0"/>
              </a:rPr>
              <a:t> </a:t>
            </a:r>
            <a:r>
              <a:rPr lang="en-US" dirty="0" err="1" smtClean="0">
                <a:latin typeface="Footlight MT Light" pitchFamily="18" charset="0"/>
              </a:rPr>
              <a:t>uputstva</a:t>
            </a:r>
            <a:r>
              <a:rPr lang="en-US" dirty="0" smtClean="0">
                <a:latin typeface="Footlight MT Light" pitchFamily="18" charset="0"/>
              </a:rPr>
              <a:t> (</a:t>
            </a:r>
            <a:r>
              <a:rPr lang="en-US" dirty="0" err="1" smtClean="0">
                <a:latin typeface="Footlight MT Light" pitchFamily="18" charset="0"/>
              </a:rPr>
              <a:t>pravilnici</a:t>
            </a:r>
            <a:r>
              <a:rPr lang="en-US" dirty="0" smtClean="0">
                <a:latin typeface="Footlight MT Light" pitchFamily="18" charset="0"/>
              </a:rPr>
              <a:t>, </a:t>
            </a:r>
            <a:r>
              <a:rPr lang="en-US" dirty="0" err="1" smtClean="0">
                <a:latin typeface="Footlight MT Light" pitchFamily="18" charset="0"/>
              </a:rPr>
              <a:t>norme</a:t>
            </a:r>
            <a:r>
              <a:rPr lang="en-US" dirty="0" smtClean="0">
                <a:latin typeface="Footlight MT Light" pitchFamily="18" charset="0"/>
              </a:rPr>
              <a:t> </a:t>
            </a:r>
            <a:r>
              <a:rPr lang="en-US" dirty="0" err="1" smtClean="0">
                <a:latin typeface="Footlight MT Light" pitchFamily="18" charset="0"/>
              </a:rPr>
              <a:t>i</a:t>
            </a:r>
            <a:r>
              <a:rPr lang="en-US" dirty="0" smtClean="0">
                <a:latin typeface="Footlight MT Light" pitchFamily="18" charset="0"/>
              </a:rPr>
              <a:t> sl.) </a:t>
            </a:r>
            <a:r>
              <a:rPr lang="en-US" dirty="0" err="1" smtClean="0">
                <a:latin typeface="Footlight MT Light" pitchFamily="18" charset="0"/>
              </a:rPr>
              <a:t>za</a:t>
            </a:r>
            <a:r>
              <a:rPr lang="en-US" dirty="0" smtClean="0">
                <a:latin typeface="Footlight MT Light" pitchFamily="18" charset="0"/>
              </a:rPr>
              <a:t> </a:t>
            </a:r>
            <a:r>
              <a:rPr lang="en-US" dirty="0" err="1" smtClean="0">
                <a:latin typeface="Footlight MT Light" pitchFamily="18" charset="0"/>
              </a:rPr>
              <a:t>sve</a:t>
            </a:r>
            <a:r>
              <a:rPr lang="en-US" dirty="0" smtClean="0">
                <a:latin typeface="Footlight MT Light" pitchFamily="18" charset="0"/>
              </a:rPr>
              <a:t> </a:t>
            </a:r>
            <a:r>
              <a:rPr lang="en-US" dirty="0" err="1" smtClean="0">
                <a:latin typeface="Footlight MT Light" pitchFamily="18" charset="0"/>
              </a:rPr>
              <a:t>ili</a:t>
            </a:r>
            <a:r>
              <a:rPr lang="en-US" dirty="0" smtClean="0">
                <a:latin typeface="Footlight MT Light" pitchFamily="18" charset="0"/>
              </a:rPr>
              <a:t> </a:t>
            </a:r>
            <a:r>
              <a:rPr lang="en-US" dirty="0" err="1" smtClean="0">
                <a:latin typeface="Footlight MT Light" pitchFamily="18" charset="0"/>
              </a:rPr>
              <a:t>većinu</a:t>
            </a:r>
            <a:r>
              <a:rPr lang="en-US" dirty="0" smtClean="0">
                <a:latin typeface="Footlight MT Light" pitchFamily="18" charset="0"/>
              </a:rPr>
              <a:t> </a:t>
            </a:r>
            <a:r>
              <a:rPr lang="en-US" dirty="0" err="1" smtClean="0">
                <a:latin typeface="Footlight MT Light" pitchFamily="18" charset="0"/>
              </a:rPr>
              <a:t>aktera</a:t>
            </a:r>
            <a:r>
              <a:rPr lang="en-US" dirty="0" smtClean="0">
                <a:latin typeface="Footlight MT Light" pitchFamily="18" charset="0"/>
              </a:rPr>
              <a:t> u </a:t>
            </a:r>
            <a:r>
              <a:rPr lang="en-US" dirty="0" err="1" smtClean="0">
                <a:latin typeface="Footlight MT Light" pitchFamily="18" charset="0"/>
              </a:rPr>
              <a:t>turizmu</a:t>
            </a:r>
            <a:r>
              <a:rPr lang="en-US" dirty="0" smtClean="0">
                <a:latin typeface="Footlight MT Light" pitchFamily="18" charset="0"/>
              </a:rPr>
              <a:t>;</a:t>
            </a:r>
          </a:p>
          <a:p>
            <a:r>
              <a:rPr lang="en-US" dirty="0" err="1" smtClean="0">
                <a:latin typeface="Footlight MT Light" pitchFamily="18" charset="0"/>
              </a:rPr>
              <a:t>kontrol</a:t>
            </a:r>
            <a:r>
              <a:rPr lang="sr-Latn-RS" dirty="0" smtClean="0">
                <a:latin typeface="Footlight MT Light" pitchFamily="18" charset="0"/>
              </a:rPr>
              <a:t>a</a:t>
            </a:r>
            <a:r>
              <a:rPr lang="en-US" dirty="0" smtClean="0">
                <a:latin typeface="Footlight MT Light" pitchFamily="18" charset="0"/>
              </a:rPr>
              <a:t> </a:t>
            </a:r>
            <a:r>
              <a:rPr lang="en-US" dirty="0" err="1">
                <a:latin typeface="Footlight MT Light" pitchFamily="18" charset="0"/>
              </a:rPr>
              <a:t>prihvatljivog</a:t>
            </a:r>
            <a:r>
              <a:rPr lang="en-US" dirty="0">
                <a:latin typeface="Footlight MT Light" pitchFamily="18" charset="0"/>
              </a:rPr>
              <a:t> </a:t>
            </a:r>
            <a:r>
              <a:rPr lang="en-US" dirty="0" err="1">
                <a:latin typeface="Footlight MT Light" pitchFamily="18" charset="0"/>
              </a:rPr>
              <a:t>ponašanja</a:t>
            </a:r>
            <a:r>
              <a:rPr lang="en-US" dirty="0">
                <a:latin typeface="Footlight MT Light" pitchFamily="18" charset="0"/>
              </a:rPr>
              <a:t> u </a:t>
            </a:r>
            <a:r>
              <a:rPr lang="en-US" dirty="0" err="1">
                <a:latin typeface="Footlight MT Light" pitchFamily="18" charset="0"/>
              </a:rPr>
              <a:t>realizaciji</a:t>
            </a:r>
            <a:r>
              <a:rPr lang="en-US" dirty="0">
                <a:latin typeface="Footlight MT Light" pitchFamily="18" charset="0"/>
              </a:rPr>
              <a:t> </a:t>
            </a:r>
            <a:r>
              <a:rPr lang="en-US" dirty="0" err="1">
                <a:latin typeface="Footlight MT Light" pitchFamily="18" charset="0"/>
              </a:rPr>
              <a:t>aktivnosti</a:t>
            </a:r>
            <a:r>
              <a:rPr lang="en-US" dirty="0">
                <a:latin typeface="Footlight MT Light" pitchFamily="18" charset="0"/>
              </a:rPr>
              <a:t> (</a:t>
            </a:r>
            <a:r>
              <a:rPr lang="en-US" dirty="0" err="1">
                <a:latin typeface="Footlight MT Light" pitchFamily="18" charset="0"/>
              </a:rPr>
              <a:t>inspekcije</a:t>
            </a:r>
            <a:r>
              <a:rPr lang="en-US" dirty="0">
                <a:latin typeface="Footlight MT Light" pitchFamily="18" charset="0"/>
              </a:rPr>
              <a:t>);</a:t>
            </a:r>
          </a:p>
          <a:p>
            <a:r>
              <a:rPr lang="en-US" dirty="0" err="1" smtClean="0">
                <a:latin typeface="Footlight MT Light" pitchFamily="18" charset="0"/>
              </a:rPr>
              <a:t>upravljanje</a:t>
            </a:r>
            <a:r>
              <a:rPr lang="en-US" dirty="0" smtClean="0">
                <a:latin typeface="Footlight MT Light" pitchFamily="18" charset="0"/>
              </a:rPr>
              <a:t> </a:t>
            </a:r>
            <a:r>
              <a:rPr lang="en-US" dirty="0" err="1">
                <a:latin typeface="Footlight MT Light" pitchFamily="18" charset="0"/>
              </a:rPr>
              <a:t>procesima</a:t>
            </a:r>
            <a:r>
              <a:rPr lang="en-US" dirty="0">
                <a:latin typeface="Footlight MT Light" pitchFamily="18" charset="0"/>
              </a:rPr>
              <a:t> </a:t>
            </a:r>
            <a:r>
              <a:rPr lang="en-US" dirty="0" err="1">
                <a:latin typeface="Footlight MT Light" pitchFamily="18" charset="0"/>
              </a:rPr>
              <a:t>uspostavljanja</a:t>
            </a:r>
            <a:r>
              <a:rPr lang="en-US" dirty="0">
                <a:latin typeface="Footlight MT Light" pitchFamily="18" charset="0"/>
              </a:rPr>
              <a:t> </a:t>
            </a:r>
            <a:r>
              <a:rPr lang="en-US" dirty="0" err="1">
                <a:latin typeface="Footlight MT Light" pitchFamily="18" charset="0"/>
              </a:rPr>
              <a:t>konsenzusa</a:t>
            </a:r>
            <a:r>
              <a:rPr lang="en-US" dirty="0">
                <a:latin typeface="Footlight MT Light" pitchFamily="18" charset="0"/>
              </a:rPr>
              <a:t> </a:t>
            </a:r>
            <a:r>
              <a:rPr lang="en-US" dirty="0" err="1">
                <a:latin typeface="Footlight MT Light" pitchFamily="18" charset="0"/>
              </a:rPr>
              <a:t>oko</a:t>
            </a:r>
            <a:r>
              <a:rPr lang="en-US" dirty="0">
                <a:latin typeface="Footlight MT Light" pitchFamily="18" charset="0"/>
              </a:rPr>
              <a:t> </a:t>
            </a:r>
            <a:r>
              <a:rPr lang="en-US" dirty="0" err="1">
                <a:latin typeface="Footlight MT Light" pitchFamily="18" charset="0"/>
              </a:rPr>
              <a:t>posebnih</a:t>
            </a:r>
            <a:r>
              <a:rPr lang="en-US" dirty="0">
                <a:latin typeface="Footlight MT Light" pitchFamily="18" charset="0"/>
              </a:rPr>
              <a:t> </a:t>
            </a:r>
            <a:r>
              <a:rPr lang="en-US" dirty="0" err="1">
                <a:latin typeface="Footlight MT Light" pitchFamily="18" charset="0"/>
              </a:rPr>
              <a:t>vizija</a:t>
            </a:r>
            <a:r>
              <a:rPr lang="en-US" dirty="0" smtClean="0">
                <a:latin typeface="Footlight MT Light" pitchFamily="18" charset="0"/>
              </a:rPr>
              <a:t>, </a:t>
            </a:r>
            <a:r>
              <a:rPr lang="en-US" dirty="0" err="1" smtClean="0">
                <a:latin typeface="Footlight MT Light" pitchFamily="18" charset="0"/>
              </a:rPr>
              <a:t>strategija</a:t>
            </a:r>
            <a:r>
              <a:rPr lang="en-US" dirty="0" smtClean="0">
                <a:latin typeface="Footlight MT Light" pitchFamily="18" charset="0"/>
              </a:rPr>
              <a:t> </a:t>
            </a:r>
            <a:r>
              <a:rPr lang="en-US" dirty="0" err="1" smtClean="0">
                <a:latin typeface="Footlight MT Light" pitchFamily="18" charset="0"/>
              </a:rPr>
              <a:t>i</a:t>
            </a:r>
            <a:r>
              <a:rPr lang="en-US" dirty="0" smtClean="0">
                <a:latin typeface="Footlight MT Light" pitchFamily="18" charset="0"/>
              </a:rPr>
              <a:t> </a:t>
            </a:r>
            <a:r>
              <a:rPr lang="en-US" dirty="0" err="1" smtClean="0">
                <a:latin typeface="Footlight MT Light" pitchFamily="18" charset="0"/>
              </a:rPr>
              <a:t>ciljeva</a:t>
            </a:r>
            <a:r>
              <a:rPr lang="en-US" dirty="0" smtClean="0">
                <a:latin typeface="Footlight MT Light" pitchFamily="18" charset="0"/>
              </a:rPr>
              <a:t> </a:t>
            </a:r>
            <a:r>
              <a:rPr lang="en-US" dirty="0" err="1" smtClean="0">
                <a:latin typeface="Footlight MT Light" pitchFamily="18" charset="0"/>
              </a:rPr>
              <a:t>razvoja</a:t>
            </a:r>
            <a:r>
              <a:rPr lang="en-US" dirty="0" smtClean="0">
                <a:latin typeface="Footlight MT Light" pitchFamily="18" charset="0"/>
              </a:rPr>
              <a:t> </a:t>
            </a:r>
            <a:r>
              <a:rPr lang="en-US" dirty="0" err="1" smtClean="0">
                <a:latin typeface="Footlight MT Light" pitchFamily="18" charset="0"/>
              </a:rPr>
              <a:t>za</a:t>
            </a:r>
            <a:r>
              <a:rPr lang="en-US" dirty="0" smtClean="0">
                <a:latin typeface="Footlight MT Light" pitchFamily="18" charset="0"/>
              </a:rPr>
              <a:t> </a:t>
            </a:r>
            <a:r>
              <a:rPr lang="en-US" dirty="0" err="1" smtClean="0">
                <a:latin typeface="Footlight MT Light" pitchFamily="18" charset="0"/>
              </a:rPr>
              <a:t>pojedine</a:t>
            </a:r>
            <a:r>
              <a:rPr lang="sr-Latn-RS" dirty="0" smtClean="0">
                <a:latin typeface="Footlight MT Light" pitchFamily="18" charset="0"/>
              </a:rPr>
              <a:t> </a:t>
            </a:r>
            <a:r>
              <a:rPr lang="en-US" dirty="0" err="1" smtClean="0">
                <a:latin typeface="Footlight MT Light" pitchFamily="18" charset="0"/>
              </a:rPr>
              <a:t>klastere</a:t>
            </a:r>
            <a:r>
              <a:rPr lang="sr-Latn-RS" dirty="0" smtClean="0">
                <a:latin typeface="Footlight MT Light" pitchFamily="18" charset="0"/>
              </a:rPr>
              <a:t> </a:t>
            </a:r>
            <a:r>
              <a:rPr lang="en-US" dirty="0" smtClean="0">
                <a:latin typeface="Footlight MT Light" pitchFamily="18" charset="0"/>
              </a:rPr>
              <a:t>/</a:t>
            </a:r>
            <a:r>
              <a:rPr lang="sr-Latn-RS" dirty="0" smtClean="0">
                <a:latin typeface="Footlight MT Light" pitchFamily="18" charset="0"/>
              </a:rPr>
              <a:t> </a:t>
            </a:r>
            <a:r>
              <a:rPr lang="en-US" dirty="0" err="1" smtClean="0">
                <a:latin typeface="Footlight MT Light" pitchFamily="18" charset="0"/>
              </a:rPr>
              <a:t>destinacije</a:t>
            </a:r>
            <a:r>
              <a:rPr lang="sr-Latn-RS" dirty="0" smtClean="0">
                <a:latin typeface="Footlight MT Light" pitchFamily="18" charset="0"/>
              </a:rPr>
              <a:t> </a:t>
            </a:r>
            <a:r>
              <a:rPr lang="en-US" dirty="0" smtClean="0">
                <a:latin typeface="Footlight MT Light" pitchFamily="18" charset="0"/>
              </a:rPr>
              <a:t>/</a:t>
            </a:r>
            <a:r>
              <a:rPr lang="sr-Latn-RS" dirty="0" smtClean="0">
                <a:latin typeface="Footlight MT Light" pitchFamily="18" charset="0"/>
              </a:rPr>
              <a:t> </a:t>
            </a:r>
            <a:r>
              <a:rPr lang="en-US" dirty="0" err="1" smtClean="0">
                <a:latin typeface="Footlight MT Light" pitchFamily="18" charset="0"/>
              </a:rPr>
              <a:t>proizvode</a:t>
            </a:r>
            <a:r>
              <a:rPr lang="en-US" dirty="0" smtClean="0">
                <a:latin typeface="Footlight MT Light" pitchFamily="18" charset="0"/>
              </a:rPr>
              <a:t>;</a:t>
            </a:r>
            <a:endParaRPr lang="en-US" dirty="0">
              <a:latin typeface="Footlight MT Light" pitchFamily="18" charset="0"/>
            </a:endParaRPr>
          </a:p>
          <a:p>
            <a:r>
              <a:rPr lang="en-US" dirty="0" err="1" smtClean="0">
                <a:latin typeface="Footlight MT Light" pitchFamily="18" charset="0"/>
              </a:rPr>
              <a:t>okvir</a:t>
            </a:r>
            <a:r>
              <a:rPr lang="en-US" dirty="0" smtClean="0">
                <a:latin typeface="Footlight MT Light" pitchFamily="18" charset="0"/>
              </a:rPr>
              <a:t> </a:t>
            </a:r>
            <a:r>
              <a:rPr lang="en-US" dirty="0" err="1">
                <a:latin typeface="Footlight MT Light" pitchFamily="18" charset="0"/>
              </a:rPr>
              <a:t>za</a:t>
            </a:r>
            <a:r>
              <a:rPr lang="en-US" dirty="0">
                <a:latin typeface="Footlight MT Light" pitchFamily="18" charset="0"/>
              </a:rPr>
              <a:t> </a:t>
            </a:r>
            <a:r>
              <a:rPr lang="en-US" dirty="0" err="1">
                <a:latin typeface="Footlight MT Light" pitchFamily="18" charset="0"/>
              </a:rPr>
              <a:t>javno-privatne</a:t>
            </a:r>
            <a:r>
              <a:rPr lang="en-US" dirty="0">
                <a:latin typeface="Footlight MT Light" pitchFamily="18" charset="0"/>
              </a:rPr>
              <a:t> </a:t>
            </a:r>
            <a:r>
              <a:rPr lang="en-US" dirty="0" err="1">
                <a:latin typeface="Footlight MT Light" pitchFamily="18" charset="0"/>
              </a:rPr>
              <a:t>rasprave</a:t>
            </a:r>
            <a:r>
              <a:rPr lang="en-US" dirty="0">
                <a:latin typeface="Footlight MT Light" pitchFamily="18" charset="0"/>
              </a:rPr>
              <a:t> o </a:t>
            </a:r>
            <a:r>
              <a:rPr lang="en-US" dirty="0" err="1">
                <a:latin typeface="Footlight MT Light" pitchFamily="18" charset="0"/>
              </a:rPr>
              <a:t>ulozi</a:t>
            </a:r>
            <a:r>
              <a:rPr lang="en-US" dirty="0">
                <a:latin typeface="Footlight MT Light" pitchFamily="18" charset="0"/>
              </a:rPr>
              <a:t> </a:t>
            </a:r>
            <a:r>
              <a:rPr lang="en-US" dirty="0" err="1" smtClean="0">
                <a:latin typeface="Footlight MT Light" pitchFamily="18" charset="0"/>
              </a:rPr>
              <a:t>turizma</a:t>
            </a:r>
            <a:endParaRPr lang="en-US" dirty="0">
              <a:latin typeface="Footlight MT Light" pitchFamily="18" charset="0"/>
            </a:endParaRPr>
          </a:p>
          <a:p>
            <a:r>
              <a:rPr lang="en-US" dirty="0" err="1" smtClean="0">
                <a:latin typeface="Footlight MT Light" pitchFamily="18" charset="0"/>
              </a:rPr>
              <a:t>efikasan</a:t>
            </a:r>
            <a:r>
              <a:rPr lang="en-US" dirty="0" smtClean="0">
                <a:latin typeface="Footlight MT Light" pitchFamily="18" charset="0"/>
              </a:rPr>
              <a:t> </a:t>
            </a:r>
            <a:r>
              <a:rPr lang="en-US" dirty="0">
                <a:latin typeface="Footlight MT Light" pitchFamily="18" charset="0"/>
              </a:rPr>
              <a:t>„interface“ </a:t>
            </a:r>
            <a:r>
              <a:rPr lang="en-US" dirty="0" err="1">
                <a:latin typeface="Footlight MT Light" pitchFamily="18" charset="0"/>
              </a:rPr>
              <a:t>sa</a:t>
            </a:r>
            <a:r>
              <a:rPr lang="en-US" dirty="0">
                <a:latin typeface="Footlight MT Light" pitchFamily="18" charset="0"/>
              </a:rPr>
              <a:t> </a:t>
            </a:r>
            <a:r>
              <a:rPr lang="en-US" dirty="0" err="1">
                <a:latin typeface="Footlight MT Light" pitchFamily="18" charset="0"/>
              </a:rPr>
              <a:t>svim</a:t>
            </a:r>
            <a:r>
              <a:rPr lang="en-US" dirty="0">
                <a:latin typeface="Footlight MT Light" pitchFamily="18" charset="0"/>
              </a:rPr>
              <a:t> </a:t>
            </a:r>
            <a:r>
              <a:rPr lang="en-US" dirty="0" err="1">
                <a:latin typeface="Footlight MT Light" pitchFamily="18" charset="0"/>
              </a:rPr>
              <a:t>drugim</a:t>
            </a:r>
            <a:r>
              <a:rPr lang="en-US" dirty="0">
                <a:latin typeface="Footlight MT Light" pitchFamily="18" charset="0"/>
              </a:rPr>
              <a:t> </a:t>
            </a:r>
            <a:r>
              <a:rPr lang="en-US" dirty="0" err="1">
                <a:latin typeface="Footlight MT Light" pitchFamily="18" charset="0"/>
              </a:rPr>
              <a:t>sektorima</a:t>
            </a:r>
            <a:r>
              <a:rPr lang="en-US" dirty="0">
                <a:latin typeface="Footlight MT Light" pitchFamily="18" charset="0"/>
              </a:rPr>
              <a:t> </a:t>
            </a:r>
            <a:r>
              <a:rPr lang="en-US" dirty="0" err="1">
                <a:latin typeface="Footlight MT Light" pitchFamily="18" charset="0"/>
              </a:rPr>
              <a:t>ekonomije</a:t>
            </a:r>
            <a:r>
              <a:rPr lang="en-US" dirty="0">
                <a:latin typeface="Footlight MT Light" pitchFamily="18" charset="0"/>
              </a:rPr>
              <a:t> </a:t>
            </a:r>
            <a:r>
              <a:rPr lang="en-US" dirty="0" err="1">
                <a:latin typeface="Footlight MT Light" pitchFamily="18" charset="0"/>
              </a:rPr>
              <a:t>i</a:t>
            </a:r>
            <a:r>
              <a:rPr lang="en-US" dirty="0">
                <a:latin typeface="Footlight MT Light" pitchFamily="18" charset="0"/>
              </a:rPr>
              <a:t> </a:t>
            </a:r>
            <a:r>
              <a:rPr lang="en-US" dirty="0" err="1">
                <a:latin typeface="Footlight MT Light" pitchFamily="18" charset="0"/>
              </a:rPr>
              <a:t>društva</a:t>
            </a:r>
            <a:r>
              <a:rPr lang="en-US" dirty="0">
                <a:latin typeface="Footlight MT Light" pitchFamily="18" charset="0"/>
              </a:rPr>
              <a:t>;</a:t>
            </a:r>
          </a:p>
          <a:p>
            <a:r>
              <a:rPr lang="vi-VN" dirty="0" smtClean="0">
                <a:latin typeface="+mj-lt"/>
              </a:rPr>
              <a:t>dnevni </a:t>
            </a:r>
            <a:r>
              <a:rPr lang="vi-VN" dirty="0">
                <a:latin typeface="+mj-lt"/>
              </a:rPr>
              <a:t>uticaj na nacionalne marketing aktivnosti, organizaciju velikih događaja, upravljanje ključnim atrakcijama i programima prijema gostiju i sl.</a:t>
            </a:r>
            <a:endParaRPr lang="sr-Latn-RS" dirty="0">
              <a:latin typeface="+mj-lt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/>
              <a:t>Struktura</a:t>
            </a:r>
            <a:r>
              <a:rPr lang="en-US" dirty="0"/>
              <a:t> </a:t>
            </a:r>
            <a:r>
              <a:rPr lang="en-US" dirty="0" err="1"/>
              <a:t>državne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err="1">
                <a:solidFill>
                  <a:srgbClr val="C00000"/>
                </a:solidFill>
              </a:rPr>
              <a:t>ciljevi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razvoja</a:t>
            </a:r>
            <a:r>
              <a:rPr lang="en-US" b="1" dirty="0">
                <a:solidFill>
                  <a:srgbClr val="C00000"/>
                </a:solidFill>
              </a:rPr>
              <a:t>, </a:t>
            </a:r>
            <a:r>
              <a:rPr lang="en-US" b="1" dirty="0" err="1">
                <a:solidFill>
                  <a:srgbClr val="C00000"/>
                </a:solidFill>
              </a:rPr>
              <a:t>tj</a:t>
            </a:r>
            <a:r>
              <a:rPr lang="en-US" b="1" dirty="0">
                <a:solidFill>
                  <a:srgbClr val="C00000"/>
                </a:solidFill>
              </a:rPr>
              <a:t>. </a:t>
            </a:r>
            <a:r>
              <a:rPr lang="en-US" b="1" dirty="0" err="1">
                <a:solidFill>
                  <a:srgbClr val="C00000"/>
                </a:solidFill>
              </a:rPr>
              <a:t>ciljne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funkcije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dirty="0"/>
              <a:t>(</a:t>
            </a:r>
            <a:r>
              <a:rPr lang="en-US" dirty="0" err="1"/>
              <a:t>željena</a:t>
            </a:r>
            <a:r>
              <a:rPr lang="en-US" dirty="0"/>
              <a:t> </a:t>
            </a:r>
            <a:r>
              <a:rPr lang="en-US" dirty="0" err="1"/>
              <a:t>stanja</a:t>
            </a:r>
            <a:r>
              <a:rPr lang="en-US" dirty="0"/>
              <a:t> u </a:t>
            </a:r>
            <a:r>
              <a:rPr lang="en-US" dirty="0" err="1"/>
              <a:t>koja</a:t>
            </a:r>
            <a:r>
              <a:rPr lang="en-US" dirty="0"/>
              <a:t> se </a:t>
            </a:r>
            <a:r>
              <a:rPr lang="en-US" dirty="0" err="1"/>
              <a:t>želi</a:t>
            </a:r>
            <a:r>
              <a:rPr lang="en-US" dirty="0"/>
              <a:t> </a:t>
            </a:r>
            <a:r>
              <a:rPr lang="en-US" dirty="0" err="1"/>
              <a:t>dospeti</a:t>
            </a:r>
            <a:r>
              <a:rPr lang="en-US" dirty="0"/>
              <a:t>),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mere </a:t>
            </a:r>
            <a:r>
              <a:rPr lang="en-US" b="1" dirty="0" err="1">
                <a:solidFill>
                  <a:srgbClr val="C00000"/>
                </a:solidFill>
              </a:rPr>
              <a:t>ili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instrumenti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dirty="0"/>
              <a:t>(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izražavaju</a:t>
            </a:r>
            <a:r>
              <a:rPr lang="en-US" dirty="0"/>
              <a:t> </a:t>
            </a:r>
            <a:r>
              <a:rPr lang="en-US" dirty="0" err="1"/>
              <a:t>različitim</a:t>
            </a:r>
            <a:r>
              <a:rPr lang="en-US" dirty="0"/>
              <a:t> </a:t>
            </a:r>
            <a:r>
              <a:rPr lang="en-US" dirty="0" err="1"/>
              <a:t>parametrima</a:t>
            </a:r>
            <a:r>
              <a:rPr lang="en-US" dirty="0"/>
              <a:t>) </a:t>
            </a:r>
            <a:r>
              <a:rPr lang="en-US" dirty="0" err="1"/>
              <a:t>i</a:t>
            </a:r>
            <a:endParaRPr lang="en-US" dirty="0"/>
          </a:p>
          <a:p>
            <a:r>
              <a:rPr lang="en-US" b="1" dirty="0" err="1" smtClean="0">
                <a:solidFill>
                  <a:srgbClr val="C00000"/>
                </a:solidFill>
              </a:rPr>
              <a:t>akteri</a:t>
            </a:r>
            <a:r>
              <a:rPr lang="en-US" b="1" dirty="0">
                <a:solidFill>
                  <a:srgbClr val="C00000"/>
                </a:solidFill>
              </a:rPr>
              <a:t>, </a:t>
            </a:r>
            <a:r>
              <a:rPr lang="en-US" b="1" dirty="0" err="1">
                <a:solidFill>
                  <a:srgbClr val="C00000"/>
                </a:solidFill>
              </a:rPr>
              <a:t>tj</a:t>
            </a:r>
            <a:r>
              <a:rPr lang="en-US" b="1" dirty="0">
                <a:solidFill>
                  <a:srgbClr val="C00000"/>
                </a:solidFill>
              </a:rPr>
              <a:t>. </a:t>
            </a:r>
            <a:r>
              <a:rPr lang="en-US" b="1" dirty="0" err="1">
                <a:solidFill>
                  <a:srgbClr val="C00000"/>
                </a:solidFill>
              </a:rPr>
              <a:t>nosioci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država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državne</a:t>
            </a:r>
            <a:r>
              <a:rPr lang="en-US" dirty="0"/>
              <a:t> </a:t>
            </a:r>
            <a:r>
              <a:rPr lang="en-US" dirty="0" err="1"/>
              <a:t>institucije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organizacije</a:t>
            </a:r>
            <a:r>
              <a:rPr lang="en-US" dirty="0"/>
              <a:t>) 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endParaRPr lang="en-US" dirty="0"/>
          </a:p>
          <a:p>
            <a:r>
              <a:rPr lang="en-US" dirty="0" smtClean="0"/>
              <a:t> </a:t>
            </a:r>
            <a:r>
              <a:rPr lang="en-US" b="1" dirty="0" err="1">
                <a:solidFill>
                  <a:srgbClr val="C00000"/>
                </a:solidFill>
              </a:rPr>
              <a:t>izvršioci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turističke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politike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dirty="0"/>
              <a:t>(</a:t>
            </a:r>
            <a:r>
              <a:rPr lang="en-US" dirty="0" err="1"/>
              <a:t>privredni</a:t>
            </a:r>
            <a:r>
              <a:rPr lang="en-US" dirty="0"/>
              <a:t> </a:t>
            </a:r>
            <a:r>
              <a:rPr lang="en-US" dirty="0" err="1"/>
              <a:t>subjekti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njihove</a:t>
            </a:r>
            <a:r>
              <a:rPr lang="en-US" dirty="0"/>
              <a:t> </a:t>
            </a:r>
            <a:r>
              <a:rPr lang="en-US" dirty="0" err="1"/>
              <a:t>asocijacije</a:t>
            </a:r>
            <a:r>
              <a:rPr lang="en-US" dirty="0"/>
              <a:t>).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100" dirty="0" smtClean="0">
                <a:solidFill>
                  <a:srgbClr val="C00000"/>
                </a:solidFill>
              </a:rPr>
              <a:t>C</a:t>
            </a:r>
            <a:r>
              <a:rPr lang="en-US" sz="3100" dirty="0" err="1" smtClean="0">
                <a:solidFill>
                  <a:srgbClr val="C00000"/>
                </a:solidFill>
              </a:rPr>
              <a:t>iljevi</a:t>
            </a:r>
            <a:r>
              <a:rPr lang="en-US" sz="3100" dirty="0" smtClean="0">
                <a:solidFill>
                  <a:srgbClr val="C00000"/>
                </a:solidFill>
              </a:rPr>
              <a:t> </a:t>
            </a:r>
            <a:r>
              <a:rPr lang="en-US" sz="3100" dirty="0" err="1">
                <a:solidFill>
                  <a:srgbClr val="C00000"/>
                </a:solidFill>
              </a:rPr>
              <a:t>razvoja</a:t>
            </a:r>
            <a:r>
              <a:rPr lang="en-US" sz="3100" dirty="0">
                <a:solidFill>
                  <a:srgbClr val="C00000"/>
                </a:solidFill>
              </a:rPr>
              <a:t> </a:t>
            </a:r>
            <a:r>
              <a:rPr lang="en-US" sz="3100" dirty="0" err="1" smtClean="0">
                <a:solidFill>
                  <a:srgbClr val="C00000"/>
                </a:solidFill>
              </a:rPr>
              <a:t>turizma</a:t>
            </a:r>
            <a:r>
              <a:rPr lang="sr-Latn-RS" sz="3100" dirty="0" smtClean="0">
                <a:solidFill>
                  <a:srgbClr val="C00000"/>
                </a:solidFill>
              </a:rPr>
              <a:t> </a:t>
            </a:r>
            <a:r>
              <a:rPr lang="sr-Latn-RS" sz="3100" dirty="0" smtClean="0"/>
              <a:t>- </a:t>
            </a:r>
            <a:r>
              <a:rPr lang="en-US" sz="3100" dirty="0" err="1" smtClean="0"/>
              <a:t>Izraž</a:t>
            </a:r>
            <a:r>
              <a:rPr lang="sr-Latn-RS" sz="3100" dirty="0" smtClean="0"/>
              <a:t>avaju se </a:t>
            </a:r>
            <a:r>
              <a:rPr lang="en-US" sz="3100" dirty="0" smtClean="0"/>
              <a:t>u </a:t>
            </a:r>
            <a:r>
              <a:rPr lang="en-US" sz="3100" dirty="0" err="1" smtClean="0"/>
              <a:t>ekonomskim</a:t>
            </a:r>
            <a:r>
              <a:rPr lang="en-US" sz="3100" dirty="0" smtClean="0"/>
              <a:t> </a:t>
            </a:r>
            <a:r>
              <a:rPr lang="en-US" sz="3100" dirty="0" err="1" smtClean="0"/>
              <a:t>veličinama</a:t>
            </a:r>
            <a:r>
              <a:rPr lang="en-US" sz="3100" dirty="0" smtClean="0"/>
              <a:t>, </a:t>
            </a:r>
            <a:r>
              <a:rPr lang="en-US" sz="3100" dirty="0" err="1" smtClean="0"/>
              <a:t>čije</a:t>
            </a:r>
            <a:r>
              <a:rPr lang="en-US" sz="3100" dirty="0" smtClean="0"/>
              <a:t> je </a:t>
            </a:r>
            <a:r>
              <a:rPr lang="en-US" sz="3100" dirty="0" err="1" smtClean="0"/>
              <a:t>promene</a:t>
            </a:r>
            <a:r>
              <a:rPr lang="en-US" sz="3100" dirty="0" smtClean="0"/>
              <a:t> </a:t>
            </a:r>
            <a:r>
              <a:rPr lang="en-US" sz="3100" dirty="0" err="1" smtClean="0"/>
              <a:t>moguće</a:t>
            </a:r>
            <a:r>
              <a:rPr lang="en-US" sz="3100" dirty="0" smtClean="0"/>
              <a:t> </a:t>
            </a:r>
            <a:r>
              <a:rPr lang="en-US" sz="3100" dirty="0" err="1" smtClean="0"/>
              <a:t>pratiti</a:t>
            </a:r>
            <a:r>
              <a:rPr lang="en-US" sz="3100" dirty="0" smtClean="0"/>
              <a:t> </a:t>
            </a:r>
            <a:r>
              <a:rPr lang="en-US" sz="3100" dirty="0" err="1" smtClean="0"/>
              <a:t>i</a:t>
            </a:r>
            <a:r>
              <a:rPr lang="en-US" sz="3100" dirty="0" smtClean="0"/>
              <a:t> </a:t>
            </a:r>
            <a:r>
              <a:rPr lang="en-US" sz="3100" dirty="0" err="1" smtClean="0"/>
              <a:t>meriti</a:t>
            </a:r>
            <a:r>
              <a:rPr lang="en-US" sz="3100" dirty="0" smtClean="0"/>
              <a:t>. </a:t>
            </a:r>
            <a:r>
              <a:rPr lang="sr-Latn-RS" dirty="0" smtClean="0"/>
              <a:t/>
            </a:r>
            <a:br>
              <a:rPr lang="sr-Latn-RS" dirty="0" smtClean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sr-Latn-RS" b="1" dirty="0" smtClean="0">
                <a:solidFill>
                  <a:srgbClr val="C00000"/>
                </a:solidFill>
              </a:rPr>
              <a:t>CILJNE FUNKCIJE</a:t>
            </a:r>
          </a:p>
          <a:p>
            <a:r>
              <a:rPr lang="en-US" dirty="0" err="1" smtClean="0"/>
              <a:t>funkcije</a:t>
            </a:r>
            <a:r>
              <a:rPr lang="en-US" dirty="0" smtClean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izražavaju</a:t>
            </a:r>
            <a:r>
              <a:rPr lang="en-US" dirty="0"/>
              <a:t> </a:t>
            </a:r>
            <a:r>
              <a:rPr lang="en-US" b="1" dirty="0" err="1"/>
              <a:t>promenu</a:t>
            </a:r>
            <a:r>
              <a:rPr lang="en-US" b="1" dirty="0"/>
              <a:t> </a:t>
            </a:r>
            <a:r>
              <a:rPr lang="en-US" b="1" dirty="0" err="1"/>
              <a:t>rasta</a:t>
            </a:r>
            <a:r>
              <a:rPr lang="en-US" b="1" dirty="0"/>
              <a:t> </a:t>
            </a:r>
            <a:r>
              <a:rPr lang="en-US" b="1" dirty="0" err="1"/>
              <a:t>ekonomskih</a:t>
            </a:r>
            <a:r>
              <a:rPr lang="en-US" b="1" dirty="0"/>
              <a:t> </a:t>
            </a:r>
            <a:r>
              <a:rPr lang="en-US" b="1" dirty="0" err="1"/>
              <a:t>kategorija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postavljaju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ciljevi</a:t>
            </a:r>
            <a:r>
              <a:rPr lang="en-US" dirty="0"/>
              <a:t> </a:t>
            </a:r>
            <a:r>
              <a:rPr lang="en-US" dirty="0" err="1"/>
              <a:t>razvoja</a:t>
            </a:r>
            <a:r>
              <a:rPr lang="en-US" dirty="0"/>
              <a:t> (</a:t>
            </a:r>
            <a:r>
              <a:rPr lang="en-US" dirty="0" err="1"/>
              <a:t>dohodak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potrošnja</a:t>
            </a:r>
            <a:r>
              <a:rPr lang="en-US" dirty="0"/>
              <a:t>, </a:t>
            </a:r>
            <a:r>
              <a:rPr lang="en-US" dirty="0" err="1"/>
              <a:t>zaposlenost</a:t>
            </a:r>
            <a:r>
              <a:rPr lang="en-US" dirty="0"/>
              <a:t>, </a:t>
            </a:r>
            <a:r>
              <a:rPr lang="en-US" dirty="0" err="1"/>
              <a:t>multiplikativni</a:t>
            </a:r>
            <a:r>
              <a:rPr lang="en-US" dirty="0"/>
              <a:t> </a:t>
            </a:r>
            <a:r>
              <a:rPr lang="en-US" dirty="0" err="1"/>
              <a:t>uticaj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sl.);</a:t>
            </a:r>
          </a:p>
          <a:p>
            <a:r>
              <a:rPr lang="en-US" dirty="0" err="1" smtClean="0"/>
              <a:t>funkcije</a:t>
            </a:r>
            <a:r>
              <a:rPr lang="en-US" dirty="0" smtClean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izražavaju</a:t>
            </a:r>
            <a:r>
              <a:rPr lang="en-US" dirty="0"/>
              <a:t> </a:t>
            </a:r>
            <a:r>
              <a:rPr lang="en-US" b="1" dirty="0" err="1"/>
              <a:t>utrošak</a:t>
            </a:r>
            <a:r>
              <a:rPr lang="en-US" b="1" dirty="0"/>
              <a:t> </a:t>
            </a:r>
            <a:r>
              <a:rPr lang="en-US" b="1" dirty="0" err="1"/>
              <a:t>resursa</a:t>
            </a:r>
            <a:r>
              <a:rPr lang="en-US" b="1" dirty="0"/>
              <a:t> (</a:t>
            </a:r>
            <a:r>
              <a:rPr lang="en-US" b="1" dirty="0" err="1"/>
              <a:t>inputa</a:t>
            </a:r>
            <a:r>
              <a:rPr lang="en-US" b="1" dirty="0"/>
              <a:t>)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bi se </a:t>
            </a:r>
            <a:r>
              <a:rPr lang="en-US" dirty="0" err="1"/>
              <a:t>postigao</a:t>
            </a:r>
            <a:r>
              <a:rPr lang="en-US" dirty="0"/>
              <a:t> </a:t>
            </a:r>
            <a:r>
              <a:rPr lang="en-US" dirty="0" err="1"/>
              <a:t>rast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prati</a:t>
            </a:r>
            <a:r>
              <a:rPr lang="en-US" dirty="0"/>
              <a:t> u </a:t>
            </a:r>
            <a:r>
              <a:rPr lang="en-US" dirty="0" err="1"/>
              <a:t>prethodnoj</a:t>
            </a:r>
            <a:r>
              <a:rPr lang="en-US" dirty="0"/>
              <a:t> </a:t>
            </a:r>
            <a:r>
              <a:rPr lang="en-US" dirty="0" err="1"/>
              <a:t>grupi</a:t>
            </a:r>
            <a:r>
              <a:rPr lang="en-US" dirty="0"/>
              <a:t> </a:t>
            </a:r>
            <a:r>
              <a:rPr lang="en-US" dirty="0" err="1"/>
              <a:t>funkcija</a:t>
            </a:r>
            <a:r>
              <a:rPr lang="en-US" dirty="0"/>
              <a:t>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Područja ciljnih funkcija </a:t>
            </a:r>
            <a:r>
              <a:rPr lang="pl-PL" b="1" dirty="0"/>
              <a:t>u politici razvoja turizma </a:t>
            </a:r>
            <a:r>
              <a:rPr lang="pl-PL" b="1" dirty="0" smtClean="0"/>
              <a:t>na makro nivou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RS" dirty="0" smtClean="0"/>
          </a:p>
          <a:p>
            <a:endParaRPr lang="sr-Latn-RS" dirty="0"/>
          </a:p>
          <a:p>
            <a:r>
              <a:rPr lang="en-US" dirty="0" err="1" smtClean="0"/>
              <a:t>kvalitet</a:t>
            </a:r>
            <a:r>
              <a:rPr lang="en-US" dirty="0" smtClean="0"/>
              <a:t> </a:t>
            </a:r>
            <a:r>
              <a:rPr lang="en-US" dirty="0" err="1"/>
              <a:t>života</a:t>
            </a:r>
            <a:r>
              <a:rPr lang="en-US" dirty="0"/>
              <a:t> </a:t>
            </a:r>
            <a:r>
              <a:rPr lang="en-US" dirty="0" err="1"/>
              <a:t>stanovništva</a:t>
            </a:r>
            <a:r>
              <a:rPr lang="en-US" dirty="0"/>
              <a:t>,</a:t>
            </a:r>
          </a:p>
          <a:p>
            <a:r>
              <a:rPr lang="en-US" dirty="0" err="1" smtClean="0"/>
              <a:t>doprinos</a:t>
            </a:r>
            <a:r>
              <a:rPr lang="en-US" dirty="0" smtClean="0"/>
              <a:t> </a:t>
            </a:r>
            <a:r>
              <a:rPr lang="en-US" dirty="0" err="1"/>
              <a:t>rastu</a:t>
            </a:r>
            <a:r>
              <a:rPr lang="en-US" dirty="0"/>
              <a:t> </a:t>
            </a:r>
            <a:r>
              <a:rPr lang="en-US" dirty="0" err="1"/>
              <a:t>nacionalnog</a:t>
            </a:r>
            <a:r>
              <a:rPr lang="en-US" dirty="0"/>
              <a:t> </a:t>
            </a:r>
            <a:r>
              <a:rPr lang="en-US" dirty="0" err="1"/>
              <a:t>dohotka</a:t>
            </a:r>
            <a:r>
              <a:rPr lang="en-US" dirty="0"/>
              <a:t>,</a:t>
            </a:r>
          </a:p>
          <a:p>
            <a:r>
              <a:rPr lang="en-US" dirty="0" smtClean="0"/>
              <a:t> </a:t>
            </a:r>
            <a:r>
              <a:rPr lang="en-US" dirty="0" err="1"/>
              <a:t>zaštita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valorizacija</a:t>
            </a:r>
            <a:r>
              <a:rPr lang="en-US" dirty="0"/>
              <a:t> </a:t>
            </a:r>
            <a:r>
              <a:rPr lang="en-US" dirty="0" err="1"/>
              <a:t>prirodnih</a:t>
            </a:r>
            <a:r>
              <a:rPr lang="en-US" dirty="0"/>
              <a:t> </a:t>
            </a:r>
            <a:r>
              <a:rPr lang="en-US" dirty="0" err="1"/>
              <a:t>resursa</a:t>
            </a:r>
            <a:r>
              <a:rPr lang="en-US" dirty="0"/>
              <a:t>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Ciljne funkcije u politici razvoja turizma na mikro nivou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turistički</a:t>
            </a:r>
            <a:r>
              <a:rPr lang="en-US" dirty="0"/>
              <a:t> </a:t>
            </a:r>
            <a:r>
              <a:rPr lang="en-US" dirty="0" err="1"/>
              <a:t>promet</a:t>
            </a:r>
            <a:r>
              <a:rPr lang="en-US" dirty="0"/>
              <a:t>;</a:t>
            </a:r>
          </a:p>
          <a:p>
            <a:r>
              <a:rPr lang="en-US" dirty="0" err="1" smtClean="0"/>
              <a:t>prihod</a:t>
            </a:r>
            <a:r>
              <a:rPr lang="en-US" dirty="0" smtClean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bruto</a:t>
            </a:r>
            <a:r>
              <a:rPr lang="en-US" dirty="0"/>
              <a:t> </a:t>
            </a:r>
            <a:r>
              <a:rPr lang="en-US" dirty="0" err="1"/>
              <a:t>proizvod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ostvaruje</a:t>
            </a:r>
            <a:r>
              <a:rPr lang="en-US" dirty="0"/>
              <a:t> </a:t>
            </a:r>
            <a:r>
              <a:rPr lang="en-US" dirty="0" err="1"/>
              <a:t>prodajom</a:t>
            </a:r>
            <a:r>
              <a:rPr lang="en-US" dirty="0"/>
              <a:t> </a:t>
            </a:r>
            <a:r>
              <a:rPr lang="en-US" dirty="0" err="1"/>
              <a:t>turističkih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;</a:t>
            </a:r>
          </a:p>
          <a:p>
            <a:r>
              <a:rPr lang="en-US" dirty="0" err="1" smtClean="0"/>
              <a:t>prihodi</a:t>
            </a:r>
            <a:r>
              <a:rPr lang="en-US" dirty="0" smtClean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ostvaruju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inostranim</a:t>
            </a:r>
            <a:r>
              <a:rPr lang="en-US" dirty="0"/>
              <a:t> </a:t>
            </a:r>
            <a:r>
              <a:rPr lang="en-US" dirty="0" err="1"/>
              <a:t>tržištima</a:t>
            </a:r>
            <a:r>
              <a:rPr lang="en-US" dirty="0"/>
              <a:t>;</a:t>
            </a:r>
          </a:p>
          <a:p>
            <a:r>
              <a:rPr lang="en-US" dirty="0" err="1" smtClean="0"/>
              <a:t>dohodak</a:t>
            </a:r>
            <a:r>
              <a:rPr lang="en-US" dirty="0"/>
              <a:t>, plate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drugi</a:t>
            </a:r>
            <a:r>
              <a:rPr lang="en-US" dirty="0"/>
              <a:t> </a:t>
            </a:r>
            <a:r>
              <a:rPr lang="en-US" dirty="0" err="1"/>
              <a:t>indikatori</a:t>
            </a:r>
            <a:r>
              <a:rPr lang="en-US" dirty="0"/>
              <a:t> </a:t>
            </a:r>
            <a:r>
              <a:rPr lang="en-US" dirty="0" err="1"/>
              <a:t>poslovanja</a:t>
            </a:r>
            <a:r>
              <a:rPr lang="en-US" dirty="0"/>
              <a:t> </a:t>
            </a:r>
            <a:r>
              <a:rPr lang="en-US" dirty="0" err="1"/>
              <a:t>privrednog</a:t>
            </a:r>
            <a:r>
              <a:rPr lang="en-US" dirty="0"/>
              <a:t> </a:t>
            </a:r>
            <a:r>
              <a:rPr lang="en-US" dirty="0" err="1"/>
              <a:t>subjekta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prikazuje</a:t>
            </a:r>
            <a:r>
              <a:rPr lang="en-US" dirty="0"/>
              <a:t> u </a:t>
            </a:r>
            <a:r>
              <a:rPr lang="en-US" dirty="0" err="1"/>
              <a:t>njegovom</a:t>
            </a:r>
            <a:r>
              <a:rPr lang="en-US" dirty="0"/>
              <a:t> </a:t>
            </a:r>
            <a:r>
              <a:rPr lang="en-US" dirty="0" err="1"/>
              <a:t>finansijskom</a:t>
            </a:r>
            <a:r>
              <a:rPr lang="en-US" dirty="0"/>
              <a:t> </a:t>
            </a:r>
            <a:r>
              <a:rPr lang="en-US" dirty="0" err="1"/>
              <a:t>izveštaju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sl.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Instrumenti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politike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koriste</a:t>
            </a:r>
            <a:r>
              <a:rPr lang="en-US" dirty="0"/>
              <a:t> </a:t>
            </a:r>
            <a:r>
              <a:rPr lang="sr-Latn-RS" dirty="0" smtClean="0"/>
              <a:t>se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/>
              <a:t>usmeravanje</a:t>
            </a:r>
            <a:r>
              <a:rPr lang="en-US" dirty="0"/>
              <a:t> </a:t>
            </a:r>
            <a:r>
              <a:rPr lang="en-US" dirty="0" err="1"/>
              <a:t>ponašanja</a:t>
            </a:r>
            <a:r>
              <a:rPr lang="en-US" dirty="0"/>
              <a:t> </a:t>
            </a:r>
            <a:r>
              <a:rPr lang="en-US" dirty="0" err="1"/>
              <a:t>aktera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ostvarivanje</a:t>
            </a:r>
            <a:r>
              <a:rPr lang="en-US" dirty="0"/>
              <a:t> </a:t>
            </a:r>
            <a:r>
              <a:rPr lang="en-US" dirty="0" err="1"/>
              <a:t>ciljeva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 smtClean="0"/>
              <a:t>politike</a:t>
            </a:r>
            <a:endParaRPr lang="sr-Latn-RS" dirty="0" smtClean="0"/>
          </a:p>
          <a:p>
            <a:r>
              <a:rPr lang="sr-Latn-RS" dirty="0" smtClean="0"/>
              <a:t>obuhvataju</a:t>
            </a:r>
            <a:r>
              <a:rPr lang="en-US" dirty="0" smtClean="0"/>
              <a:t> </a:t>
            </a:r>
            <a:r>
              <a:rPr lang="en-US" dirty="0" err="1" smtClean="0"/>
              <a:t>celokupn</a:t>
            </a:r>
            <a:r>
              <a:rPr lang="sr-Latn-RS" dirty="0" smtClean="0"/>
              <a:t>u</a:t>
            </a:r>
            <a:r>
              <a:rPr lang="en-US" dirty="0" smtClean="0"/>
              <a:t> </a:t>
            </a:r>
            <a:r>
              <a:rPr lang="en-US" dirty="0" err="1" smtClean="0"/>
              <a:t>infrastruktur</a:t>
            </a:r>
            <a:r>
              <a:rPr lang="sr-Latn-RS" dirty="0" smtClean="0"/>
              <a:t>u</a:t>
            </a:r>
            <a:r>
              <a:rPr lang="en-US" dirty="0" smtClean="0"/>
              <a:t> </a:t>
            </a:r>
            <a:r>
              <a:rPr lang="en-US" dirty="0" err="1"/>
              <a:t>okruženja</a:t>
            </a:r>
            <a:r>
              <a:rPr lang="en-US" dirty="0"/>
              <a:t> u </a:t>
            </a:r>
            <a:r>
              <a:rPr lang="en-US" dirty="0" err="1"/>
              <a:t>kojem</a:t>
            </a:r>
            <a:r>
              <a:rPr lang="en-US" dirty="0"/>
              <a:t> </a:t>
            </a:r>
            <a:r>
              <a:rPr lang="en-US" dirty="0" err="1"/>
              <a:t>ekonomski</a:t>
            </a:r>
            <a:r>
              <a:rPr lang="en-US" dirty="0"/>
              <a:t> </a:t>
            </a:r>
            <a:r>
              <a:rPr lang="en-US" dirty="0" err="1"/>
              <a:t>subjekti</a:t>
            </a:r>
            <a:r>
              <a:rPr lang="en-US" dirty="0"/>
              <a:t> u </a:t>
            </a:r>
            <a:r>
              <a:rPr lang="en-US" dirty="0" err="1"/>
              <a:t>turizmu</a:t>
            </a:r>
            <a:r>
              <a:rPr lang="en-US" dirty="0"/>
              <a:t> </a:t>
            </a:r>
            <a:r>
              <a:rPr lang="en-US" dirty="0" err="1"/>
              <a:t>čine</a:t>
            </a:r>
            <a:r>
              <a:rPr lang="en-US" dirty="0"/>
              <a:t> </a:t>
            </a:r>
            <a:r>
              <a:rPr lang="en-US" dirty="0" err="1"/>
              <a:t>izbor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ostvaruju</a:t>
            </a:r>
            <a:r>
              <a:rPr lang="en-US" dirty="0"/>
              <a:t> </a:t>
            </a:r>
            <a:r>
              <a:rPr lang="en-US" dirty="0" err="1"/>
              <a:t>ciljne</a:t>
            </a:r>
            <a:r>
              <a:rPr lang="en-US" dirty="0"/>
              <a:t> </a:t>
            </a:r>
            <a:r>
              <a:rPr lang="en-US" dirty="0" err="1" smtClean="0"/>
              <a:t>funkcije</a:t>
            </a:r>
            <a:endParaRPr lang="sr-Latn-RS" dirty="0" smtClean="0"/>
          </a:p>
          <a:p>
            <a:r>
              <a:rPr lang="en-US" dirty="0" err="1" smtClean="0"/>
              <a:t>sve</a:t>
            </a:r>
            <a:r>
              <a:rPr lang="en-US" dirty="0" smtClean="0"/>
              <a:t> </a:t>
            </a:r>
            <a:r>
              <a:rPr lang="en-US" dirty="0" err="1"/>
              <a:t>ono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reguliše</a:t>
            </a:r>
            <a:r>
              <a:rPr lang="en-US" dirty="0"/>
              <a:t> </a:t>
            </a:r>
            <a:r>
              <a:rPr lang="en-US" dirty="0" err="1"/>
              <a:t>ponašanje</a:t>
            </a:r>
            <a:r>
              <a:rPr lang="en-US" dirty="0"/>
              <a:t> </a:t>
            </a:r>
            <a:r>
              <a:rPr lang="en-US" dirty="0" err="1"/>
              <a:t>privrednih</a:t>
            </a:r>
            <a:r>
              <a:rPr lang="en-US" dirty="0"/>
              <a:t> </a:t>
            </a:r>
            <a:r>
              <a:rPr lang="en-US" dirty="0" err="1" smtClean="0"/>
              <a:t>subjekata</a:t>
            </a:r>
            <a:r>
              <a:rPr lang="sr-Latn-RS" dirty="0" smtClean="0"/>
              <a:t>,</a:t>
            </a:r>
            <a:r>
              <a:rPr lang="en-US" dirty="0" smtClean="0"/>
              <a:t> </a:t>
            </a:r>
            <a:r>
              <a:rPr lang="en-US" dirty="0"/>
              <a:t>a </a:t>
            </a:r>
            <a:r>
              <a:rPr lang="en-US" dirty="0" err="1"/>
              <a:t>donose</a:t>
            </a:r>
            <a:r>
              <a:rPr lang="en-US" dirty="0"/>
              <a:t> </a:t>
            </a:r>
            <a:r>
              <a:rPr lang="en-US" dirty="0" err="1"/>
              <a:t>nosioci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razvojne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Instrumenti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politike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instrument</a:t>
            </a:r>
            <a:r>
              <a:rPr lang="sr-Latn-RS" dirty="0" smtClean="0"/>
              <a:t>i</a:t>
            </a:r>
            <a:r>
              <a:rPr lang="en-US" dirty="0" smtClean="0"/>
              <a:t> </a:t>
            </a:r>
            <a:r>
              <a:rPr lang="en-US" dirty="0" err="1"/>
              <a:t>fiskalne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;</a:t>
            </a:r>
          </a:p>
          <a:p>
            <a:r>
              <a:rPr lang="en-US" dirty="0" smtClean="0"/>
              <a:t>instrument</a:t>
            </a:r>
            <a:r>
              <a:rPr lang="sr-Latn-RS" dirty="0" smtClean="0"/>
              <a:t>i</a:t>
            </a:r>
            <a:r>
              <a:rPr lang="en-US" dirty="0" smtClean="0"/>
              <a:t> </a:t>
            </a:r>
            <a:r>
              <a:rPr lang="en-US" dirty="0" err="1"/>
              <a:t>monetarno-kreditne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;</a:t>
            </a:r>
          </a:p>
          <a:p>
            <a:r>
              <a:rPr lang="en-US" dirty="0" smtClean="0"/>
              <a:t> instrument</a:t>
            </a:r>
            <a:r>
              <a:rPr lang="sr-Latn-RS" dirty="0" smtClean="0"/>
              <a:t>i</a:t>
            </a:r>
            <a:r>
              <a:rPr lang="en-US" dirty="0" smtClean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cena</a:t>
            </a:r>
            <a:r>
              <a:rPr lang="en-US" dirty="0"/>
              <a:t>;</a:t>
            </a:r>
          </a:p>
          <a:p>
            <a:r>
              <a:rPr lang="en-US" dirty="0" smtClean="0"/>
              <a:t>instrument</a:t>
            </a:r>
            <a:r>
              <a:rPr lang="sr-Latn-RS" dirty="0" smtClean="0"/>
              <a:t>i</a:t>
            </a:r>
            <a:r>
              <a:rPr lang="en-US" dirty="0" smtClean="0"/>
              <a:t> </a:t>
            </a:r>
            <a:r>
              <a:rPr lang="en-US" dirty="0" err="1"/>
              <a:t>spoljno-trgovinske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devizne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;</a:t>
            </a:r>
          </a:p>
          <a:p>
            <a:r>
              <a:rPr lang="en-US" dirty="0" smtClean="0"/>
              <a:t>instrument</a:t>
            </a:r>
            <a:r>
              <a:rPr lang="sr-Latn-RS" dirty="0" smtClean="0"/>
              <a:t>i</a:t>
            </a:r>
            <a:r>
              <a:rPr lang="en-US" dirty="0" smtClean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dohotka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potrošnje</a:t>
            </a:r>
            <a:r>
              <a:rPr lang="en-US" dirty="0"/>
              <a:t>;</a:t>
            </a:r>
          </a:p>
          <a:p>
            <a:r>
              <a:rPr lang="pl-PL" dirty="0" smtClean="0"/>
              <a:t>kontrolni instrumenti </a:t>
            </a:r>
            <a:r>
              <a:rPr lang="pl-PL" dirty="0"/>
              <a:t>na različitim područjima.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Instrumenti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politike</a:t>
            </a:r>
            <a:r>
              <a:rPr lang="sr-Latn-RS" dirty="0" smtClean="0"/>
              <a:t> s obzirom na resurse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deluju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korišćenje</a:t>
            </a:r>
            <a:r>
              <a:rPr lang="en-US" dirty="0"/>
              <a:t> </a:t>
            </a:r>
            <a:r>
              <a:rPr lang="en-US" b="1" dirty="0" err="1"/>
              <a:t>prirodnih</a:t>
            </a:r>
            <a:r>
              <a:rPr lang="en-US" b="1" dirty="0"/>
              <a:t> </a:t>
            </a:r>
            <a:r>
              <a:rPr lang="en-US" b="1" dirty="0" err="1"/>
              <a:t>resursa</a:t>
            </a:r>
            <a:r>
              <a:rPr lang="en-US" b="1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definišu</a:t>
            </a:r>
            <a:r>
              <a:rPr lang="en-US" dirty="0"/>
              <a:t> </a:t>
            </a:r>
            <a:r>
              <a:rPr lang="en-US" dirty="0" err="1"/>
              <a:t>cenu</a:t>
            </a:r>
            <a:r>
              <a:rPr lang="en-US" dirty="0"/>
              <a:t> </a:t>
            </a:r>
            <a:r>
              <a:rPr lang="en-US" dirty="0" err="1"/>
              <a:t>tih</a:t>
            </a:r>
            <a:r>
              <a:rPr lang="en-US" dirty="0"/>
              <a:t> </a:t>
            </a:r>
            <a:r>
              <a:rPr lang="en-US" dirty="0" err="1"/>
              <a:t>resursa</a:t>
            </a:r>
            <a:r>
              <a:rPr lang="en-US" dirty="0"/>
              <a:t>;</a:t>
            </a:r>
          </a:p>
          <a:p>
            <a:r>
              <a:rPr lang="en-US" dirty="0" err="1" smtClean="0"/>
              <a:t>regulišu</a:t>
            </a:r>
            <a:r>
              <a:rPr lang="en-US" dirty="0" smtClean="0"/>
              <a:t> </a:t>
            </a:r>
            <a:r>
              <a:rPr lang="en-US" dirty="0" err="1"/>
              <a:t>korišćenje</a:t>
            </a:r>
            <a:r>
              <a:rPr lang="en-US" dirty="0"/>
              <a:t> </a:t>
            </a:r>
            <a:r>
              <a:rPr lang="en-US" b="1" dirty="0" err="1"/>
              <a:t>radnih</a:t>
            </a:r>
            <a:r>
              <a:rPr lang="en-US" b="1" dirty="0"/>
              <a:t> </a:t>
            </a:r>
            <a:r>
              <a:rPr lang="en-US" b="1" dirty="0" err="1"/>
              <a:t>resursa</a:t>
            </a:r>
            <a:r>
              <a:rPr lang="en-US" b="1" dirty="0"/>
              <a:t> </a:t>
            </a:r>
            <a:r>
              <a:rPr lang="en-US" dirty="0"/>
              <a:t>u </a:t>
            </a:r>
            <a:r>
              <a:rPr lang="en-US" dirty="0" err="1"/>
              <a:t>proizvodnom</a:t>
            </a:r>
            <a:r>
              <a:rPr lang="en-US" dirty="0"/>
              <a:t> </a:t>
            </a:r>
            <a:r>
              <a:rPr lang="en-US" dirty="0" err="1"/>
              <a:t>procesu</a:t>
            </a:r>
            <a:r>
              <a:rPr lang="en-US" dirty="0"/>
              <a:t>, </a:t>
            </a:r>
            <a:r>
              <a:rPr lang="en-US" dirty="0" err="1"/>
              <a:t>tj</a:t>
            </a:r>
            <a:r>
              <a:rPr lang="en-US" dirty="0"/>
              <a:t>. </a:t>
            </a:r>
            <a:r>
              <a:rPr lang="en-US" dirty="0" err="1"/>
              <a:t>cenu</a:t>
            </a:r>
            <a:r>
              <a:rPr lang="en-US" dirty="0"/>
              <a:t> </a:t>
            </a:r>
            <a:r>
              <a:rPr lang="en-US" dirty="0" err="1"/>
              <a:t>rada</a:t>
            </a:r>
            <a:r>
              <a:rPr lang="en-US" dirty="0"/>
              <a:t>, </a:t>
            </a:r>
            <a:r>
              <a:rPr lang="en-US" dirty="0" err="1"/>
              <a:t>nadnice</a:t>
            </a:r>
            <a:r>
              <a:rPr lang="en-US" dirty="0"/>
              <a:t>, </a:t>
            </a:r>
            <a:r>
              <a:rPr lang="en-US" dirty="0" err="1"/>
              <a:t>socijalna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radna</a:t>
            </a:r>
            <a:r>
              <a:rPr lang="en-US" dirty="0"/>
              <a:t> </a:t>
            </a:r>
            <a:r>
              <a:rPr lang="en-US" dirty="0" err="1"/>
              <a:t>prava</a:t>
            </a:r>
            <a:r>
              <a:rPr lang="en-US" dirty="0"/>
              <a:t>, </a:t>
            </a:r>
            <a:r>
              <a:rPr lang="en-US" dirty="0" err="1"/>
              <a:t>tržište</a:t>
            </a:r>
            <a:r>
              <a:rPr lang="en-US" dirty="0"/>
              <a:t> </a:t>
            </a:r>
            <a:r>
              <a:rPr lang="en-US" dirty="0" err="1"/>
              <a:t>rada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sl.;</a:t>
            </a:r>
          </a:p>
          <a:p>
            <a:r>
              <a:rPr lang="en-US" dirty="0" err="1" smtClean="0"/>
              <a:t>deluju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korišćenje</a:t>
            </a:r>
            <a:r>
              <a:rPr lang="en-US" dirty="0"/>
              <a:t> </a:t>
            </a:r>
            <a:r>
              <a:rPr lang="en-US" b="1" dirty="0" err="1"/>
              <a:t>kapitala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kapitalnih</a:t>
            </a:r>
            <a:r>
              <a:rPr lang="en-US" b="1" dirty="0"/>
              <a:t> </a:t>
            </a:r>
            <a:r>
              <a:rPr lang="en-US" b="1" dirty="0" err="1"/>
              <a:t>resursa</a:t>
            </a:r>
            <a:r>
              <a:rPr lang="en-US" dirty="0"/>
              <a:t>, </a:t>
            </a:r>
            <a:r>
              <a:rPr lang="en-US" dirty="0" err="1"/>
              <a:t>tj</a:t>
            </a:r>
            <a:r>
              <a:rPr lang="en-US" dirty="0"/>
              <a:t>. </a:t>
            </a:r>
            <a:r>
              <a:rPr lang="en-US" dirty="0" err="1"/>
              <a:t>cenu</a:t>
            </a:r>
            <a:r>
              <a:rPr lang="en-US" dirty="0"/>
              <a:t> </a:t>
            </a:r>
            <a:r>
              <a:rPr lang="en-US" dirty="0" err="1"/>
              <a:t>kapitala</a:t>
            </a:r>
            <a:r>
              <a:rPr lang="en-US" dirty="0"/>
              <a:t>, </a:t>
            </a:r>
            <a:r>
              <a:rPr lang="en-US" dirty="0" err="1"/>
              <a:t>ulaz</a:t>
            </a:r>
            <a:r>
              <a:rPr lang="en-US" dirty="0"/>
              <a:t> </a:t>
            </a:r>
            <a:r>
              <a:rPr lang="en-US" dirty="0" err="1"/>
              <a:t>stranog</a:t>
            </a:r>
            <a:r>
              <a:rPr lang="en-US" dirty="0"/>
              <a:t> </a:t>
            </a:r>
            <a:r>
              <a:rPr lang="en-US" dirty="0" err="1"/>
              <a:t>kapitala</a:t>
            </a:r>
            <a:r>
              <a:rPr lang="en-US" dirty="0"/>
              <a:t>, </a:t>
            </a:r>
            <a:r>
              <a:rPr lang="en-US" dirty="0" err="1"/>
              <a:t>vlasničke</a:t>
            </a:r>
            <a:r>
              <a:rPr lang="en-US" dirty="0"/>
              <a:t> </a:t>
            </a:r>
            <a:r>
              <a:rPr lang="en-US" dirty="0" err="1"/>
              <a:t>uslove</a:t>
            </a:r>
            <a:r>
              <a:rPr lang="en-US" dirty="0"/>
              <a:t>, </a:t>
            </a:r>
            <a:r>
              <a:rPr lang="en-US" dirty="0" err="1"/>
              <a:t>uslove</a:t>
            </a:r>
            <a:r>
              <a:rPr lang="en-US" dirty="0"/>
              <a:t> </a:t>
            </a:r>
            <a:r>
              <a:rPr lang="en-US" dirty="0" err="1"/>
              <a:t>alokacije</a:t>
            </a:r>
            <a:r>
              <a:rPr lang="en-US" dirty="0"/>
              <a:t> </a:t>
            </a:r>
            <a:r>
              <a:rPr lang="en-US" dirty="0" err="1"/>
              <a:t>kapitala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sl.;</a:t>
            </a:r>
          </a:p>
          <a:p>
            <a:r>
              <a:rPr lang="en-US" dirty="0" err="1" smtClean="0"/>
              <a:t>oblikuju</a:t>
            </a:r>
            <a:r>
              <a:rPr lang="en-US" dirty="0" smtClean="0"/>
              <a:t> </a:t>
            </a:r>
            <a:r>
              <a:rPr lang="en-US" b="1" dirty="0" err="1"/>
              <a:t>društveno</a:t>
            </a:r>
            <a:r>
              <a:rPr lang="en-US" b="1" dirty="0"/>
              <a:t> </a:t>
            </a:r>
            <a:r>
              <a:rPr lang="en-US" b="1" dirty="0" err="1"/>
              <a:t>okruženje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brojne</a:t>
            </a:r>
            <a:r>
              <a:rPr lang="en-US" dirty="0"/>
              <a:t> </a:t>
            </a:r>
            <a:r>
              <a:rPr lang="en-US" dirty="0" err="1"/>
              <a:t>pogodnosti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ograničenja</a:t>
            </a:r>
            <a:r>
              <a:rPr lang="en-US" dirty="0"/>
              <a:t> u </a:t>
            </a:r>
            <a:r>
              <a:rPr lang="en-US" dirty="0" err="1"/>
              <a:t>ponašanju</a:t>
            </a:r>
            <a:r>
              <a:rPr lang="en-US" dirty="0"/>
              <a:t> </a:t>
            </a:r>
            <a:r>
              <a:rPr lang="en-US" dirty="0" err="1"/>
              <a:t>privrednih</a:t>
            </a:r>
            <a:r>
              <a:rPr lang="en-US" dirty="0"/>
              <a:t> </a:t>
            </a:r>
            <a:r>
              <a:rPr lang="en-US" dirty="0" err="1"/>
              <a:t>subjekata</a:t>
            </a:r>
            <a:r>
              <a:rPr lang="en-US" dirty="0"/>
              <a:t>;</a:t>
            </a:r>
          </a:p>
          <a:p>
            <a:r>
              <a:rPr lang="en-US" dirty="0" smtClean="0"/>
              <a:t> </a:t>
            </a:r>
            <a:r>
              <a:rPr lang="en-US" dirty="0" err="1"/>
              <a:t>instrumente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donosi</a:t>
            </a:r>
            <a:r>
              <a:rPr lang="en-US" dirty="0"/>
              <a:t> </a:t>
            </a:r>
            <a:r>
              <a:rPr lang="en-US" dirty="0" err="1"/>
              <a:t>država</a:t>
            </a:r>
            <a:r>
              <a:rPr lang="en-US" dirty="0"/>
              <a:t>, pa </a:t>
            </a:r>
            <a:r>
              <a:rPr lang="en-US" dirty="0" err="1"/>
              <a:t>ona</a:t>
            </a:r>
            <a:r>
              <a:rPr lang="en-US" dirty="0"/>
              <a:t> </a:t>
            </a:r>
            <a:r>
              <a:rPr lang="en-US" dirty="0" err="1"/>
              <a:t>sprovodi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njihovu</a:t>
            </a:r>
            <a:r>
              <a:rPr lang="en-US" dirty="0"/>
              <a:t> </a:t>
            </a:r>
            <a:r>
              <a:rPr lang="en-US" dirty="0" err="1"/>
              <a:t>klasifikaciju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nivoima</a:t>
            </a:r>
            <a:r>
              <a:rPr lang="en-US" dirty="0"/>
              <a:t> </a:t>
            </a:r>
            <a:r>
              <a:rPr lang="en-US" dirty="0" err="1"/>
              <a:t>organizovanosti</a:t>
            </a:r>
            <a:r>
              <a:rPr lang="en-US" dirty="0"/>
              <a:t>, </a:t>
            </a:r>
            <a:r>
              <a:rPr lang="en-US" dirty="0" err="1"/>
              <a:t>nadležnosti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sadržaju</a:t>
            </a:r>
            <a:r>
              <a:rPr lang="en-US" dirty="0"/>
              <a:t> </a:t>
            </a:r>
            <a:r>
              <a:rPr lang="en-US" dirty="0" err="1"/>
              <a:t>instrumenata</a:t>
            </a:r>
            <a:r>
              <a:rPr lang="en-US" dirty="0"/>
              <a:t>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b="1" dirty="0" smtClean="0"/>
              <a:t>Instrumenti turističke politike sa aspekta države</a:t>
            </a:r>
            <a:endParaRPr lang="sr-Latn-R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r-Latn-RS" sz="2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Zakonodavstvo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tj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pravne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norme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Latn-RS" sz="2400" b="1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sr-Latn-RS" sz="2400" b="1" dirty="0" smtClean="0">
                <a:latin typeface="Times New Roman" pitchFamily="18" charset="0"/>
                <a:cs typeface="Times New Roman" pitchFamily="18" charset="0"/>
              </a:rPr>
              <a:t>ere </a:t>
            </a:r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makroekonomske </a:t>
            </a:r>
            <a:r>
              <a:rPr lang="vi-VN" sz="2400" b="1" dirty="0">
                <a:latin typeface="Times New Roman" pitchFamily="18" charset="0"/>
                <a:cs typeface="Times New Roman" pitchFamily="18" charset="0"/>
              </a:rPr>
              <a:t>politike </a:t>
            </a:r>
            <a:r>
              <a:rPr lang="sr-Latn-RS" sz="24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fiskalne</a:t>
            </a:r>
            <a:r>
              <a:rPr lang="vi-VN" sz="2400" b="1" dirty="0">
                <a:latin typeface="Times New Roman" pitchFamily="18" charset="0"/>
                <a:cs typeface="Times New Roman" pitchFamily="18" charset="0"/>
              </a:rPr>
              <a:t>, monetarne, zemljišne i dr. </a:t>
            </a:r>
            <a:r>
              <a:rPr lang="sr-Latn-RS" sz="2400" b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olitike</a:t>
            </a:r>
            <a:r>
              <a:rPr lang="sr-Latn-RS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vi-VN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Latn-RS" sz="2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Instrumenti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pomoću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kojih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država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deluje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razvoj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distribuciju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javnih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usluga</a:t>
            </a:r>
            <a:endParaRPr lang="sr-Latn-R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Latn-RS" sz="2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Instrumenti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koje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koristi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lokalna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uprava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samouprava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Latn-RS" sz="2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Instrumenti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politike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zaštite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okoline</a:t>
            </a:r>
            <a:endParaRPr lang="sr-Latn-R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Akteri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– </a:t>
            </a:r>
            <a:r>
              <a:rPr lang="en-US" dirty="0" err="1"/>
              <a:t>nosioci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izvršioci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sr-Latn-RS" dirty="0" smtClean="0"/>
              <a:t>Nosilac turističke politike je </a:t>
            </a:r>
            <a:r>
              <a:rPr lang="en-US" b="1" dirty="0" err="1"/>
              <a:t>država</a:t>
            </a:r>
            <a:r>
              <a:rPr lang="en-US" dirty="0"/>
              <a:t>,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en-US" dirty="0" err="1"/>
              <a:t>odgovarajući</a:t>
            </a:r>
            <a:r>
              <a:rPr lang="en-US" dirty="0"/>
              <a:t> </a:t>
            </a:r>
            <a:r>
              <a:rPr lang="en-US" dirty="0" err="1"/>
              <a:t>državni</a:t>
            </a:r>
            <a:r>
              <a:rPr lang="en-US" dirty="0"/>
              <a:t> </a:t>
            </a:r>
            <a:r>
              <a:rPr lang="en-US" dirty="0" err="1"/>
              <a:t>organi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različitim</a:t>
            </a:r>
            <a:r>
              <a:rPr lang="en-US" dirty="0"/>
              <a:t> </a:t>
            </a:r>
            <a:r>
              <a:rPr lang="en-US" dirty="0" err="1" smtClean="0"/>
              <a:t>nivoima</a:t>
            </a:r>
            <a:r>
              <a:rPr lang="sr-Latn-RS" dirty="0" smtClean="0"/>
              <a:t>, tj. </a:t>
            </a:r>
            <a:r>
              <a:rPr lang="en-US" b="1" dirty="0" err="1"/>
              <a:t>centralni</a:t>
            </a:r>
            <a:r>
              <a:rPr lang="en-US" b="1" dirty="0"/>
              <a:t> </a:t>
            </a:r>
            <a:r>
              <a:rPr lang="en-US" b="1" dirty="0" err="1"/>
              <a:t>državni</a:t>
            </a:r>
            <a:r>
              <a:rPr lang="en-US" b="1" dirty="0"/>
              <a:t> </a:t>
            </a:r>
            <a:r>
              <a:rPr lang="en-US" b="1" dirty="0" err="1"/>
              <a:t>organi</a:t>
            </a:r>
            <a:r>
              <a:rPr lang="en-US" b="1" dirty="0"/>
              <a:t>, </a:t>
            </a:r>
            <a:r>
              <a:rPr lang="en-US" dirty="0"/>
              <a:t>a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nivou</a:t>
            </a:r>
            <a:r>
              <a:rPr lang="en-US" dirty="0"/>
              <a:t> </a:t>
            </a:r>
            <a:r>
              <a:rPr lang="en-US" dirty="0" err="1"/>
              <a:t>užih</a:t>
            </a:r>
            <a:r>
              <a:rPr lang="en-US" dirty="0"/>
              <a:t> </a:t>
            </a:r>
            <a:r>
              <a:rPr lang="en-US" dirty="0" err="1"/>
              <a:t>regiona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privrednih</a:t>
            </a:r>
            <a:r>
              <a:rPr lang="en-US" dirty="0"/>
              <a:t> </a:t>
            </a:r>
            <a:r>
              <a:rPr lang="en-US" dirty="0" err="1"/>
              <a:t>regija</a:t>
            </a:r>
            <a:r>
              <a:rPr lang="en-US" dirty="0"/>
              <a:t> to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b="1" dirty="0" err="1"/>
              <a:t>izvršni</a:t>
            </a:r>
            <a:r>
              <a:rPr lang="en-US" b="1" dirty="0"/>
              <a:t> </a:t>
            </a:r>
            <a:r>
              <a:rPr lang="en-US" b="1" dirty="0" err="1"/>
              <a:t>organi</a:t>
            </a:r>
            <a:r>
              <a:rPr lang="en-US" b="1" dirty="0"/>
              <a:t> </a:t>
            </a:r>
            <a:r>
              <a:rPr lang="en-US" b="1" dirty="0" err="1"/>
              <a:t>državne</a:t>
            </a:r>
            <a:r>
              <a:rPr lang="en-US" b="1" dirty="0"/>
              <a:t> </a:t>
            </a:r>
            <a:r>
              <a:rPr lang="en-US" b="1" dirty="0" err="1"/>
              <a:t>uprave</a:t>
            </a:r>
            <a:r>
              <a:rPr lang="en-US" b="1" dirty="0"/>
              <a:t> 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Državni organi za turizam</a:t>
            </a:r>
            <a:endParaRPr lang="sr-Latn-R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 smtClean="0"/>
              <a:t>NEPOSREDNI</a:t>
            </a:r>
            <a:endParaRPr lang="sr-Latn-R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kolektivni</a:t>
            </a:r>
            <a:r>
              <a:rPr lang="en-US" dirty="0"/>
              <a:t> </a:t>
            </a:r>
            <a:r>
              <a:rPr lang="en-US" dirty="0" err="1"/>
              <a:t>organi</a:t>
            </a:r>
            <a:r>
              <a:rPr lang="en-US" dirty="0"/>
              <a:t> (</a:t>
            </a:r>
            <a:r>
              <a:rPr lang="en-US" dirty="0" err="1"/>
              <a:t>komiteti</a:t>
            </a:r>
            <a:r>
              <a:rPr lang="en-US" dirty="0"/>
              <a:t>, </a:t>
            </a:r>
            <a:r>
              <a:rPr lang="en-US" dirty="0" err="1"/>
              <a:t>saveti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sl.)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posebni</a:t>
            </a:r>
            <a:r>
              <a:rPr lang="en-US" dirty="0"/>
              <a:t> </a:t>
            </a:r>
            <a:r>
              <a:rPr lang="en-US" dirty="0" err="1"/>
              <a:t>državni</a:t>
            </a:r>
            <a:r>
              <a:rPr lang="en-US" dirty="0"/>
              <a:t> </a:t>
            </a:r>
            <a:r>
              <a:rPr lang="en-US" dirty="0" err="1"/>
              <a:t>organi</a:t>
            </a:r>
            <a:r>
              <a:rPr lang="en-US" dirty="0"/>
              <a:t> (</a:t>
            </a:r>
            <a:r>
              <a:rPr lang="en-US" dirty="0" err="1"/>
              <a:t>ministarstva</a:t>
            </a:r>
            <a:r>
              <a:rPr lang="en-US" dirty="0"/>
              <a:t>, </a:t>
            </a:r>
            <a:r>
              <a:rPr lang="en-US" dirty="0" err="1"/>
              <a:t>uprave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sl.). </a:t>
            </a:r>
            <a:endParaRPr lang="sr-Latn-R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RS" dirty="0" smtClean="0"/>
              <a:t>POSREDNI</a:t>
            </a:r>
            <a:endParaRPr lang="sr-Latn-R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/>
              <a:t>izvan</a:t>
            </a:r>
            <a:r>
              <a:rPr lang="en-US" dirty="0"/>
              <a:t> </a:t>
            </a:r>
            <a:r>
              <a:rPr lang="en-US" dirty="0" err="1"/>
              <a:t>izvršnih</a:t>
            </a:r>
            <a:r>
              <a:rPr lang="en-US" dirty="0"/>
              <a:t> </a:t>
            </a:r>
            <a:r>
              <a:rPr lang="en-US" dirty="0" err="1"/>
              <a:t>organa</a:t>
            </a:r>
            <a:r>
              <a:rPr lang="en-US" dirty="0"/>
              <a:t> </a:t>
            </a:r>
            <a:r>
              <a:rPr lang="en-US" dirty="0" err="1"/>
              <a:t>državne</a:t>
            </a:r>
            <a:r>
              <a:rPr lang="en-US" dirty="0"/>
              <a:t> </a:t>
            </a:r>
            <a:r>
              <a:rPr lang="en-US" dirty="0" err="1"/>
              <a:t>uprave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egzistiraju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specijalizovane</a:t>
            </a:r>
            <a:r>
              <a:rPr lang="en-US" dirty="0"/>
              <a:t> </a:t>
            </a:r>
            <a:r>
              <a:rPr lang="en-US" dirty="0" err="1"/>
              <a:t>organizacije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državna</a:t>
            </a:r>
            <a:r>
              <a:rPr lang="en-US" dirty="0"/>
              <a:t> </a:t>
            </a:r>
            <a:r>
              <a:rPr lang="en-US" dirty="0" err="1"/>
              <a:t>uprava</a:t>
            </a:r>
            <a:r>
              <a:rPr lang="en-US" dirty="0"/>
              <a:t> </a:t>
            </a:r>
            <a:r>
              <a:rPr lang="en-US" dirty="0" err="1"/>
              <a:t>prenosi</a:t>
            </a:r>
            <a:r>
              <a:rPr lang="en-US" dirty="0"/>
              <a:t> </a:t>
            </a:r>
            <a:r>
              <a:rPr lang="en-US" dirty="0" err="1"/>
              <a:t>nadležnosti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domena</a:t>
            </a:r>
            <a:r>
              <a:rPr lang="en-US" dirty="0"/>
              <a:t> </a:t>
            </a:r>
            <a:r>
              <a:rPr lang="en-US" dirty="0" err="1"/>
              <a:t>razvoja</a:t>
            </a:r>
            <a:r>
              <a:rPr lang="en-US" dirty="0"/>
              <a:t> </a:t>
            </a:r>
            <a:r>
              <a:rPr lang="en-US" dirty="0" err="1"/>
              <a:t>turizma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nacionalnom</a:t>
            </a:r>
            <a:r>
              <a:rPr lang="en-US" dirty="0"/>
              <a:t> </a:t>
            </a:r>
            <a:r>
              <a:rPr lang="en-US" dirty="0" err="1"/>
              <a:t>nivou</a:t>
            </a:r>
            <a:r>
              <a:rPr lang="en-US" dirty="0"/>
              <a:t> 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err="1"/>
              <a:t>Nacionalna</a:t>
            </a:r>
            <a:r>
              <a:rPr lang="en-US" sz="3600" dirty="0"/>
              <a:t> </a:t>
            </a:r>
            <a:r>
              <a:rPr lang="en-US" sz="3600" dirty="0" err="1"/>
              <a:t>turistička</a:t>
            </a:r>
            <a:r>
              <a:rPr lang="en-US" sz="3600" dirty="0"/>
              <a:t> </a:t>
            </a:r>
            <a:r>
              <a:rPr lang="en-US" sz="3600" dirty="0" err="1"/>
              <a:t>administracija</a:t>
            </a:r>
            <a:r>
              <a:rPr lang="en-US" sz="3600" dirty="0"/>
              <a:t> (NTA– National Tourism Administration) </a:t>
            </a:r>
            <a:endParaRPr lang="sr-Latn-R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i="1" dirty="0"/>
              <a:t>• </a:t>
            </a:r>
            <a:r>
              <a:rPr lang="en-US" i="1" dirty="0" err="1"/>
              <a:t>izrada</a:t>
            </a:r>
            <a:r>
              <a:rPr lang="en-US" i="1" dirty="0"/>
              <a:t> </a:t>
            </a:r>
            <a:r>
              <a:rPr lang="en-US" i="1" dirty="0" err="1"/>
              <a:t>strategija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planova</a:t>
            </a:r>
            <a:r>
              <a:rPr lang="en-US" i="1" dirty="0"/>
              <a:t> </a:t>
            </a:r>
            <a:r>
              <a:rPr lang="en-US" i="1" dirty="0" err="1"/>
              <a:t>razvoja</a:t>
            </a:r>
            <a:r>
              <a:rPr lang="en-US" i="1" dirty="0"/>
              <a:t> </a:t>
            </a:r>
            <a:r>
              <a:rPr lang="en-US" i="1" dirty="0" err="1"/>
              <a:t>turizma</a:t>
            </a:r>
            <a:r>
              <a:rPr lang="en-US" i="1" dirty="0"/>
              <a:t> </a:t>
            </a:r>
            <a:r>
              <a:rPr lang="en-US" i="1" dirty="0" err="1"/>
              <a:t>zemlje</a:t>
            </a:r>
            <a:r>
              <a:rPr lang="en-US" i="1" dirty="0"/>
              <a:t> u </a:t>
            </a:r>
            <a:r>
              <a:rPr lang="en-US" i="1" dirty="0" err="1"/>
              <a:t>okviru</a:t>
            </a:r>
            <a:r>
              <a:rPr lang="en-US" i="1" dirty="0"/>
              <a:t> </a:t>
            </a:r>
            <a:r>
              <a:rPr lang="en-US" i="1" dirty="0" err="1"/>
              <a:t>ukupnog</a:t>
            </a:r>
            <a:r>
              <a:rPr lang="en-US" i="1" dirty="0"/>
              <a:t> </a:t>
            </a:r>
            <a:r>
              <a:rPr lang="en-US" i="1" dirty="0" err="1"/>
              <a:t>društvenog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privrednog</a:t>
            </a:r>
            <a:r>
              <a:rPr lang="en-US" i="1" dirty="0"/>
              <a:t> </a:t>
            </a:r>
            <a:r>
              <a:rPr lang="en-US" i="1" dirty="0" err="1"/>
              <a:t>razvoja</a:t>
            </a:r>
            <a:r>
              <a:rPr lang="en-US" i="1" dirty="0"/>
              <a:t>, </a:t>
            </a:r>
            <a:r>
              <a:rPr lang="en-US" i="1" dirty="0" err="1"/>
              <a:t>koji</a:t>
            </a:r>
            <a:r>
              <a:rPr lang="en-US" i="1" dirty="0"/>
              <a:t> </a:t>
            </a:r>
            <a:r>
              <a:rPr lang="en-US" i="1" dirty="0" err="1"/>
              <a:t>objedinjuju</a:t>
            </a:r>
            <a:r>
              <a:rPr lang="en-US" i="1" dirty="0"/>
              <a:t> </a:t>
            </a:r>
            <a:r>
              <a:rPr lang="en-US" i="1" dirty="0" err="1"/>
              <a:t>sve</a:t>
            </a:r>
            <a:r>
              <a:rPr lang="en-US" i="1" dirty="0"/>
              <a:t> </a:t>
            </a:r>
            <a:r>
              <a:rPr lang="en-US" i="1" dirty="0" err="1"/>
              <a:t>relevantne</a:t>
            </a:r>
            <a:r>
              <a:rPr lang="en-US" i="1" dirty="0"/>
              <a:t> </a:t>
            </a:r>
            <a:r>
              <a:rPr lang="en-US" i="1" dirty="0" err="1"/>
              <a:t>elemente</a:t>
            </a:r>
            <a:r>
              <a:rPr lang="en-US" i="1" dirty="0"/>
              <a:t>, </a:t>
            </a:r>
            <a:r>
              <a:rPr lang="en-US" i="1" dirty="0" err="1"/>
              <a:t>kao</a:t>
            </a:r>
            <a:r>
              <a:rPr lang="en-US" i="1" dirty="0"/>
              <a:t> </a:t>
            </a:r>
            <a:r>
              <a:rPr lang="en-US" i="1" dirty="0" err="1"/>
              <a:t>što</a:t>
            </a:r>
            <a:r>
              <a:rPr lang="en-US" i="1" dirty="0"/>
              <a:t> </a:t>
            </a:r>
            <a:r>
              <a:rPr lang="en-US" i="1" dirty="0" err="1"/>
              <a:t>su</a:t>
            </a:r>
            <a:r>
              <a:rPr lang="en-US" i="1" dirty="0"/>
              <a:t>: </a:t>
            </a:r>
            <a:r>
              <a:rPr lang="en-US" i="1" dirty="0" err="1"/>
              <a:t>prostor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njegova</a:t>
            </a:r>
            <a:r>
              <a:rPr lang="en-US" i="1" dirty="0"/>
              <a:t> </a:t>
            </a:r>
            <a:r>
              <a:rPr lang="en-US" i="1" dirty="0" err="1"/>
              <a:t>zaštita</a:t>
            </a:r>
            <a:r>
              <a:rPr lang="en-US" i="1" dirty="0"/>
              <a:t>, </a:t>
            </a:r>
            <a:r>
              <a:rPr lang="en-US" i="1" dirty="0" err="1"/>
              <a:t>uključujući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zaštitu</a:t>
            </a:r>
            <a:r>
              <a:rPr lang="en-US" i="1" dirty="0"/>
              <a:t> </a:t>
            </a:r>
            <a:r>
              <a:rPr lang="en-US" i="1" dirty="0" err="1"/>
              <a:t>ljudske</a:t>
            </a:r>
            <a:r>
              <a:rPr lang="en-US" i="1" dirty="0"/>
              <a:t> </a:t>
            </a:r>
            <a:r>
              <a:rPr lang="en-US" i="1" dirty="0" err="1"/>
              <a:t>okoline</a:t>
            </a:r>
            <a:r>
              <a:rPr lang="en-US" i="1" dirty="0"/>
              <a:t>, </a:t>
            </a:r>
            <a:r>
              <a:rPr lang="en-US" i="1" dirty="0" err="1"/>
              <a:t>razvoj</a:t>
            </a:r>
            <a:r>
              <a:rPr lang="en-US" i="1" dirty="0"/>
              <a:t> </a:t>
            </a:r>
            <a:r>
              <a:rPr lang="en-US" i="1" dirty="0" err="1"/>
              <a:t>saobraćajnih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ostalih</a:t>
            </a:r>
            <a:r>
              <a:rPr lang="en-US" i="1" dirty="0"/>
              <a:t> </a:t>
            </a:r>
            <a:r>
              <a:rPr lang="en-US" i="1" dirty="0" err="1"/>
              <a:t>infrastruktura</a:t>
            </a:r>
            <a:r>
              <a:rPr lang="en-US" i="1" dirty="0"/>
              <a:t>, </a:t>
            </a:r>
            <a:r>
              <a:rPr lang="en-US" i="1" dirty="0" err="1"/>
              <a:t>kao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razvoj</a:t>
            </a:r>
            <a:r>
              <a:rPr lang="en-US" i="1" dirty="0"/>
              <a:t> </a:t>
            </a:r>
            <a:r>
              <a:rPr lang="en-US" i="1" dirty="0" err="1"/>
              <a:t>užeg</a:t>
            </a:r>
            <a:r>
              <a:rPr lang="en-US" i="1" dirty="0"/>
              <a:t> </a:t>
            </a:r>
            <a:r>
              <a:rPr lang="en-US" i="1" dirty="0" err="1"/>
              <a:t>sektora</a:t>
            </a:r>
            <a:r>
              <a:rPr lang="en-US" i="1" dirty="0"/>
              <a:t> </a:t>
            </a:r>
            <a:r>
              <a:rPr lang="en-US" i="1" dirty="0" err="1"/>
              <a:t>turističke</a:t>
            </a:r>
            <a:r>
              <a:rPr lang="en-US" i="1" dirty="0"/>
              <a:t> </a:t>
            </a:r>
            <a:r>
              <a:rPr lang="en-US" i="1" dirty="0" err="1"/>
              <a:t>ponude</a:t>
            </a:r>
            <a:r>
              <a:rPr lang="en-US" i="1" dirty="0"/>
              <a:t>;</a:t>
            </a:r>
          </a:p>
          <a:p>
            <a:pPr>
              <a:buNone/>
            </a:pPr>
            <a:r>
              <a:rPr lang="vi-VN" i="1" dirty="0"/>
              <a:t>• koordinacija razvoja turizma između različitih resora centralne državne uprave nadležnih za oblast turizma;</a:t>
            </a:r>
          </a:p>
          <a:p>
            <a:pPr>
              <a:buNone/>
            </a:pPr>
            <a:r>
              <a:rPr lang="en-US" i="1" dirty="0"/>
              <a:t>• </a:t>
            </a:r>
            <a:r>
              <a:rPr lang="en-US" i="1" dirty="0" err="1"/>
              <a:t>zakonski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kontrolni</a:t>
            </a:r>
            <a:r>
              <a:rPr lang="en-US" i="1" dirty="0"/>
              <a:t> </a:t>
            </a:r>
            <a:r>
              <a:rPr lang="en-US" i="1" dirty="0" err="1"/>
              <a:t>mehanizam</a:t>
            </a:r>
            <a:r>
              <a:rPr lang="en-US" i="1" dirty="0"/>
              <a:t> </a:t>
            </a:r>
            <a:r>
              <a:rPr lang="en-US" i="1" dirty="0" err="1"/>
              <a:t>zaštite</a:t>
            </a:r>
            <a:r>
              <a:rPr lang="en-US" i="1" dirty="0"/>
              <a:t> </a:t>
            </a:r>
            <a:r>
              <a:rPr lang="en-US" i="1" dirty="0" err="1"/>
              <a:t>potrošačkih</a:t>
            </a:r>
            <a:r>
              <a:rPr lang="en-US" i="1" dirty="0"/>
              <a:t> </a:t>
            </a:r>
            <a:r>
              <a:rPr lang="en-US" i="1" dirty="0" err="1"/>
              <a:t>prava</a:t>
            </a:r>
            <a:r>
              <a:rPr lang="en-US" i="1" dirty="0"/>
              <a:t> </a:t>
            </a:r>
            <a:r>
              <a:rPr lang="en-US" i="1" dirty="0" err="1"/>
              <a:t>stranih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domaćih</a:t>
            </a:r>
            <a:r>
              <a:rPr lang="en-US" i="1" dirty="0"/>
              <a:t> </a:t>
            </a:r>
            <a:r>
              <a:rPr lang="en-US" i="1" dirty="0" err="1"/>
              <a:t>turista</a:t>
            </a:r>
            <a:r>
              <a:rPr lang="en-US" i="1" dirty="0"/>
              <a:t>;</a:t>
            </a:r>
          </a:p>
          <a:p>
            <a:pPr>
              <a:buNone/>
            </a:pPr>
            <a:r>
              <a:rPr lang="en-US" i="1" dirty="0"/>
              <a:t>• </a:t>
            </a:r>
            <a:r>
              <a:rPr lang="en-US" i="1" dirty="0" err="1"/>
              <a:t>briga</a:t>
            </a:r>
            <a:r>
              <a:rPr lang="en-US" i="1" dirty="0"/>
              <a:t> o </a:t>
            </a:r>
            <a:r>
              <a:rPr lang="en-US" i="1" dirty="0" err="1"/>
              <a:t>zaštiti</a:t>
            </a:r>
            <a:r>
              <a:rPr lang="en-US" i="1" dirty="0"/>
              <a:t> </a:t>
            </a:r>
            <a:r>
              <a:rPr lang="en-US" i="1" dirty="0" err="1"/>
              <a:t>životne</a:t>
            </a:r>
            <a:r>
              <a:rPr lang="en-US" i="1" dirty="0"/>
              <a:t> </a:t>
            </a:r>
            <a:r>
              <a:rPr lang="en-US" i="1" dirty="0" err="1"/>
              <a:t>sredine</a:t>
            </a:r>
            <a:r>
              <a:rPr lang="en-US" i="1" dirty="0"/>
              <a:t> u </a:t>
            </a:r>
            <a:r>
              <a:rPr lang="en-US" i="1" dirty="0" err="1"/>
              <a:t>poznatim</a:t>
            </a:r>
            <a:r>
              <a:rPr lang="en-US" i="1" dirty="0"/>
              <a:t> </a:t>
            </a:r>
            <a:r>
              <a:rPr lang="en-US" i="1" dirty="0" err="1"/>
              <a:t>turističkim</a:t>
            </a:r>
            <a:r>
              <a:rPr lang="en-US" i="1" dirty="0"/>
              <a:t> </a:t>
            </a:r>
            <a:r>
              <a:rPr lang="en-US" i="1" dirty="0" err="1"/>
              <a:t>regionima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mestima</a:t>
            </a:r>
            <a:r>
              <a:rPr lang="en-US" i="1" dirty="0"/>
              <a:t>;</a:t>
            </a:r>
          </a:p>
          <a:p>
            <a:pPr>
              <a:buNone/>
            </a:pPr>
            <a:r>
              <a:rPr lang="en-US" i="1" dirty="0"/>
              <a:t>• </a:t>
            </a:r>
            <a:r>
              <a:rPr lang="en-US" i="1" dirty="0" err="1"/>
              <a:t>sistem</a:t>
            </a:r>
            <a:r>
              <a:rPr lang="en-US" i="1" dirty="0"/>
              <a:t> </a:t>
            </a:r>
            <a:r>
              <a:rPr lang="en-US" i="1" dirty="0" err="1"/>
              <a:t>obrazovanja</a:t>
            </a:r>
            <a:r>
              <a:rPr lang="en-US" i="1" dirty="0"/>
              <a:t> </a:t>
            </a:r>
            <a:r>
              <a:rPr lang="en-US" i="1" dirty="0" err="1"/>
              <a:t>za</a:t>
            </a:r>
            <a:r>
              <a:rPr lang="en-US" i="1" dirty="0"/>
              <a:t> </a:t>
            </a:r>
            <a:r>
              <a:rPr lang="en-US" i="1" dirty="0" err="1"/>
              <a:t>potrebe</a:t>
            </a:r>
            <a:r>
              <a:rPr lang="en-US" i="1" dirty="0"/>
              <a:t> </a:t>
            </a:r>
            <a:r>
              <a:rPr lang="en-US" i="1" dirty="0" err="1"/>
              <a:t>turizma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organizovanje</a:t>
            </a:r>
            <a:r>
              <a:rPr lang="en-US" i="1" dirty="0"/>
              <a:t> </a:t>
            </a:r>
            <a:r>
              <a:rPr lang="en-US" i="1" dirty="0" err="1"/>
              <a:t>različitih</a:t>
            </a:r>
            <a:r>
              <a:rPr lang="en-US" i="1" dirty="0"/>
              <a:t> </a:t>
            </a:r>
            <a:r>
              <a:rPr lang="en-US" i="1" dirty="0" err="1"/>
              <a:t>formi</a:t>
            </a:r>
            <a:r>
              <a:rPr lang="en-US" i="1" dirty="0"/>
              <a:t> </a:t>
            </a:r>
            <a:r>
              <a:rPr lang="en-US" i="1" dirty="0" err="1"/>
              <a:t>stalnog</a:t>
            </a:r>
            <a:r>
              <a:rPr lang="en-US" i="1" dirty="0"/>
              <a:t> </a:t>
            </a:r>
            <a:r>
              <a:rPr lang="en-US" i="1" dirty="0" err="1"/>
              <a:t>usavršavanja</a:t>
            </a:r>
            <a:r>
              <a:rPr lang="en-US" i="1" dirty="0"/>
              <a:t> </a:t>
            </a:r>
            <a:r>
              <a:rPr lang="en-US" i="1" dirty="0" err="1"/>
              <a:t>zaposlenih</a:t>
            </a:r>
            <a:r>
              <a:rPr lang="en-US" i="1" dirty="0"/>
              <a:t> u </a:t>
            </a:r>
            <a:r>
              <a:rPr lang="en-US" i="1" dirty="0" err="1"/>
              <a:t>važnim</a:t>
            </a:r>
            <a:r>
              <a:rPr lang="en-US" i="1" dirty="0"/>
              <a:t> </a:t>
            </a:r>
            <a:r>
              <a:rPr lang="en-US" i="1" dirty="0" err="1"/>
              <a:t>oblastima</a:t>
            </a:r>
            <a:r>
              <a:rPr lang="en-US" i="1" dirty="0"/>
              <a:t> </a:t>
            </a:r>
            <a:r>
              <a:rPr lang="en-US" i="1" dirty="0" err="1"/>
              <a:t>koje</a:t>
            </a:r>
            <a:r>
              <a:rPr lang="en-US" i="1" dirty="0"/>
              <a:t> </a:t>
            </a:r>
            <a:r>
              <a:rPr lang="en-US" i="1" dirty="0" err="1"/>
              <a:t>su</a:t>
            </a:r>
            <a:r>
              <a:rPr lang="en-US" i="1" dirty="0"/>
              <a:t> </a:t>
            </a:r>
            <a:r>
              <a:rPr lang="en-US" i="1" dirty="0" err="1"/>
              <a:t>bitne</a:t>
            </a:r>
            <a:r>
              <a:rPr lang="en-US" i="1" dirty="0"/>
              <a:t> </a:t>
            </a:r>
            <a:r>
              <a:rPr lang="en-US" i="1" dirty="0" err="1"/>
              <a:t>za</a:t>
            </a:r>
            <a:r>
              <a:rPr lang="en-US" i="1" dirty="0"/>
              <a:t> </a:t>
            </a:r>
            <a:r>
              <a:rPr lang="en-US" i="1" dirty="0" err="1"/>
              <a:t>uspešan</a:t>
            </a:r>
            <a:r>
              <a:rPr lang="en-US" i="1" dirty="0"/>
              <a:t> </a:t>
            </a:r>
            <a:r>
              <a:rPr lang="en-US" i="1" dirty="0" err="1"/>
              <a:t>razvoj</a:t>
            </a:r>
            <a:r>
              <a:rPr lang="en-US" i="1" dirty="0"/>
              <a:t> </a:t>
            </a:r>
            <a:r>
              <a:rPr lang="en-US" i="1" dirty="0" err="1" smtClean="0"/>
              <a:t>turizma</a:t>
            </a:r>
            <a:r>
              <a:rPr lang="en-US" i="1" dirty="0" smtClean="0"/>
              <a:t>;</a:t>
            </a:r>
            <a:endParaRPr lang="en-US" i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NTA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vi-VN" i="1" dirty="0" smtClean="0"/>
              <a:t>• istraživanje tržišta i obezbeđivanje adekvatne statistike za potrebe turizma;</a:t>
            </a:r>
          </a:p>
          <a:p>
            <a:pPr>
              <a:buNone/>
            </a:pPr>
            <a:r>
              <a:rPr lang="vi-VN" i="1" dirty="0" smtClean="0"/>
              <a:t>• međunarodna saradnja u različitim oblastima;</a:t>
            </a:r>
          </a:p>
          <a:p>
            <a:pPr>
              <a:buNone/>
            </a:pPr>
            <a:r>
              <a:rPr lang="en-US" i="1" dirty="0" smtClean="0"/>
              <a:t>• </a:t>
            </a:r>
            <a:r>
              <a:rPr lang="en-US" i="1" dirty="0" err="1" smtClean="0"/>
              <a:t>briga</a:t>
            </a:r>
            <a:r>
              <a:rPr lang="en-US" i="1" dirty="0" smtClean="0"/>
              <a:t> o </a:t>
            </a:r>
            <a:r>
              <a:rPr lang="en-US" i="1" dirty="0" err="1" smtClean="0"/>
              <a:t>usavršavanju</a:t>
            </a:r>
            <a:r>
              <a:rPr lang="en-US" i="1" dirty="0" smtClean="0"/>
              <a:t> </a:t>
            </a:r>
            <a:r>
              <a:rPr lang="en-US" i="1" dirty="0" err="1" smtClean="0"/>
              <a:t>saobraćajne</a:t>
            </a:r>
            <a:r>
              <a:rPr lang="en-US" i="1" dirty="0" smtClean="0"/>
              <a:t> </a:t>
            </a:r>
            <a:r>
              <a:rPr lang="en-US" i="1" dirty="0" err="1" smtClean="0"/>
              <a:t>infrastrukture</a:t>
            </a:r>
            <a:r>
              <a:rPr lang="en-US" i="1" dirty="0" smtClean="0"/>
              <a:t>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i="1" dirty="0" err="1" smtClean="0"/>
              <a:t>transporta</a:t>
            </a:r>
            <a:r>
              <a:rPr lang="en-US" i="1" dirty="0" smtClean="0"/>
              <a:t> u </a:t>
            </a:r>
            <a:r>
              <a:rPr lang="en-US" i="1" dirty="0" err="1" smtClean="0"/>
              <a:t>celini</a:t>
            </a:r>
            <a:r>
              <a:rPr lang="en-US" i="1" dirty="0" smtClean="0"/>
              <a:t>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i="1" dirty="0" err="1" smtClean="0"/>
              <a:t>saradnja</a:t>
            </a:r>
            <a:r>
              <a:rPr lang="en-US" i="1" dirty="0" smtClean="0"/>
              <a:t> </a:t>
            </a:r>
            <a:r>
              <a:rPr lang="en-US" i="1" dirty="0" err="1" smtClean="0"/>
              <a:t>sa</a:t>
            </a:r>
            <a:r>
              <a:rPr lang="en-US" i="1" dirty="0" smtClean="0"/>
              <a:t> </a:t>
            </a:r>
            <a:r>
              <a:rPr lang="en-US" i="1" dirty="0" err="1" smtClean="0"/>
              <a:t>resorom</a:t>
            </a:r>
            <a:r>
              <a:rPr lang="en-US" i="1" dirty="0" smtClean="0"/>
              <a:t> </a:t>
            </a:r>
            <a:r>
              <a:rPr lang="en-US" i="1" dirty="0" err="1" smtClean="0"/>
              <a:t>saobraćaja</a:t>
            </a:r>
            <a:r>
              <a:rPr lang="en-US" i="1" dirty="0" smtClean="0"/>
              <a:t>;</a:t>
            </a:r>
          </a:p>
          <a:p>
            <a:pPr>
              <a:buNone/>
            </a:pPr>
            <a:r>
              <a:rPr lang="en-US" i="1" dirty="0" smtClean="0"/>
              <a:t>• </a:t>
            </a:r>
            <a:r>
              <a:rPr lang="en-US" i="1" dirty="0" err="1" smtClean="0"/>
              <a:t>kulturne</a:t>
            </a:r>
            <a:r>
              <a:rPr lang="en-US" i="1" dirty="0" smtClean="0"/>
              <a:t> </a:t>
            </a:r>
            <a:r>
              <a:rPr lang="en-US" i="1" dirty="0" err="1" smtClean="0"/>
              <a:t>aktivnosti</a:t>
            </a:r>
            <a:r>
              <a:rPr lang="en-US" i="1" dirty="0" smtClean="0"/>
              <a:t> </a:t>
            </a:r>
            <a:r>
              <a:rPr lang="en-US" i="1" dirty="0" err="1" smtClean="0"/>
              <a:t>vezane</a:t>
            </a:r>
            <a:r>
              <a:rPr lang="en-US" i="1" dirty="0" smtClean="0"/>
              <a:t> </a:t>
            </a:r>
            <a:r>
              <a:rPr lang="en-US" i="1" dirty="0" err="1" smtClean="0"/>
              <a:t>za</a:t>
            </a:r>
            <a:r>
              <a:rPr lang="en-US" i="1" dirty="0" smtClean="0"/>
              <a:t> </a:t>
            </a:r>
            <a:r>
              <a:rPr lang="en-US" i="1" dirty="0" err="1" smtClean="0"/>
              <a:t>potrebe</a:t>
            </a:r>
            <a:r>
              <a:rPr lang="en-US" i="1" dirty="0" smtClean="0"/>
              <a:t> </a:t>
            </a:r>
            <a:r>
              <a:rPr lang="en-US" i="1" dirty="0" err="1" smtClean="0"/>
              <a:t>razvoja</a:t>
            </a:r>
            <a:r>
              <a:rPr lang="en-US" i="1" dirty="0" smtClean="0"/>
              <a:t> </a:t>
            </a:r>
            <a:r>
              <a:rPr lang="en-US" i="1" dirty="0" err="1" smtClean="0"/>
              <a:t>turizma</a:t>
            </a:r>
            <a:r>
              <a:rPr lang="en-US" i="1" dirty="0" smtClean="0"/>
              <a:t>, </a:t>
            </a:r>
            <a:r>
              <a:rPr lang="en-US" i="1" dirty="0" err="1" smtClean="0"/>
              <a:t>uključujući</a:t>
            </a:r>
            <a:r>
              <a:rPr lang="en-US" i="1" dirty="0" smtClean="0"/>
              <a:t>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i="1" dirty="0" err="1" smtClean="0"/>
              <a:t>brigu</a:t>
            </a:r>
            <a:r>
              <a:rPr lang="en-US" i="1" dirty="0" smtClean="0"/>
              <a:t> o </a:t>
            </a:r>
            <a:r>
              <a:rPr lang="en-US" i="1" dirty="0" err="1" smtClean="0"/>
              <a:t>zaštiti</a:t>
            </a:r>
            <a:r>
              <a:rPr lang="en-US" i="1" dirty="0" smtClean="0"/>
              <a:t> </a:t>
            </a:r>
            <a:r>
              <a:rPr lang="en-US" i="1" dirty="0" err="1" smtClean="0"/>
              <a:t>vrednijih</a:t>
            </a:r>
            <a:r>
              <a:rPr lang="en-US" i="1" dirty="0" smtClean="0"/>
              <a:t> </a:t>
            </a:r>
            <a:r>
              <a:rPr lang="en-US" i="1" dirty="0" err="1" smtClean="0"/>
              <a:t>spomenika</a:t>
            </a:r>
            <a:r>
              <a:rPr lang="en-US" i="1" dirty="0" smtClean="0"/>
              <a:t> </a:t>
            </a:r>
            <a:r>
              <a:rPr lang="en-US" i="1" dirty="0" err="1" smtClean="0"/>
              <a:t>kulture</a:t>
            </a:r>
            <a:r>
              <a:rPr lang="en-US" i="1" dirty="0" smtClean="0"/>
              <a:t> u </a:t>
            </a:r>
            <a:r>
              <a:rPr lang="en-US" i="1" dirty="0" err="1" smtClean="0"/>
              <a:t>saradnji</a:t>
            </a:r>
            <a:r>
              <a:rPr lang="en-US" i="1" dirty="0" smtClean="0"/>
              <a:t> </a:t>
            </a:r>
            <a:r>
              <a:rPr lang="en-US" i="1" dirty="0" err="1" smtClean="0"/>
              <a:t>sa</a:t>
            </a:r>
            <a:r>
              <a:rPr lang="en-US" i="1" dirty="0" smtClean="0"/>
              <a:t> </a:t>
            </a:r>
            <a:r>
              <a:rPr lang="en-US" i="1" dirty="0" err="1" smtClean="0"/>
              <a:t>nadležnim</a:t>
            </a:r>
            <a:r>
              <a:rPr lang="en-US" i="1" dirty="0" smtClean="0"/>
              <a:t> </a:t>
            </a:r>
            <a:r>
              <a:rPr lang="en-US" i="1" dirty="0" err="1" smtClean="0"/>
              <a:t>resorom</a:t>
            </a:r>
            <a:r>
              <a:rPr lang="en-US" i="1" dirty="0" smtClean="0"/>
              <a:t> </a:t>
            </a:r>
            <a:r>
              <a:rPr lang="en-US" i="1" dirty="0" err="1" smtClean="0"/>
              <a:t>državne</a:t>
            </a:r>
            <a:r>
              <a:rPr lang="en-US" i="1" dirty="0" smtClean="0"/>
              <a:t> </a:t>
            </a:r>
            <a:r>
              <a:rPr lang="en-US" i="1" dirty="0" err="1" smtClean="0"/>
              <a:t>uprave</a:t>
            </a:r>
            <a:r>
              <a:rPr lang="en-US" i="1" dirty="0" smtClean="0"/>
              <a:t>;</a:t>
            </a:r>
          </a:p>
          <a:p>
            <a:pPr>
              <a:buNone/>
            </a:pPr>
            <a:r>
              <a:rPr lang="en-US" i="1" dirty="0" smtClean="0"/>
              <a:t>• </a:t>
            </a:r>
            <a:r>
              <a:rPr lang="en-US" i="1" dirty="0" err="1" smtClean="0"/>
              <a:t>organizovanje</a:t>
            </a:r>
            <a:r>
              <a:rPr lang="en-US" i="1" dirty="0" smtClean="0"/>
              <a:t> </a:t>
            </a:r>
            <a:r>
              <a:rPr lang="en-US" i="1" dirty="0" err="1" smtClean="0"/>
              <a:t>savremenih</a:t>
            </a:r>
            <a:r>
              <a:rPr lang="en-US" i="1" dirty="0" smtClean="0"/>
              <a:t> </a:t>
            </a:r>
            <a:r>
              <a:rPr lang="en-US" i="1" dirty="0" err="1" smtClean="0"/>
              <a:t>informacionih</a:t>
            </a:r>
            <a:r>
              <a:rPr lang="en-US" i="1" dirty="0" smtClean="0"/>
              <a:t> </a:t>
            </a:r>
            <a:r>
              <a:rPr lang="en-US" i="1" dirty="0" err="1" smtClean="0"/>
              <a:t>sistema</a:t>
            </a:r>
            <a:r>
              <a:rPr lang="en-US" i="1" dirty="0" smtClean="0"/>
              <a:t> </a:t>
            </a:r>
            <a:r>
              <a:rPr lang="en-US" i="1" dirty="0" err="1" smtClean="0"/>
              <a:t>za</a:t>
            </a:r>
            <a:r>
              <a:rPr lang="en-US" i="1" dirty="0" smtClean="0"/>
              <a:t> </a:t>
            </a:r>
            <a:r>
              <a:rPr lang="en-US" i="1" dirty="0" err="1" smtClean="0"/>
              <a:t>potrebe</a:t>
            </a:r>
            <a:r>
              <a:rPr lang="en-US" i="1" dirty="0" smtClean="0"/>
              <a:t> </a:t>
            </a:r>
            <a:r>
              <a:rPr lang="en-US" i="1" dirty="0" err="1" smtClean="0"/>
              <a:t>turizma</a:t>
            </a:r>
            <a:r>
              <a:rPr lang="en-US" i="1" dirty="0" smtClean="0"/>
              <a:t>, </a:t>
            </a:r>
            <a:r>
              <a:rPr lang="en-US" i="1" dirty="0" err="1" smtClean="0"/>
              <a:t>koji</a:t>
            </a:r>
            <a:r>
              <a:rPr lang="en-US" i="1" dirty="0" smtClean="0"/>
              <a:t> </a:t>
            </a:r>
            <a:r>
              <a:rPr lang="en-US" i="1" dirty="0" err="1" smtClean="0"/>
              <a:t>omogućuju</a:t>
            </a:r>
            <a:r>
              <a:rPr lang="en-US" i="1" dirty="0" smtClean="0"/>
              <a:t> </a:t>
            </a:r>
            <a:r>
              <a:rPr lang="en-US" i="1" dirty="0" err="1" smtClean="0"/>
              <a:t>povezivanje</a:t>
            </a:r>
            <a:r>
              <a:rPr lang="en-US" i="1" dirty="0" smtClean="0"/>
              <a:t> </a:t>
            </a:r>
            <a:r>
              <a:rPr lang="en-US" i="1" dirty="0" err="1" smtClean="0"/>
              <a:t>svih</a:t>
            </a:r>
            <a:r>
              <a:rPr lang="en-US" i="1" dirty="0" smtClean="0"/>
              <a:t> </a:t>
            </a:r>
            <a:r>
              <a:rPr lang="en-US" i="1" dirty="0" err="1" smtClean="0"/>
              <a:t>nosilaca</a:t>
            </a:r>
            <a:r>
              <a:rPr lang="en-US" i="1" dirty="0" smtClean="0"/>
              <a:t> </a:t>
            </a:r>
            <a:r>
              <a:rPr lang="en-US" i="1" dirty="0" err="1" smtClean="0"/>
              <a:t>turističke</a:t>
            </a:r>
            <a:r>
              <a:rPr lang="en-US" i="1" dirty="0" smtClean="0"/>
              <a:t> </a:t>
            </a:r>
            <a:r>
              <a:rPr lang="en-US" i="1" dirty="0" err="1" smtClean="0"/>
              <a:t>politike</a:t>
            </a:r>
            <a:r>
              <a:rPr lang="en-US" i="1" dirty="0" smtClean="0"/>
              <a:t> </a:t>
            </a:r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svim</a:t>
            </a:r>
            <a:r>
              <a:rPr lang="en-US" i="1" dirty="0" smtClean="0"/>
              <a:t> </a:t>
            </a:r>
            <a:r>
              <a:rPr lang="en-US" i="1" dirty="0" err="1" smtClean="0"/>
              <a:t>nivoima</a:t>
            </a:r>
            <a:r>
              <a:rPr lang="en-US" i="1" dirty="0" smtClean="0"/>
              <a:t>, </a:t>
            </a:r>
            <a:r>
              <a:rPr lang="en-US" i="1" dirty="0" err="1" smtClean="0"/>
              <a:t>uz</a:t>
            </a:r>
            <a:r>
              <a:rPr lang="en-US" i="1" dirty="0" smtClean="0"/>
              <a:t> </a:t>
            </a:r>
            <a:r>
              <a:rPr lang="en-US" i="1" dirty="0" err="1" smtClean="0"/>
              <a:t>istovremeno</a:t>
            </a:r>
            <a:r>
              <a:rPr lang="en-US" i="1" dirty="0" smtClean="0"/>
              <a:t> </a:t>
            </a:r>
            <a:r>
              <a:rPr lang="en-US" i="1" dirty="0" err="1" smtClean="0"/>
              <a:t>povezivanje</a:t>
            </a:r>
            <a:r>
              <a:rPr lang="en-US" i="1" dirty="0" smtClean="0"/>
              <a:t> </a:t>
            </a:r>
            <a:r>
              <a:rPr lang="en-US" i="1" dirty="0" err="1" smtClean="0"/>
              <a:t>sa</a:t>
            </a:r>
            <a:r>
              <a:rPr lang="en-US" i="1" dirty="0" smtClean="0"/>
              <a:t> </a:t>
            </a:r>
            <a:r>
              <a:rPr lang="en-US" i="1" dirty="0" err="1" smtClean="0"/>
              <a:t>važnijim</a:t>
            </a:r>
            <a:r>
              <a:rPr lang="en-US" i="1" dirty="0" smtClean="0"/>
              <a:t> </a:t>
            </a:r>
            <a:r>
              <a:rPr lang="en-US" i="1" dirty="0" err="1" smtClean="0"/>
              <a:t>preduzećima</a:t>
            </a:r>
            <a:r>
              <a:rPr lang="en-US" i="1" dirty="0" smtClean="0"/>
              <a:t> </a:t>
            </a:r>
            <a:r>
              <a:rPr lang="en-US" i="1" dirty="0" err="1" smtClean="0"/>
              <a:t>turističke</a:t>
            </a:r>
            <a:r>
              <a:rPr lang="en-US" i="1" dirty="0" smtClean="0"/>
              <a:t> </a:t>
            </a:r>
            <a:r>
              <a:rPr lang="en-US" i="1" dirty="0" err="1" smtClean="0"/>
              <a:t>privrede</a:t>
            </a:r>
            <a:r>
              <a:rPr lang="en-US" i="1" dirty="0" smtClean="0"/>
              <a:t>;</a:t>
            </a:r>
          </a:p>
          <a:p>
            <a:pPr>
              <a:buNone/>
            </a:pPr>
            <a:r>
              <a:rPr lang="en-US" i="1" dirty="0" smtClean="0"/>
              <a:t>• </a:t>
            </a:r>
            <a:r>
              <a:rPr lang="en-US" i="1" dirty="0" err="1" smtClean="0"/>
              <a:t>organizovanje</a:t>
            </a:r>
            <a:r>
              <a:rPr lang="en-US" i="1" dirty="0" smtClean="0"/>
              <a:t> </a:t>
            </a:r>
            <a:r>
              <a:rPr lang="en-US" i="1" dirty="0" err="1" smtClean="0"/>
              <a:t>promotivnih</a:t>
            </a:r>
            <a:r>
              <a:rPr lang="en-US" i="1" dirty="0" smtClean="0"/>
              <a:t> </a:t>
            </a:r>
            <a:r>
              <a:rPr lang="en-US" i="1" dirty="0" err="1" smtClean="0"/>
              <a:t>aktivnosti</a:t>
            </a:r>
            <a:r>
              <a:rPr lang="en-US" i="1" dirty="0" smtClean="0"/>
              <a:t> u </a:t>
            </a:r>
            <a:r>
              <a:rPr lang="en-US" i="1" dirty="0" err="1" smtClean="0"/>
              <a:t>inostrsnstvu</a:t>
            </a:r>
            <a:r>
              <a:rPr lang="en-US" i="1" dirty="0" smtClean="0"/>
              <a:t>, </a:t>
            </a:r>
            <a:r>
              <a:rPr lang="en-US" i="1" dirty="0" err="1" smtClean="0"/>
              <a:t>kroz</a:t>
            </a:r>
            <a:r>
              <a:rPr lang="en-US" i="1" dirty="0" smtClean="0"/>
              <a:t> </a:t>
            </a:r>
            <a:r>
              <a:rPr lang="en-US" i="1" dirty="0" err="1" smtClean="0"/>
              <a:t>neposredne</a:t>
            </a:r>
            <a:r>
              <a:rPr lang="en-US" i="1" dirty="0" smtClean="0"/>
              <a:t> </a:t>
            </a:r>
            <a:r>
              <a:rPr lang="en-US" i="1" dirty="0" err="1" smtClean="0"/>
              <a:t>sopstvene</a:t>
            </a:r>
            <a:r>
              <a:rPr lang="en-US" i="1" dirty="0" smtClean="0"/>
              <a:t> </a:t>
            </a:r>
            <a:r>
              <a:rPr lang="en-US" i="1" dirty="0" err="1" smtClean="0"/>
              <a:t>organe</a:t>
            </a:r>
            <a:r>
              <a:rPr lang="en-US" i="1" dirty="0" smtClean="0"/>
              <a:t> </a:t>
            </a:r>
            <a:r>
              <a:rPr lang="en-US" i="1" dirty="0" err="1" smtClean="0"/>
              <a:t>ili</a:t>
            </a:r>
            <a:r>
              <a:rPr lang="en-US" i="1" dirty="0" smtClean="0"/>
              <a:t> </a:t>
            </a:r>
            <a:r>
              <a:rPr lang="en-US" i="1" dirty="0" err="1" smtClean="0"/>
              <a:t>specijalizovane</a:t>
            </a:r>
            <a:r>
              <a:rPr lang="en-US" i="1" dirty="0" smtClean="0"/>
              <a:t> </a:t>
            </a:r>
            <a:r>
              <a:rPr lang="en-US" i="1" dirty="0" err="1" smtClean="0"/>
              <a:t>institucije</a:t>
            </a:r>
            <a:r>
              <a:rPr lang="en-US" i="1" dirty="0" smtClean="0"/>
              <a:t> (</a:t>
            </a:r>
            <a:r>
              <a:rPr lang="en-US" i="1" dirty="0" err="1" smtClean="0"/>
              <a:t>posredni</a:t>
            </a:r>
            <a:r>
              <a:rPr lang="en-US" i="1" dirty="0" smtClean="0"/>
              <a:t> </a:t>
            </a:r>
            <a:r>
              <a:rPr lang="en-US" i="1" dirty="0" err="1" smtClean="0"/>
              <a:t>organi</a:t>
            </a:r>
            <a:r>
              <a:rPr lang="en-US" i="1" dirty="0" smtClean="0"/>
              <a:t>), </a:t>
            </a:r>
            <a:r>
              <a:rPr lang="en-US" i="1" dirty="0" err="1" smtClean="0"/>
              <a:t>uz</a:t>
            </a:r>
            <a:r>
              <a:rPr lang="en-US" i="1" dirty="0" smtClean="0"/>
              <a:t> </a:t>
            </a:r>
            <a:r>
              <a:rPr lang="en-US" i="1" dirty="0" err="1" smtClean="0"/>
              <a:t>korišćenje</a:t>
            </a:r>
            <a:r>
              <a:rPr lang="en-US" i="1" dirty="0" smtClean="0"/>
              <a:t> </a:t>
            </a:r>
            <a:r>
              <a:rPr lang="en-US" i="1" dirty="0" err="1" smtClean="0"/>
              <a:t>budžetskih</a:t>
            </a:r>
            <a:r>
              <a:rPr lang="en-US" i="1" dirty="0" smtClean="0"/>
              <a:t> </a:t>
            </a:r>
            <a:r>
              <a:rPr lang="en-US" i="1" dirty="0" err="1" smtClean="0"/>
              <a:t>sredstava</a:t>
            </a:r>
            <a:r>
              <a:rPr lang="en-US" i="1" dirty="0" smtClean="0"/>
              <a:t> </a:t>
            </a:r>
            <a:r>
              <a:rPr lang="en-US" i="1" dirty="0" err="1" smtClean="0"/>
              <a:t>centralne</a:t>
            </a:r>
            <a:r>
              <a:rPr lang="en-US" i="1" dirty="0" smtClean="0"/>
              <a:t> </a:t>
            </a:r>
            <a:r>
              <a:rPr lang="en-US" i="1" dirty="0" err="1" smtClean="0"/>
              <a:t>države</a:t>
            </a:r>
            <a:r>
              <a:rPr lang="en-US" i="1" dirty="0" smtClean="0"/>
              <a:t>, </a:t>
            </a:r>
            <a:r>
              <a:rPr lang="en-US" i="1" dirty="0" err="1" smtClean="0"/>
              <a:t>provincija</a:t>
            </a:r>
            <a:r>
              <a:rPr lang="en-US" i="1" dirty="0" smtClean="0"/>
              <a:t>, </a:t>
            </a:r>
            <a:r>
              <a:rPr lang="en-US" i="1" dirty="0" err="1" smtClean="0"/>
              <a:t>regiona</a:t>
            </a:r>
            <a:r>
              <a:rPr lang="en-US" i="1" dirty="0" smtClean="0"/>
              <a:t>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i="1" dirty="0" err="1" smtClean="0"/>
              <a:t>turističkih</a:t>
            </a:r>
            <a:r>
              <a:rPr lang="en-US" i="1" dirty="0" smtClean="0"/>
              <a:t> </a:t>
            </a:r>
            <a:r>
              <a:rPr lang="en-US" i="1" dirty="0" err="1" smtClean="0"/>
              <a:t>mesta</a:t>
            </a:r>
            <a:r>
              <a:rPr lang="en-US" i="1" dirty="0" smtClean="0"/>
              <a:t>, </a:t>
            </a:r>
            <a:r>
              <a:rPr lang="en-US" i="1" dirty="0" err="1" smtClean="0"/>
              <a:t>kao</a:t>
            </a:r>
            <a:r>
              <a:rPr lang="en-US" i="1" dirty="0" smtClean="0"/>
              <a:t>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i="1" dirty="0" err="1" smtClean="0"/>
              <a:t>zainteresovanih</a:t>
            </a:r>
            <a:r>
              <a:rPr lang="en-US" i="1" dirty="0" smtClean="0"/>
              <a:t> </a:t>
            </a:r>
            <a:r>
              <a:rPr lang="en-US" i="1" dirty="0" err="1" smtClean="0"/>
              <a:t>kompanija</a:t>
            </a:r>
            <a:r>
              <a:rPr lang="en-US" i="1" dirty="0" smtClean="0"/>
              <a:t> </a:t>
            </a:r>
            <a:r>
              <a:rPr lang="en-US" i="1" dirty="0" err="1" smtClean="0"/>
              <a:t>i</a:t>
            </a:r>
            <a:r>
              <a:rPr lang="en-US" i="1" dirty="0" smtClean="0"/>
              <a:t> dr.</a:t>
            </a:r>
            <a:endParaRPr lang="sr-Latn-RS" dirty="0" smtClean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Organizacija državnih organa za turizam u </a:t>
            </a:r>
            <a:r>
              <a:rPr lang="pl-PL" dirty="0" smtClean="0"/>
              <a:t>Srbiji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državni</a:t>
            </a:r>
            <a:r>
              <a:rPr lang="en-US" dirty="0"/>
              <a:t> </a:t>
            </a:r>
            <a:r>
              <a:rPr lang="en-US" dirty="0" err="1"/>
              <a:t>organi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Ministarstvo</a:t>
            </a:r>
            <a:r>
              <a:rPr lang="en-US" dirty="0" smtClean="0"/>
              <a:t> </a:t>
            </a:r>
            <a:r>
              <a:rPr lang="en-US" dirty="0" err="1"/>
              <a:t>ekonomije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regionalnog</a:t>
            </a:r>
            <a:r>
              <a:rPr lang="en-US" dirty="0"/>
              <a:t> </a:t>
            </a:r>
            <a:r>
              <a:rPr lang="en-US" dirty="0" err="1"/>
              <a:t>razvoja</a:t>
            </a:r>
            <a:r>
              <a:rPr lang="en-US" dirty="0"/>
              <a:t> – </a:t>
            </a:r>
            <a:r>
              <a:rPr lang="en-US" dirty="0" err="1"/>
              <a:t>sektor</a:t>
            </a:r>
            <a:r>
              <a:rPr lang="en-US" dirty="0"/>
              <a:t> </a:t>
            </a:r>
            <a:r>
              <a:rPr lang="en-US" dirty="0" err="1"/>
              <a:t>turizma</a:t>
            </a:r>
            <a:r>
              <a:rPr lang="en-US" dirty="0"/>
              <a:t>);</a:t>
            </a:r>
          </a:p>
          <a:p>
            <a:r>
              <a:rPr lang="en-US" i="1" dirty="0" err="1" smtClean="0"/>
              <a:t>paradržavni</a:t>
            </a:r>
            <a:r>
              <a:rPr lang="en-US" i="1" dirty="0" smtClean="0"/>
              <a:t> </a:t>
            </a:r>
            <a:r>
              <a:rPr lang="en-US" i="1" dirty="0" err="1"/>
              <a:t>organi</a:t>
            </a:r>
            <a:r>
              <a:rPr lang="en-US" i="1" dirty="0"/>
              <a:t> </a:t>
            </a:r>
            <a:r>
              <a:rPr lang="en-US" i="1" dirty="0" err="1"/>
              <a:t>sa</a:t>
            </a:r>
            <a:r>
              <a:rPr lang="en-US" i="1" dirty="0"/>
              <a:t> </a:t>
            </a:r>
            <a:r>
              <a:rPr lang="en-US" i="1" dirty="0" err="1"/>
              <a:t>vodećom</a:t>
            </a:r>
            <a:r>
              <a:rPr lang="en-US" i="1" dirty="0"/>
              <a:t> </a:t>
            </a:r>
            <a:r>
              <a:rPr lang="en-US" i="1" dirty="0" err="1"/>
              <a:t>ulogom</a:t>
            </a:r>
            <a:r>
              <a:rPr lang="en-US" i="1" dirty="0"/>
              <a:t> </a:t>
            </a:r>
            <a:r>
              <a:rPr lang="en-US" i="1" dirty="0" err="1"/>
              <a:t>Turističke</a:t>
            </a:r>
            <a:r>
              <a:rPr lang="en-US" i="1" dirty="0"/>
              <a:t> </a:t>
            </a:r>
            <a:r>
              <a:rPr lang="en-US" i="1" dirty="0" err="1"/>
              <a:t>organizacije</a:t>
            </a:r>
            <a:r>
              <a:rPr lang="en-US" i="1" dirty="0"/>
              <a:t> </a:t>
            </a:r>
            <a:r>
              <a:rPr lang="en-US" i="1" dirty="0" err="1"/>
              <a:t>Srbije</a:t>
            </a:r>
            <a:r>
              <a:rPr lang="en-US" i="1" dirty="0"/>
              <a:t> (TOS), </a:t>
            </a:r>
            <a:r>
              <a:rPr lang="en-US" i="1" dirty="0" err="1"/>
              <a:t>kao</a:t>
            </a:r>
            <a:r>
              <a:rPr lang="en-US" i="1" dirty="0"/>
              <a:t> </a:t>
            </a:r>
            <a:r>
              <a:rPr lang="en-US" i="1" dirty="0" err="1"/>
              <a:t>javne</a:t>
            </a:r>
            <a:r>
              <a:rPr lang="en-US" i="1" dirty="0"/>
              <a:t> </a:t>
            </a:r>
            <a:r>
              <a:rPr lang="en-US" i="1" dirty="0" err="1"/>
              <a:t>službe</a:t>
            </a:r>
            <a:r>
              <a:rPr lang="en-US" i="1" dirty="0"/>
              <a:t> </a:t>
            </a:r>
            <a:r>
              <a:rPr lang="en-US" i="1" dirty="0" err="1"/>
              <a:t>na</a:t>
            </a:r>
            <a:r>
              <a:rPr lang="en-US" i="1" dirty="0"/>
              <a:t> </a:t>
            </a:r>
            <a:r>
              <a:rPr lang="en-US" i="1" dirty="0" err="1"/>
              <a:t>nivou</a:t>
            </a:r>
            <a:r>
              <a:rPr lang="en-US" i="1" dirty="0"/>
              <a:t> </a:t>
            </a:r>
            <a:r>
              <a:rPr lang="en-US" i="1" dirty="0" err="1"/>
              <a:t>Republike</a:t>
            </a:r>
            <a:r>
              <a:rPr lang="en-US" i="1" dirty="0"/>
              <a:t>,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turističke</a:t>
            </a:r>
            <a:r>
              <a:rPr lang="en-US" i="1" dirty="0"/>
              <a:t> </a:t>
            </a:r>
            <a:r>
              <a:rPr lang="en-US" i="1" dirty="0" err="1"/>
              <a:t>organizacije</a:t>
            </a:r>
            <a:r>
              <a:rPr lang="en-US" i="1" dirty="0"/>
              <a:t> </a:t>
            </a:r>
            <a:r>
              <a:rPr lang="en-US" i="1" dirty="0" err="1"/>
              <a:t>na</a:t>
            </a:r>
            <a:r>
              <a:rPr lang="en-US" i="1" dirty="0"/>
              <a:t> </a:t>
            </a:r>
            <a:r>
              <a:rPr lang="en-US" i="1" dirty="0" err="1"/>
              <a:t>ostalim</a:t>
            </a:r>
            <a:r>
              <a:rPr lang="en-US" i="1" dirty="0"/>
              <a:t> </a:t>
            </a:r>
            <a:r>
              <a:rPr lang="en-US" i="1" dirty="0" err="1"/>
              <a:t>nivoima</a:t>
            </a:r>
            <a:r>
              <a:rPr lang="en-US" i="1" dirty="0"/>
              <a:t> (</a:t>
            </a:r>
            <a:r>
              <a:rPr lang="en-US" i="1" dirty="0" err="1"/>
              <a:t>gradovi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opštine</a:t>
            </a:r>
            <a:r>
              <a:rPr lang="en-US" i="1" dirty="0"/>
              <a:t>);</a:t>
            </a:r>
          </a:p>
          <a:p>
            <a:r>
              <a:rPr lang="en-US" i="1" dirty="0" err="1" smtClean="0"/>
              <a:t>društvene</a:t>
            </a:r>
            <a:r>
              <a:rPr lang="en-US" i="1" dirty="0" smtClean="0"/>
              <a:t> </a:t>
            </a:r>
            <a:r>
              <a:rPr lang="en-US" i="1" dirty="0" err="1"/>
              <a:t>turističke</a:t>
            </a:r>
            <a:r>
              <a:rPr lang="en-US" i="1" dirty="0"/>
              <a:t> </a:t>
            </a:r>
            <a:r>
              <a:rPr lang="en-US" i="1" dirty="0" err="1"/>
              <a:t>organizacije</a:t>
            </a:r>
            <a:r>
              <a:rPr lang="en-US" i="1" dirty="0"/>
              <a:t> </a:t>
            </a:r>
            <a:r>
              <a:rPr lang="en-US" i="1" dirty="0" err="1"/>
              <a:t>na</a:t>
            </a:r>
            <a:r>
              <a:rPr lang="en-US" i="1" dirty="0"/>
              <a:t> </a:t>
            </a:r>
            <a:r>
              <a:rPr lang="en-US" i="1" dirty="0" err="1"/>
              <a:t>nivou</a:t>
            </a:r>
            <a:r>
              <a:rPr lang="en-US" i="1" dirty="0"/>
              <a:t> </a:t>
            </a:r>
            <a:r>
              <a:rPr lang="en-US" i="1" dirty="0" err="1"/>
              <a:t>opština</a:t>
            </a:r>
            <a:r>
              <a:rPr lang="en-US" i="1" dirty="0"/>
              <a:t>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Ključna</a:t>
            </a:r>
            <a:r>
              <a:rPr lang="en-US" dirty="0"/>
              <a:t> </a:t>
            </a:r>
            <a:r>
              <a:rPr lang="en-US" dirty="0" err="1"/>
              <a:t>područja</a:t>
            </a:r>
            <a:r>
              <a:rPr lang="en-US" dirty="0"/>
              <a:t> </a:t>
            </a:r>
            <a:r>
              <a:rPr lang="en-US" dirty="0" err="1"/>
              <a:t>aktivnosti</a:t>
            </a:r>
            <a:r>
              <a:rPr lang="en-US" dirty="0"/>
              <a:t> </a:t>
            </a:r>
            <a:r>
              <a:rPr lang="sr-Latn-RS" dirty="0" smtClean="0"/>
              <a:t>MERR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vi-VN" dirty="0"/>
              <a:t>• kreiranje i sprovođenje turističke politike, odnosno ekonomske politike u turizmu,</a:t>
            </a:r>
          </a:p>
          <a:p>
            <a:pPr>
              <a:buNone/>
            </a:pPr>
            <a:r>
              <a:rPr lang="vi-VN" dirty="0"/>
              <a:t>• zakonodavna, odnosno normativna aktivnost kojom se uređuju ukupni odnosi u turizmu Srbije,</a:t>
            </a:r>
          </a:p>
          <a:p>
            <a:pPr>
              <a:buNone/>
            </a:pPr>
            <a:r>
              <a:rPr lang="vi-VN" dirty="0"/>
              <a:t>• međunarodna saradnja u oblasti turizma koja se ostvaruje po državnoj liniji.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S</a:t>
            </a:r>
            <a:r>
              <a:rPr lang="en-US" dirty="0" err="1" smtClean="0"/>
              <a:t>ektor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turizam</a:t>
            </a:r>
            <a:r>
              <a:rPr lang="en-US" dirty="0"/>
              <a:t> </a:t>
            </a:r>
            <a:r>
              <a:rPr lang="sr-Latn-RS" dirty="0" smtClean="0"/>
              <a:t>MERR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• </a:t>
            </a:r>
            <a:r>
              <a:rPr lang="en-US" dirty="0" err="1"/>
              <a:t>Odeljenje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strategijski</a:t>
            </a:r>
            <a:r>
              <a:rPr lang="en-US" dirty="0"/>
              <a:t> </a:t>
            </a:r>
            <a:r>
              <a:rPr lang="en-US" dirty="0" err="1"/>
              <a:t>razvoj</a:t>
            </a:r>
            <a:r>
              <a:rPr lang="en-US" dirty="0"/>
              <a:t>,</a:t>
            </a:r>
          </a:p>
          <a:p>
            <a:pPr>
              <a:buNone/>
            </a:pPr>
            <a:r>
              <a:rPr lang="en-US" dirty="0"/>
              <a:t>• </a:t>
            </a:r>
            <a:r>
              <a:rPr lang="en-US" dirty="0" err="1"/>
              <a:t>Odeljenje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istraživanje</a:t>
            </a:r>
            <a:r>
              <a:rPr lang="en-US" dirty="0"/>
              <a:t> </a:t>
            </a:r>
            <a:r>
              <a:rPr lang="en-US" dirty="0" err="1"/>
              <a:t>turističkog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kategorizaciju</a:t>
            </a:r>
            <a:r>
              <a:rPr lang="en-US" dirty="0"/>
              <a:t>,</a:t>
            </a:r>
          </a:p>
          <a:p>
            <a:pPr>
              <a:buNone/>
            </a:pPr>
            <a:r>
              <a:rPr lang="nn-NO" dirty="0"/>
              <a:t>• Odeljenje za imovinsko-pravne, normativne i upravne poslove,</a:t>
            </a:r>
          </a:p>
          <a:p>
            <a:pPr>
              <a:buNone/>
            </a:pPr>
            <a:r>
              <a:rPr lang="pl-PL" dirty="0"/>
              <a:t>• Odeljenje za plan i analizu.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Sektor turističke inspekcije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Odeljenje u sedištu za inspekcijski nadzor, koordinaciju i analitičke poslove</a:t>
            </a:r>
          </a:p>
          <a:p>
            <a:r>
              <a:rPr lang="sr-Latn-RS" dirty="0" smtClean="0"/>
              <a:t>Odeljenja van sedišta po regionalnoj podeli</a:t>
            </a:r>
          </a:p>
          <a:p>
            <a:pPr>
              <a:buNone/>
            </a:pPr>
            <a:endParaRPr lang="sr-Latn-RS" dirty="0"/>
          </a:p>
          <a:p>
            <a:pPr>
              <a:buNone/>
            </a:pPr>
            <a:r>
              <a:rPr lang="sr-Latn-RS" dirty="0" smtClean="0"/>
              <a:t>Kontroliše poštovanje zakona i propisa vezanih pre svega za Zakon o turizmu i proistekljih pravilnika i propisa – Pravilnik o kategorizaciji ugostiteljskih objekata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Turistička</a:t>
            </a:r>
            <a:r>
              <a:rPr lang="en-US" b="1" dirty="0"/>
              <a:t> </a:t>
            </a:r>
            <a:r>
              <a:rPr lang="en-US" b="1" dirty="0" err="1"/>
              <a:t>organizacija</a:t>
            </a:r>
            <a:r>
              <a:rPr lang="en-US" b="1" dirty="0"/>
              <a:t> </a:t>
            </a:r>
            <a:r>
              <a:rPr lang="en-US" b="1" dirty="0" err="1"/>
              <a:t>Srbije</a:t>
            </a:r>
            <a:r>
              <a:rPr lang="en-US" b="1" dirty="0"/>
              <a:t> (TOS) 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 smtClean="0"/>
              <a:t>TOS ili NTO Srbije</a:t>
            </a:r>
          </a:p>
          <a:p>
            <a:r>
              <a:rPr lang="en-US" dirty="0" err="1" smtClean="0"/>
              <a:t>posluj</a:t>
            </a:r>
            <a:r>
              <a:rPr lang="sr-Latn-RS" dirty="0" smtClean="0"/>
              <a:t>e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skladu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propisima</a:t>
            </a:r>
            <a:r>
              <a:rPr lang="en-US" dirty="0"/>
              <a:t> o </a:t>
            </a:r>
            <a:r>
              <a:rPr lang="en-US" dirty="0" err="1"/>
              <a:t>javnom</a:t>
            </a:r>
            <a:r>
              <a:rPr lang="en-US" dirty="0"/>
              <a:t> </a:t>
            </a:r>
            <a:r>
              <a:rPr lang="en-US" dirty="0" err="1"/>
              <a:t>službama</a:t>
            </a:r>
            <a:r>
              <a:rPr lang="en-US" dirty="0"/>
              <a:t> </a:t>
            </a:r>
            <a:endParaRPr lang="sr-Latn-RS" dirty="0" smtClean="0"/>
          </a:p>
          <a:p>
            <a:r>
              <a:rPr lang="en-US" dirty="0" smtClean="0"/>
              <a:t>U</a:t>
            </a:r>
            <a:r>
              <a:rPr lang="sr-Latn-RS" dirty="0" smtClean="0"/>
              <a:t>napređenje, promocija, koordinacija</a:t>
            </a:r>
          </a:p>
          <a:p>
            <a:r>
              <a:rPr lang="vi-VN" dirty="0"/>
              <a:t>Sektor za razvoj i domaće tržište, Sektor za programiranje i ostvarivanje promotivne aktivnosti na inostranom tržištu i Sektor za saradnju sa nacionalnim i međunarodnim organizacijama 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Delokrug rada TOS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pozicioniranje</a:t>
            </a:r>
            <a:r>
              <a:rPr lang="en-US" dirty="0"/>
              <a:t> </a:t>
            </a:r>
            <a:r>
              <a:rPr lang="en-US" dirty="0" err="1"/>
              <a:t>turističkog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 </a:t>
            </a:r>
            <a:r>
              <a:rPr lang="en-US" dirty="0" err="1"/>
              <a:t>Srbije</a:t>
            </a:r>
            <a:r>
              <a:rPr lang="en-US" dirty="0"/>
              <a:t>, </a:t>
            </a:r>
            <a:endParaRPr lang="sr-Latn-RS" dirty="0" smtClean="0"/>
          </a:p>
          <a:p>
            <a:r>
              <a:rPr lang="en-US" dirty="0" err="1" smtClean="0"/>
              <a:t>saradnja</a:t>
            </a:r>
            <a:r>
              <a:rPr lang="en-US" dirty="0" smtClean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nacionalnim</a:t>
            </a:r>
            <a:r>
              <a:rPr lang="en-US" dirty="0"/>
              <a:t>, </a:t>
            </a:r>
            <a:r>
              <a:rPr lang="en-US" dirty="0" err="1"/>
              <a:t>regionalnim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strukovnim</a:t>
            </a:r>
            <a:r>
              <a:rPr lang="en-US" dirty="0"/>
              <a:t> </a:t>
            </a:r>
            <a:r>
              <a:rPr lang="en-US" dirty="0" err="1"/>
              <a:t>turističkim</a:t>
            </a:r>
            <a:r>
              <a:rPr lang="en-US" dirty="0"/>
              <a:t> </a:t>
            </a:r>
            <a:r>
              <a:rPr lang="en-US" dirty="0" err="1"/>
              <a:t>organizacijama</a:t>
            </a:r>
            <a:r>
              <a:rPr lang="en-US" dirty="0"/>
              <a:t>, </a:t>
            </a:r>
            <a:endParaRPr lang="sr-Latn-RS" dirty="0" smtClean="0"/>
          </a:p>
          <a:p>
            <a:r>
              <a:rPr lang="en-US" dirty="0" err="1" smtClean="0"/>
              <a:t>saradnja</a:t>
            </a:r>
            <a:r>
              <a:rPr lang="en-US" dirty="0" smtClean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lokalnim</a:t>
            </a:r>
            <a:r>
              <a:rPr lang="en-US" dirty="0"/>
              <a:t> </a:t>
            </a:r>
            <a:r>
              <a:rPr lang="en-US" dirty="0" err="1"/>
              <a:t>turističkim</a:t>
            </a:r>
            <a:r>
              <a:rPr lang="en-US" dirty="0"/>
              <a:t> </a:t>
            </a:r>
            <a:r>
              <a:rPr lang="en-US" dirty="0" err="1"/>
              <a:t>organizacijama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/>
              <a:t>stvaranje</a:t>
            </a:r>
            <a:r>
              <a:rPr lang="en-US" dirty="0"/>
              <a:t> </a:t>
            </a:r>
            <a:r>
              <a:rPr lang="en-US" dirty="0" err="1"/>
              <a:t>pozitivnog</a:t>
            </a:r>
            <a:r>
              <a:rPr lang="en-US" dirty="0"/>
              <a:t> </a:t>
            </a:r>
            <a:r>
              <a:rPr lang="en-US" dirty="0" err="1"/>
              <a:t>stava</a:t>
            </a:r>
            <a:r>
              <a:rPr lang="en-US" dirty="0"/>
              <a:t> </a:t>
            </a:r>
            <a:r>
              <a:rPr lang="en-US" dirty="0" err="1"/>
              <a:t>stanovništva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turizmu</a:t>
            </a:r>
            <a:r>
              <a:rPr lang="en-US" dirty="0"/>
              <a:t> 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n-NO" b="1" dirty="0"/>
              <a:t>Turističke organizacije opština i gradova, tj. turističke organizacije lokalne samouprave 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• </a:t>
            </a:r>
            <a:r>
              <a:rPr lang="en-US" dirty="0" err="1" smtClean="0"/>
              <a:t>izrad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programa</a:t>
            </a:r>
            <a:r>
              <a:rPr lang="en-US" dirty="0"/>
              <a:t> </a:t>
            </a:r>
            <a:r>
              <a:rPr lang="en-US" dirty="0" err="1"/>
              <a:t>razvoja</a:t>
            </a:r>
            <a:r>
              <a:rPr lang="en-US" dirty="0"/>
              <a:t> </a:t>
            </a:r>
            <a:r>
              <a:rPr lang="en-US" dirty="0" err="1"/>
              <a:t>turizma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odgovarajućih</a:t>
            </a:r>
            <a:r>
              <a:rPr lang="en-US" dirty="0"/>
              <a:t> </a:t>
            </a:r>
            <a:r>
              <a:rPr lang="en-US" dirty="0" err="1"/>
              <a:t>planskih</a:t>
            </a:r>
            <a:r>
              <a:rPr lang="en-US" dirty="0"/>
              <a:t> </a:t>
            </a:r>
            <a:r>
              <a:rPr lang="en-US" dirty="0" err="1"/>
              <a:t>akata</a:t>
            </a:r>
            <a:r>
              <a:rPr lang="en-US" dirty="0"/>
              <a:t>,</a:t>
            </a:r>
          </a:p>
          <a:p>
            <a:r>
              <a:rPr lang="vi-VN" dirty="0" smtClean="0"/>
              <a:t>unapređenje </a:t>
            </a:r>
            <a:r>
              <a:rPr lang="vi-VN" dirty="0"/>
              <a:t>opštih uslova za prihvat i boravak turista u turističkim mestima,</a:t>
            </a:r>
          </a:p>
          <a:p>
            <a:r>
              <a:rPr lang="en-US" dirty="0" err="1" smtClean="0"/>
              <a:t>usmeravanje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koordinacij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aktivnosti</a:t>
            </a:r>
            <a:r>
              <a:rPr lang="en-US" dirty="0"/>
              <a:t> </a:t>
            </a:r>
            <a:r>
              <a:rPr lang="en-US" dirty="0" err="1"/>
              <a:t>nosilaca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ponude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obogaćivanju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podizanju</a:t>
            </a:r>
            <a:r>
              <a:rPr lang="en-US" dirty="0"/>
              <a:t> </a:t>
            </a:r>
            <a:r>
              <a:rPr lang="en-US" dirty="0" err="1"/>
              <a:t>nivoa</a:t>
            </a:r>
            <a:r>
              <a:rPr lang="en-US" dirty="0"/>
              <a:t> </a:t>
            </a:r>
            <a:r>
              <a:rPr lang="en-US" dirty="0" err="1"/>
              <a:t>kvaliteta</a:t>
            </a:r>
            <a:r>
              <a:rPr lang="en-US" dirty="0"/>
              <a:t> </a:t>
            </a:r>
            <a:r>
              <a:rPr lang="en-US" dirty="0" err="1"/>
              <a:t>turističkih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komplementarnih</a:t>
            </a:r>
            <a:r>
              <a:rPr lang="en-US" dirty="0"/>
              <a:t> </a:t>
            </a:r>
            <a:r>
              <a:rPr lang="en-US" dirty="0" err="1"/>
              <a:t>sadržaja</a:t>
            </a:r>
            <a:r>
              <a:rPr lang="en-US" dirty="0"/>
              <a:t> u </a:t>
            </a:r>
            <a:r>
              <a:rPr lang="en-US" dirty="0" err="1"/>
              <a:t>turističkim</a:t>
            </a:r>
            <a:r>
              <a:rPr lang="en-US" dirty="0"/>
              <a:t> </a:t>
            </a:r>
            <a:r>
              <a:rPr lang="en-US" dirty="0" err="1"/>
              <a:t>mestima</a:t>
            </a:r>
            <a:r>
              <a:rPr lang="en-US" dirty="0"/>
              <a:t>,</a:t>
            </a:r>
          </a:p>
          <a:p>
            <a:r>
              <a:rPr lang="vi-VN" smtClean="0"/>
              <a:t>organizovanje </a:t>
            </a:r>
            <a:r>
              <a:rPr lang="vi-VN" dirty="0"/>
              <a:t>turističke informativno-propagandne delatnosti, kulturnih, sportskih i drugih manifestacija od interesa za unapređenje turizma opštine, odnosno grada i dr.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Mere UNWTO za prevazilaženje sv.ek. krize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</a:t>
            </a:r>
            <a:r>
              <a:rPr lang="sr-Latn-RS" dirty="0" smtClean="0"/>
              <a:t>okument koji se sastoji od 15 preporuka u tri akciona pravca:</a:t>
            </a:r>
          </a:p>
          <a:p>
            <a:pPr marL="514350" indent="-514350">
              <a:buAutoNum type="arabicPeriod"/>
            </a:pPr>
            <a:r>
              <a:rPr lang="en-US" dirty="0" smtClean="0"/>
              <a:t>P</a:t>
            </a:r>
            <a:r>
              <a:rPr lang="sr-Latn-RS" dirty="0" smtClean="0"/>
              <a:t>rilagodljivost</a:t>
            </a:r>
          </a:p>
          <a:p>
            <a:pPr marL="514350" indent="-514350">
              <a:buAutoNum type="arabicPeriod"/>
            </a:pPr>
            <a:r>
              <a:rPr lang="en-US" dirty="0" smtClean="0"/>
              <a:t>P</a:t>
            </a:r>
            <a:r>
              <a:rPr lang="sr-Latn-RS" dirty="0" smtClean="0"/>
              <a:t>odsticaji</a:t>
            </a:r>
          </a:p>
          <a:p>
            <a:pPr marL="514350" indent="-514350">
              <a:buAutoNum type="arabicPeriod"/>
            </a:pPr>
            <a:r>
              <a:rPr lang="en-US" dirty="0" smtClean="0"/>
              <a:t>Z</a:t>
            </a:r>
            <a:r>
              <a:rPr lang="sr-Latn-RS" dirty="0" smtClean="0"/>
              <a:t>elena privreda</a:t>
            </a:r>
            <a:endParaRPr lang="sr-Latn-R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</a:t>
            </a:r>
            <a:r>
              <a:rPr lang="sr-Latn-RS" dirty="0" smtClean="0"/>
              <a:t>timulativne mere i fondovi Evropske unije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sr-Latn-RS" dirty="0" smtClean="0"/>
              <a:t>CILJEVI</a:t>
            </a:r>
          </a:p>
          <a:p>
            <a:pPr>
              <a:buFontTx/>
              <a:buChar char="-"/>
            </a:pPr>
            <a:r>
              <a:rPr lang="sr-Latn-RS" dirty="0" smtClean="0"/>
              <a:t>PODSTICANJE RAZVOJA TURIZMA</a:t>
            </a:r>
          </a:p>
          <a:p>
            <a:pPr>
              <a:buFontTx/>
              <a:buChar char="-"/>
            </a:pPr>
            <a:r>
              <a:rPr lang="sr-Latn-RS" dirty="0" smtClean="0"/>
              <a:t>VALORIZOVANJE PRIRODNIH I DRUGIH RESURSA</a:t>
            </a:r>
          </a:p>
          <a:p>
            <a:pPr>
              <a:buFontTx/>
              <a:buChar char="-"/>
            </a:pPr>
            <a:r>
              <a:rPr lang="sr-Latn-RS" dirty="0" smtClean="0"/>
              <a:t>STVARANJE USLOVA ZA NESMETANO ODVIJANJE TURISTIČKIH PUTOVANJA</a:t>
            </a:r>
          </a:p>
          <a:p>
            <a:pPr>
              <a:buFontTx/>
              <a:buChar char="-"/>
            </a:pPr>
            <a:r>
              <a:rPr lang="sr-Latn-RS" dirty="0" smtClean="0"/>
              <a:t>EFIKASNIJA ZAŠTITA PRIRODNE SREDINE</a:t>
            </a:r>
          </a:p>
          <a:p>
            <a:pPr>
              <a:buFontTx/>
              <a:buChar char="-"/>
            </a:pPr>
            <a:r>
              <a:rPr lang="sr-Latn-RS" dirty="0" smtClean="0"/>
              <a:t>POVEĆANJE TURISTIČKE POTROŠNJE</a:t>
            </a:r>
            <a:endParaRPr lang="sr-Latn-R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Evropski</a:t>
            </a:r>
            <a:r>
              <a:rPr lang="sr-Latn-RS" dirty="0" smtClean="0"/>
              <a:t> regionalni fond (European Regional Development) – delimično finansiranje izgradnje više regija u Francuskoj (Aquation Languedoc), u Italiji (Region Mezzogiorno).</a:t>
            </a:r>
          </a:p>
          <a:p>
            <a:r>
              <a:rPr lang="sr-Latn-RS" dirty="0" smtClean="0"/>
              <a:t>Poljoprivredni fond (European Agricultural Guidance Fund) finansirao je razvoj seoskog turizma u EU</a:t>
            </a:r>
          </a:p>
          <a:p>
            <a:r>
              <a:rPr lang="sr-Latn-RS" dirty="0" smtClean="0"/>
              <a:t>Evropska investiciona banka (EIB) finansira projekte izgradnje saobraćajne infrastrukture, zaštite spomenika ili velikih događaja).</a:t>
            </a:r>
          </a:p>
          <a:p>
            <a:r>
              <a:rPr lang="sr-Latn-RS" dirty="0" smtClean="0"/>
              <a:t>Evropski investicioni fond (EIF) finansira razvoj malih i srednjih preduzeća  turizmu</a:t>
            </a:r>
          </a:p>
          <a:p>
            <a:r>
              <a:rPr lang="sr-Latn-RS" dirty="0" smtClean="0"/>
              <a:t>Svetska banka</a:t>
            </a:r>
          </a:p>
          <a:p>
            <a:r>
              <a:rPr lang="sr-Latn-RS" dirty="0" smtClean="0"/>
              <a:t>Evropska banka za obnovu i razvoj</a:t>
            </a:r>
            <a:endParaRPr lang="sr-Latn-R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Stimulativne mere turističke politike</a:t>
            </a:r>
            <a:br>
              <a:rPr lang="sr-Latn-RS" dirty="0" smtClean="0"/>
            </a:br>
            <a:r>
              <a:rPr lang="sr-Latn-RS" dirty="0" smtClean="0"/>
              <a:t>GRČKA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Latn-RS" dirty="0" smtClean="0"/>
              <a:t>Povećanje sredstava za promociju i smanjenje opštinske takse 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manjen je iznos boravišne takse</a:t>
            </a:r>
          </a:p>
          <a:p>
            <a:r>
              <a:rPr lang="en-US" dirty="0" smtClean="0"/>
              <a:t>U</a:t>
            </a:r>
            <a:r>
              <a:rPr lang="sr-Latn-RS" dirty="0" smtClean="0"/>
              <a:t>kinute su bankarske provizije na dugove turističkih preduzeća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ovećanje subvencija za putovanja preko sindikata radi podsticanja razvoja domaćeg turizma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tvorena su nova predstavništva u J. Africi, Poljskoj, Ukrajini i Indiji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osebne olakšice za poslovne turiste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romovišu se nove vrste sportsko-turističkih aktivnosti</a:t>
            </a:r>
            <a:endParaRPr lang="sr-Latn-R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Stimulativne mere turističke politike</a:t>
            </a:r>
            <a:br>
              <a:rPr lang="sr-Latn-RS" dirty="0" smtClean="0"/>
            </a:br>
            <a:r>
              <a:rPr lang="sr-Latn-RS" dirty="0" smtClean="0"/>
              <a:t> MAKEDONIJA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Finansiranjje u turizam vlade početkom 2011. 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ampanje u inostranstvu (posebno u zemljama Beneluksa)</a:t>
            </a:r>
          </a:p>
          <a:p>
            <a:r>
              <a:rPr lang="sr-Latn-RS" dirty="0" smtClean="0"/>
              <a:t>Subvencije 2,5 mil evra u 2013.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manjenje poreza na turističke usluge sa 18% na 5%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ubvencije za razvoj seoskog i vinskog turizma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Stimulativne mere turističke politike</a:t>
            </a:r>
            <a:br>
              <a:rPr lang="sr-Latn-RS" dirty="0" smtClean="0"/>
            </a:br>
            <a:r>
              <a:rPr lang="sr-Latn-RS" dirty="0" smtClean="0"/>
              <a:t>CRNA GORA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</a:t>
            </a:r>
            <a:r>
              <a:rPr lang="sr-Latn-RS" dirty="0" smtClean="0"/>
              <a:t>z podršku vlade Nemačke  doneta Strategija razvoja turizma do 2020.godine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odsticaji iz domena poreske i kreditno-monetarne politike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ovećana sredstva za promotivne kampanje</a:t>
            </a:r>
            <a:endParaRPr lang="sr-Latn-R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Stimulativne mere turističke politike</a:t>
            </a:r>
            <a:br>
              <a:rPr lang="sr-Latn-RS" dirty="0" smtClean="0"/>
            </a:br>
            <a:r>
              <a:rPr lang="sr-Latn-RS" dirty="0" smtClean="0"/>
              <a:t>HRVATSKA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</a:t>
            </a:r>
            <a:r>
              <a:rPr lang="sr-Latn-RS" dirty="0" smtClean="0"/>
              <a:t>znos sredstava za promociju povećan sa 9 na 25 mlrd evra</a:t>
            </a:r>
          </a:p>
          <a:p>
            <a:r>
              <a:rPr lang="en-US" dirty="0" smtClean="0"/>
              <a:t>V</a:t>
            </a:r>
            <a:r>
              <a:rPr lang="sr-Latn-RS" dirty="0" smtClean="0"/>
              <a:t>izne olakšice za turiste iz Rusije, Kine, J. Afrike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manjenje PDV-a na ugostiteljske usluge smeštaja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dobreni i unapred isplaćeni podsticaji agencijama koje dovode strane turiste</a:t>
            </a:r>
          </a:p>
          <a:p>
            <a:r>
              <a:rPr lang="en-US" dirty="0" smtClean="0"/>
              <a:t>I</a:t>
            </a:r>
            <a:r>
              <a:rPr lang="sr-Latn-RS" dirty="0" smtClean="0"/>
              <a:t>ntezivirane kampanje za ključna tržišta</a:t>
            </a:r>
          </a:p>
          <a:p>
            <a:r>
              <a:rPr lang="en-US" dirty="0" smtClean="0"/>
              <a:t>U</a:t>
            </a:r>
            <a:r>
              <a:rPr lang="sr-Latn-RS" dirty="0" smtClean="0"/>
              <a:t>manjen iznos za TV pretplatu turističkim preduzećima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ovećano oglašavanje preko interneta</a:t>
            </a:r>
          </a:p>
          <a:p>
            <a:r>
              <a:rPr lang="en-US" dirty="0" smtClean="0"/>
              <a:t>U</a:t>
            </a:r>
            <a:r>
              <a:rPr lang="sr-Latn-RS" dirty="0" smtClean="0"/>
              <a:t>svojen dvogodišnji Akcioni program razvoja hrvatskog turizma (već realizovan)</a:t>
            </a:r>
            <a:endParaRPr lang="sr-Latn-R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Stimulativne mere turističke politike</a:t>
            </a:r>
            <a:br>
              <a:rPr lang="sr-Latn-RS" dirty="0" smtClean="0"/>
            </a:br>
            <a:r>
              <a:rPr lang="sr-Latn-RS" dirty="0" smtClean="0"/>
              <a:t>SRBIJA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smtClean="0"/>
              <a:t>U Uredbu o subvencionisanim potrošačkim kreditima uvršćena su i turistička putovanja u Srbiji radi podsticaja domaćeg turizma</a:t>
            </a:r>
            <a:endParaRPr lang="sr-Latn-R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1868</Words>
  <Application>Microsoft Office PowerPoint</Application>
  <PresentationFormat>On-screen Show (4:3)</PresentationFormat>
  <Paragraphs>173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Footlight MT Light</vt:lpstr>
      <vt:lpstr>Times New Roman</vt:lpstr>
      <vt:lpstr>Office Theme</vt:lpstr>
      <vt:lpstr>Politika razvojaturizma i organizacija državnih organa za turizam</vt:lpstr>
      <vt:lpstr>Turistička politika</vt:lpstr>
      <vt:lpstr>Politika razvoja turizma</vt:lpstr>
      <vt:lpstr>Turistička politika</vt:lpstr>
      <vt:lpstr>Turistička politika</vt:lpstr>
      <vt:lpstr>Ciljevi opšte ekonomske politike</vt:lpstr>
      <vt:lpstr>Turistička politika - aktivnosti</vt:lpstr>
      <vt:lpstr>Struktura državne politike </vt:lpstr>
      <vt:lpstr>Ciljevi razvoja turizma - Izražavaju se u ekonomskim veličinama, čije je promene moguće pratiti i meriti.  </vt:lpstr>
      <vt:lpstr>Područja ciljnih funkcija u politici razvoja turizma na makro nivou</vt:lpstr>
      <vt:lpstr>Ciljne funkcije u politici razvoja turizma na mikro nivou</vt:lpstr>
      <vt:lpstr>Instrumenti turističke politike</vt:lpstr>
      <vt:lpstr>Instrumenti turističke politike</vt:lpstr>
      <vt:lpstr>Instrumenti turističke politike s obzirom na resurse</vt:lpstr>
      <vt:lpstr>Instrumenti turističke politike sa aspekta države</vt:lpstr>
      <vt:lpstr>Akteri turističke politike – nosioci i izvršioci</vt:lpstr>
      <vt:lpstr>Državni organi za turizam</vt:lpstr>
      <vt:lpstr>Nacionalna turistička administracija (NTA– National Tourism Administration) </vt:lpstr>
      <vt:lpstr>NTA</vt:lpstr>
      <vt:lpstr>Organizacija državnih organa za turizam u Srbiji</vt:lpstr>
      <vt:lpstr>Ključna područja aktivnosti MERR</vt:lpstr>
      <vt:lpstr>Sektor za turizam MERR</vt:lpstr>
      <vt:lpstr>Sektor turističke inspekcije</vt:lpstr>
      <vt:lpstr>Turistička organizacija Srbije (TOS) </vt:lpstr>
      <vt:lpstr>Delokrug rada TOS</vt:lpstr>
      <vt:lpstr>Turističke organizacije opština i gradova, tj. turističke organizacije lokalne samouprave </vt:lpstr>
      <vt:lpstr>Mere UNWTO za prevazilaženje sv.ek. krize</vt:lpstr>
      <vt:lpstr>Stimulativne mere i fondovi Evropske unije</vt:lpstr>
      <vt:lpstr>PowerPoint Presentation</vt:lpstr>
      <vt:lpstr>Stimulativne mere turističke politike GRČKA</vt:lpstr>
      <vt:lpstr>Stimulativne mere turističke politike  MAKEDONIJA</vt:lpstr>
      <vt:lpstr>Stimulativne mere turističke politike CRNA GORA</vt:lpstr>
      <vt:lpstr>Stimulativne mere turističke politike HRVATSKA</vt:lpstr>
      <vt:lpstr>Stimulativne mere turističke politike SRBIJA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Politika razvojaturizma i organizacija državnih organa za turizam</dc:title>
  <dc:creator>Corporate Edition</dc:creator>
  <cp:lastModifiedBy>User</cp:lastModifiedBy>
  <cp:revision>15</cp:revision>
  <dcterms:created xsi:type="dcterms:W3CDTF">2012-01-16T05:18:57Z</dcterms:created>
  <dcterms:modified xsi:type="dcterms:W3CDTF">2025-05-09T16:44:05Z</dcterms:modified>
</cp:coreProperties>
</file>