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64FF2-529E-4DF1-B736-6910D3FA7C55}" type="datetimeFigureOut">
              <a:rPr lang="en-US" smtClean="0"/>
              <a:pPr/>
              <a:t>5/9/2025</a:t>
            </a:fld>
            <a:endParaRPr lang="sr-Latn-R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B30AA3B-B5CC-4097-89E5-5D32A8A67388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64FF2-529E-4DF1-B736-6910D3FA7C55}" type="datetimeFigureOut">
              <a:rPr lang="en-US" smtClean="0"/>
              <a:pPr/>
              <a:t>5/9/2025</a:t>
            </a:fld>
            <a:endParaRPr lang="sr-Latn-R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sr-Latn-R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B30AA3B-B5CC-4097-89E5-5D32A8A67388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64FF2-529E-4DF1-B736-6910D3FA7C55}" type="datetimeFigureOut">
              <a:rPr lang="en-US" smtClean="0"/>
              <a:pPr/>
              <a:t>5/9/2025</a:t>
            </a:fld>
            <a:endParaRPr lang="sr-Latn-R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AA3B-B5CC-4097-89E5-5D32A8A67388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64FF2-529E-4DF1-B736-6910D3FA7C55}" type="datetimeFigureOut">
              <a:rPr lang="en-US" smtClean="0"/>
              <a:pPr/>
              <a:t>5/9/2025</a:t>
            </a:fld>
            <a:endParaRPr lang="sr-Latn-R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AA3B-B5CC-4097-89E5-5D32A8A67388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64FF2-529E-4DF1-B736-6910D3FA7C55}" type="datetimeFigureOut">
              <a:rPr lang="en-US" smtClean="0"/>
              <a:pPr/>
              <a:t>5/9/2025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B30AA3B-B5CC-4097-89E5-5D32A8A67388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64FF2-529E-4DF1-B736-6910D3FA7C55}" type="datetimeFigureOut">
              <a:rPr lang="en-US" smtClean="0"/>
              <a:pPr/>
              <a:t>5/9/2025</a:t>
            </a:fld>
            <a:endParaRPr lang="sr-Latn-R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AA3B-B5CC-4097-89E5-5D32A8A67388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64FF2-529E-4DF1-B736-6910D3FA7C55}" type="datetimeFigureOut">
              <a:rPr lang="en-US" smtClean="0"/>
              <a:pPr/>
              <a:t>5/9/2025</a:t>
            </a:fld>
            <a:endParaRPr lang="sr-Latn-R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AA3B-B5CC-4097-89E5-5D32A8A67388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64FF2-529E-4DF1-B736-6910D3FA7C55}" type="datetimeFigureOut">
              <a:rPr lang="en-US" smtClean="0"/>
              <a:pPr/>
              <a:t>5/9/2025</a:t>
            </a:fld>
            <a:endParaRPr lang="sr-Latn-R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AA3B-B5CC-4097-89E5-5D32A8A67388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64FF2-529E-4DF1-B736-6910D3FA7C55}" type="datetimeFigureOut">
              <a:rPr lang="en-US" smtClean="0"/>
              <a:pPr/>
              <a:t>5/9/2025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AA3B-B5CC-4097-89E5-5D32A8A67388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64FF2-529E-4DF1-B736-6910D3FA7C55}" type="datetimeFigureOut">
              <a:rPr lang="en-US" smtClean="0"/>
              <a:pPr/>
              <a:t>5/9/2025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AA3B-B5CC-4097-89E5-5D32A8A67388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64FF2-529E-4DF1-B736-6910D3FA7C55}" type="datetimeFigureOut">
              <a:rPr lang="en-US" smtClean="0"/>
              <a:pPr/>
              <a:t>5/9/2025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AA3B-B5CC-4097-89E5-5D32A8A67388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1464FF2-529E-4DF1-B736-6910D3FA7C55}" type="datetimeFigureOut">
              <a:rPr lang="en-US" smtClean="0"/>
              <a:pPr/>
              <a:t>5/9/2025</a:t>
            </a:fld>
            <a:endParaRPr lang="sr-Latn-R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B30AA3B-B5CC-4097-89E5-5D32A8A67388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1" algn="l" rtl="0">
              <a:spcBef>
                <a:spcPct val="0"/>
              </a:spcBef>
            </a:pPr>
            <a:r>
              <a:rPr lang="en-US" b="1" dirty="0"/>
              <a:t>MEĐUNARODNE TURISTIČKE ORGANIZACIJE I UDRUŽENJA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b="1" dirty="0" err="1"/>
              <a:t>Međunarodna</a:t>
            </a:r>
            <a:r>
              <a:rPr lang="en-US" b="1" dirty="0"/>
              <a:t> </a:t>
            </a:r>
            <a:r>
              <a:rPr lang="en-US" b="1" dirty="0" err="1"/>
              <a:t>udruženja</a:t>
            </a:r>
            <a:r>
              <a:rPr lang="en-US" b="1" dirty="0"/>
              <a:t> </a:t>
            </a:r>
            <a:r>
              <a:rPr lang="en-US" b="1" dirty="0" err="1"/>
              <a:t>turističkih</a:t>
            </a:r>
            <a:r>
              <a:rPr lang="en-US" b="1" dirty="0"/>
              <a:t> </a:t>
            </a:r>
            <a:r>
              <a:rPr lang="en-US" b="1" dirty="0" err="1"/>
              <a:t>agencija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 smtClean="0"/>
              <a:t>hotelijerstva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>NACIONALNE TURISTIČKE ORGANIZACIJE I UDRUŽENJA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 err="1" smtClean="0"/>
              <a:t>Turisti</a:t>
            </a:r>
            <a:r>
              <a:rPr lang="sr-Latn-RS" b="1" dirty="0" smtClean="0"/>
              <a:t>čke organizacije i udruženja u našoj zemlji</a:t>
            </a:r>
            <a:endParaRPr lang="sr-Latn-R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0000" lnSpcReduction="20000"/>
          </a:bodyPr>
          <a:lstStyle/>
          <a:p>
            <a:pPr lvl="0"/>
            <a:r>
              <a:rPr lang="en-US" sz="7300" b="1" dirty="0" smtClean="0"/>
              <a:t>MEĐUNARODNE I NACIONALNE TURISTIČKE ORGANIZACIJE I UDRUŽENJA</a:t>
            </a:r>
          </a:p>
          <a:p>
            <a:endParaRPr lang="sr-Latn-R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Svetska</a:t>
            </a:r>
            <a:r>
              <a:rPr lang="en-US" b="1" dirty="0" smtClean="0"/>
              <a:t> </a:t>
            </a:r>
            <a:r>
              <a:rPr lang="en-US" b="1" dirty="0" err="1" smtClean="0"/>
              <a:t>turistička</a:t>
            </a:r>
            <a:r>
              <a:rPr lang="en-US" b="1" dirty="0" smtClean="0"/>
              <a:t> </a:t>
            </a:r>
            <a:r>
              <a:rPr lang="en-US" b="1" dirty="0" err="1" smtClean="0"/>
              <a:t>organizacija</a:t>
            </a:r>
            <a:r>
              <a:rPr lang="en-US" b="1" dirty="0" smtClean="0"/>
              <a:t> – UNWTO (The World Travel Organization) 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Prva</a:t>
            </a:r>
            <a:r>
              <a:rPr lang="en-US" dirty="0" smtClean="0"/>
              <a:t> </a:t>
            </a:r>
            <a:r>
              <a:rPr lang="en-US" dirty="0" err="1" smtClean="0"/>
              <a:t>Generalna</a:t>
            </a:r>
            <a:r>
              <a:rPr lang="en-US" dirty="0" smtClean="0"/>
              <a:t> </a:t>
            </a:r>
            <a:r>
              <a:rPr lang="en-US" dirty="0" err="1" smtClean="0"/>
              <a:t>Skupština</a:t>
            </a:r>
            <a:r>
              <a:rPr lang="en-US" dirty="0" smtClean="0"/>
              <a:t> </a:t>
            </a:r>
            <a:r>
              <a:rPr lang="sr-Latn-RS" dirty="0" smtClean="0"/>
              <a:t> - </a:t>
            </a:r>
            <a:r>
              <a:rPr lang="en-US" dirty="0" smtClean="0"/>
              <a:t>Madrid 1975. go</a:t>
            </a:r>
            <a:r>
              <a:rPr lang="sr-Latn-RS" dirty="0" smtClean="0"/>
              <a:t>d</a:t>
            </a:r>
          </a:p>
          <a:p>
            <a:r>
              <a:rPr lang="en-US" dirty="0" smtClean="0"/>
              <a:t>1976. </a:t>
            </a:r>
            <a:r>
              <a:rPr lang="en-US" dirty="0" err="1" smtClean="0"/>
              <a:t>godine</a:t>
            </a:r>
            <a:r>
              <a:rPr lang="en-US" dirty="0" smtClean="0"/>
              <a:t> UN WTO </a:t>
            </a:r>
            <a:r>
              <a:rPr lang="en-US" dirty="0" err="1" smtClean="0"/>
              <a:t>postaje</a:t>
            </a:r>
            <a:r>
              <a:rPr lang="en-US" dirty="0" smtClean="0"/>
              <a:t> </a:t>
            </a:r>
            <a:r>
              <a:rPr lang="en-US" dirty="0" err="1" smtClean="0"/>
              <a:t>izvršna</a:t>
            </a:r>
            <a:r>
              <a:rPr lang="en-US" dirty="0" smtClean="0"/>
              <a:t> </a:t>
            </a:r>
            <a:r>
              <a:rPr lang="en-US" dirty="0" err="1" smtClean="0"/>
              <a:t>agencija</a:t>
            </a:r>
            <a:r>
              <a:rPr lang="en-US" dirty="0" smtClean="0"/>
              <a:t> </a:t>
            </a:r>
            <a:r>
              <a:rPr lang="en-US" dirty="0" err="1" smtClean="0"/>
              <a:t>Programa</a:t>
            </a:r>
            <a:r>
              <a:rPr lang="en-US" dirty="0" smtClean="0"/>
              <a:t> </a:t>
            </a:r>
            <a:r>
              <a:rPr lang="en-US" dirty="0" err="1" smtClean="0"/>
              <a:t>razvoja</a:t>
            </a:r>
            <a:r>
              <a:rPr lang="en-US" dirty="0" smtClean="0"/>
              <a:t> UN (UNDP – United Nations Development Program).</a:t>
            </a:r>
            <a:endParaRPr lang="sr-Latn-RS" dirty="0" smtClean="0"/>
          </a:p>
          <a:p>
            <a:r>
              <a:rPr lang="en-US" dirty="0" smtClean="0"/>
              <a:t> 2003. god</a:t>
            </a:r>
            <a:r>
              <a:rPr lang="sr-Latn-RS" dirty="0" smtClean="0"/>
              <a:t>.</a:t>
            </a:r>
            <a:r>
              <a:rPr lang="en-US" dirty="0" smtClean="0"/>
              <a:t> UNWTO </a:t>
            </a:r>
            <a:r>
              <a:rPr lang="en-US" dirty="0" err="1" smtClean="0"/>
              <a:t>postaje</a:t>
            </a:r>
            <a:r>
              <a:rPr lang="en-US" dirty="0" smtClean="0"/>
              <a:t> </a:t>
            </a:r>
            <a:r>
              <a:rPr lang="en-US" dirty="0" err="1" smtClean="0"/>
              <a:t>specijalizovana</a:t>
            </a:r>
            <a:r>
              <a:rPr lang="en-US" dirty="0" smtClean="0"/>
              <a:t> </a:t>
            </a:r>
            <a:r>
              <a:rPr lang="en-US" dirty="0" err="1" smtClean="0"/>
              <a:t>agencija</a:t>
            </a:r>
            <a:r>
              <a:rPr lang="en-US" dirty="0" smtClean="0"/>
              <a:t> UN</a:t>
            </a:r>
            <a:endParaRPr lang="sr-Latn-R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Svetska</a:t>
            </a:r>
            <a:r>
              <a:rPr lang="en-US" b="1" dirty="0" smtClean="0"/>
              <a:t> </a:t>
            </a:r>
            <a:r>
              <a:rPr lang="en-US" b="1" dirty="0" err="1" smtClean="0"/>
              <a:t>turistička</a:t>
            </a:r>
            <a:r>
              <a:rPr lang="en-US" b="1" dirty="0" smtClean="0"/>
              <a:t> </a:t>
            </a:r>
            <a:r>
              <a:rPr lang="en-US" b="1" dirty="0" err="1" smtClean="0"/>
              <a:t>organizacija</a:t>
            </a:r>
            <a:r>
              <a:rPr lang="en-US" b="1" dirty="0" smtClean="0"/>
              <a:t> – UNWTO (The World Travel Organization) 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Latn-RS" dirty="0" smtClean="0"/>
              <a:t>Sedište je u M</a:t>
            </a:r>
            <a:r>
              <a:rPr lang="en-US" dirty="0" smtClean="0"/>
              <a:t>a</a:t>
            </a:r>
            <a:r>
              <a:rPr lang="sr-Latn-RS" dirty="0" smtClean="0"/>
              <a:t>dridu</a:t>
            </a:r>
          </a:p>
          <a:p>
            <a:r>
              <a:rPr lang="en-US" dirty="0" err="1" smtClean="0"/>
              <a:t>finansijsk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sredstava</a:t>
            </a:r>
            <a:r>
              <a:rPr lang="en-US" dirty="0" smtClean="0"/>
              <a:t> </a:t>
            </a:r>
            <a:r>
              <a:rPr lang="en-US" dirty="0" err="1" smtClean="0"/>
              <a:t>obezbeđuje</a:t>
            </a:r>
            <a:r>
              <a:rPr lang="en-US" dirty="0" smtClean="0"/>
              <a:t> </a:t>
            </a:r>
            <a:r>
              <a:rPr lang="sr-Latn-RS" dirty="0" smtClean="0"/>
              <a:t>najvećim delom </a:t>
            </a:r>
            <a:r>
              <a:rPr lang="en-US" dirty="0" err="1" smtClean="0"/>
              <a:t>španska</a:t>
            </a:r>
            <a:r>
              <a:rPr lang="en-US" dirty="0" smtClean="0"/>
              <a:t> </a:t>
            </a:r>
            <a:r>
              <a:rPr lang="en-US" dirty="0" err="1" smtClean="0"/>
              <a:t>vlada</a:t>
            </a:r>
            <a:r>
              <a:rPr lang="en-US" dirty="0" smtClean="0"/>
              <a:t> </a:t>
            </a:r>
            <a:endParaRPr lang="sr-Latn-RS" dirty="0" smtClean="0"/>
          </a:p>
          <a:p>
            <a:r>
              <a:rPr lang="en-US" dirty="0" err="1" smtClean="0"/>
              <a:t>sve</a:t>
            </a:r>
            <a:r>
              <a:rPr lang="en-US" dirty="0" smtClean="0"/>
              <a:t> </a:t>
            </a:r>
            <a:r>
              <a:rPr lang="en-US" dirty="0" err="1" smtClean="0"/>
              <a:t>članice</a:t>
            </a:r>
            <a:r>
              <a:rPr lang="en-US" dirty="0" smtClean="0"/>
              <a:t> </a:t>
            </a:r>
            <a:r>
              <a:rPr lang="en-US" dirty="0" err="1" smtClean="0"/>
              <a:t>kroz</a:t>
            </a:r>
            <a:r>
              <a:rPr lang="en-US" dirty="0" smtClean="0"/>
              <a:t> </a:t>
            </a:r>
            <a:r>
              <a:rPr lang="en-US" dirty="0" err="1" smtClean="0"/>
              <a:t>redovne</a:t>
            </a:r>
            <a:r>
              <a:rPr lang="en-US" dirty="0" smtClean="0"/>
              <a:t> </a:t>
            </a:r>
            <a:r>
              <a:rPr lang="en-US" dirty="0" err="1" smtClean="0"/>
              <a:t>članske</a:t>
            </a:r>
            <a:r>
              <a:rPr lang="en-US" dirty="0" smtClean="0"/>
              <a:t> </a:t>
            </a:r>
            <a:r>
              <a:rPr lang="en-US" dirty="0" err="1" smtClean="0"/>
              <a:t>doprinose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finansiranje</a:t>
            </a:r>
            <a:r>
              <a:rPr lang="en-US" dirty="0" smtClean="0"/>
              <a:t> </a:t>
            </a:r>
            <a:r>
              <a:rPr lang="en-US" dirty="0" err="1" smtClean="0"/>
              <a:t>posebnih</a:t>
            </a:r>
            <a:r>
              <a:rPr lang="en-US" dirty="0" smtClean="0"/>
              <a:t> </a:t>
            </a:r>
            <a:r>
              <a:rPr lang="en-US" dirty="0" err="1" smtClean="0"/>
              <a:t>aktivnosti</a:t>
            </a:r>
            <a:r>
              <a:rPr lang="en-US" dirty="0" smtClean="0"/>
              <a:t> </a:t>
            </a:r>
            <a:r>
              <a:rPr lang="sr-Latn-RS" dirty="0" smtClean="0"/>
              <a:t>takođe </a:t>
            </a:r>
            <a:r>
              <a:rPr lang="en-US" dirty="0" err="1" smtClean="0"/>
              <a:t>učestvuju</a:t>
            </a:r>
            <a:r>
              <a:rPr lang="en-US" dirty="0" smtClean="0"/>
              <a:t> u </a:t>
            </a:r>
            <a:r>
              <a:rPr lang="en-US" dirty="0" err="1" smtClean="0"/>
              <a:t>finansiranju</a:t>
            </a:r>
            <a:r>
              <a:rPr lang="en-US" dirty="0" smtClean="0"/>
              <a:t> </a:t>
            </a:r>
            <a:endParaRPr lang="sr-Latn-RS" dirty="0" smtClean="0"/>
          </a:p>
          <a:p>
            <a:r>
              <a:rPr lang="sr-Latn-RS" dirty="0" smtClean="0"/>
              <a:t>Članstvo: </a:t>
            </a:r>
            <a:r>
              <a:rPr lang="en-US" dirty="0" smtClean="0"/>
              <a:t>145 </a:t>
            </a:r>
            <a:r>
              <a:rPr lang="en-US" dirty="0" err="1" smtClean="0"/>
              <a:t>članica</a:t>
            </a:r>
            <a:r>
              <a:rPr lang="en-US" dirty="0" smtClean="0"/>
              <a:t> </a:t>
            </a:r>
            <a:r>
              <a:rPr lang="en-US" dirty="0" err="1" smtClean="0"/>
              <a:t>vladinih</a:t>
            </a:r>
            <a:r>
              <a:rPr lang="en-US" dirty="0" smtClean="0"/>
              <a:t> </a:t>
            </a:r>
            <a:r>
              <a:rPr lang="en-US" dirty="0" err="1" smtClean="0"/>
              <a:t>delegacija</a:t>
            </a:r>
            <a:r>
              <a:rPr lang="en-US" dirty="0" smtClean="0"/>
              <a:t>  </a:t>
            </a:r>
            <a:r>
              <a:rPr lang="en-US" dirty="0" err="1" smtClean="0"/>
              <a:t>i</a:t>
            </a:r>
            <a:r>
              <a:rPr lang="en-US" dirty="0" smtClean="0"/>
              <a:t> 350 </a:t>
            </a:r>
            <a:r>
              <a:rPr lang="en-US" dirty="0" err="1" smtClean="0"/>
              <a:t>pridruženih</a:t>
            </a:r>
            <a:r>
              <a:rPr lang="en-US" dirty="0" smtClean="0"/>
              <a:t> </a:t>
            </a:r>
            <a:r>
              <a:rPr lang="en-US" dirty="0" err="1" smtClean="0"/>
              <a:t>članica</a:t>
            </a:r>
            <a:endParaRPr lang="sr-Latn-RS" dirty="0" smtClean="0"/>
          </a:p>
          <a:p>
            <a:r>
              <a:rPr lang="sr-Latn-RS" dirty="0" smtClean="0"/>
              <a:t>Pridružene članice čine:</a:t>
            </a:r>
            <a:r>
              <a:rPr lang="en-US" dirty="0" smtClean="0"/>
              <a:t> </a:t>
            </a:r>
            <a:r>
              <a:rPr lang="en-US" dirty="0" err="1" smtClean="0"/>
              <a:t>privatni</a:t>
            </a:r>
            <a:r>
              <a:rPr lang="en-US" dirty="0" smtClean="0"/>
              <a:t> </a:t>
            </a:r>
            <a:r>
              <a:rPr lang="en-US" dirty="0" err="1" smtClean="0"/>
              <a:t>sektor</a:t>
            </a:r>
            <a:r>
              <a:rPr lang="en-US" dirty="0" smtClean="0"/>
              <a:t>, </a:t>
            </a:r>
            <a:r>
              <a:rPr lang="en-US" dirty="0" err="1" smtClean="0"/>
              <a:t>obrazovne</a:t>
            </a:r>
            <a:r>
              <a:rPr lang="en-US" dirty="0" smtClean="0"/>
              <a:t> </a:t>
            </a:r>
            <a:r>
              <a:rPr lang="en-US" dirty="0" err="1" smtClean="0"/>
              <a:t>institucije</a:t>
            </a:r>
            <a:r>
              <a:rPr lang="en-US" dirty="0" smtClean="0"/>
              <a:t>, </a:t>
            </a:r>
            <a:r>
              <a:rPr lang="en-US" dirty="0" err="1" smtClean="0"/>
              <a:t>udruženja</a:t>
            </a:r>
            <a:r>
              <a:rPr lang="en-US" dirty="0" smtClean="0"/>
              <a:t> </a:t>
            </a:r>
            <a:r>
              <a:rPr lang="en-US" dirty="0" err="1" smtClean="0"/>
              <a:t>turističke</a:t>
            </a:r>
            <a:r>
              <a:rPr lang="en-US" dirty="0" smtClean="0"/>
              <a:t> </a:t>
            </a:r>
            <a:r>
              <a:rPr lang="en-US" dirty="0" err="1" smtClean="0"/>
              <a:t>privrede</a:t>
            </a:r>
            <a:r>
              <a:rPr lang="en-US" dirty="0" smtClean="0"/>
              <a:t>, </a:t>
            </a:r>
            <a:r>
              <a:rPr lang="en-US" dirty="0" err="1" smtClean="0"/>
              <a:t>poznate</a:t>
            </a:r>
            <a:r>
              <a:rPr lang="en-US" dirty="0" smtClean="0"/>
              <a:t> </a:t>
            </a:r>
            <a:r>
              <a:rPr lang="en-US" dirty="0" err="1" smtClean="0"/>
              <a:t>svetske</a:t>
            </a:r>
            <a:r>
              <a:rPr lang="en-US" dirty="0" smtClean="0"/>
              <a:t> </a:t>
            </a:r>
            <a:r>
              <a:rPr lang="en-US" dirty="0" err="1" smtClean="0"/>
              <a:t>banke</a:t>
            </a:r>
            <a:r>
              <a:rPr lang="en-US" dirty="0" smtClean="0"/>
              <a:t>, </a:t>
            </a:r>
            <a:r>
              <a:rPr lang="en-US" dirty="0" err="1" smtClean="0"/>
              <a:t>lokalne</a:t>
            </a:r>
            <a:r>
              <a:rPr lang="en-US" dirty="0" smtClean="0"/>
              <a:t> </a:t>
            </a:r>
            <a:r>
              <a:rPr lang="en-US" dirty="0" err="1" smtClean="0"/>
              <a:t>zajednice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dr.</a:t>
            </a:r>
          </a:p>
          <a:p>
            <a:endParaRPr lang="sr-Latn-R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Struktura</a:t>
            </a:r>
            <a:r>
              <a:rPr lang="en-US" dirty="0" smtClean="0"/>
              <a:t> </a:t>
            </a:r>
            <a:r>
              <a:rPr lang="sr-Latn-RS" dirty="0" smtClean="0"/>
              <a:t>     </a:t>
            </a:r>
            <a:r>
              <a:rPr lang="en-US" dirty="0" smtClean="0"/>
              <a:t>WTO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Generalna</a:t>
            </a:r>
            <a:r>
              <a:rPr lang="en-US" dirty="0" smtClean="0"/>
              <a:t> </a:t>
            </a:r>
            <a:r>
              <a:rPr lang="en-US" dirty="0" err="1" smtClean="0"/>
              <a:t>Skupština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Izvršni</a:t>
            </a:r>
            <a:r>
              <a:rPr lang="en-US" dirty="0" smtClean="0"/>
              <a:t> </a:t>
            </a:r>
            <a:r>
              <a:rPr lang="en-US" dirty="0" err="1" smtClean="0"/>
              <a:t>Savet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Regionalne</a:t>
            </a:r>
            <a:r>
              <a:rPr lang="en-US" dirty="0" smtClean="0"/>
              <a:t> </a:t>
            </a:r>
            <a:r>
              <a:rPr lang="en-US" dirty="0" err="1" smtClean="0"/>
              <a:t>komisije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Komiteti</a:t>
            </a:r>
            <a:r>
              <a:rPr lang="en-US" dirty="0" smtClean="0"/>
              <a:t> </a:t>
            </a:r>
            <a:endParaRPr lang="sr-Latn-RS" dirty="0" smtClean="0"/>
          </a:p>
          <a:p>
            <a:r>
              <a:rPr lang="en-US" dirty="0" err="1" smtClean="0"/>
              <a:t>Sekretarijat</a:t>
            </a:r>
            <a:endParaRPr lang="sr-Latn-R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Generalna</a:t>
            </a:r>
            <a:r>
              <a:rPr lang="en-US" dirty="0" smtClean="0"/>
              <a:t> </a:t>
            </a:r>
            <a:r>
              <a:rPr lang="en-US" dirty="0" err="1" smtClean="0"/>
              <a:t>Skupština</a:t>
            </a:r>
            <a:r>
              <a:rPr lang="en-US" dirty="0" smtClean="0"/>
              <a:t> WTO 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Sastaje</a:t>
            </a:r>
            <a:r>
              <a:rPr lang="en-US" dirty="0" smtClean="0"/>
              <a:t> se </a:t>
            </a:r>
            <a:r>
              <a:rPr lang="en-US" dirty="0" err="1" smtClean="0"/>
              <a:t>svake</a:t>
            </a:r>
            <a:r>
              <a:rPr lang="en-US" dirty="0" smtClean="0"/>
              <a:t> </a:t>
            </a:r>
            <a:r>
              <a:rPr lang="en-US" dirty="0" err="1" smtClean="0"/>
              <a:t>dve</a:t>
            </a:r>
            <a:r>
              <a:rPr lang="en-US" dirty="0" smtClean="0"/>
              <a:t> </a:t>
            </a:r>
            <a:r>
              <a:rPr lang="en-US" dirty="0" err="1" smtClean="0"/>
              <a:t>godine</a:t>
            </a:r>
            <a:r>
              <a:rPr lang="en-US" dirty="0" smtClean="0"/>
              <a:t> </a:t>
            </a:r>
            <a:r>
              <a:rPr lang="sr-Latn-RS" dirty="0" smtClean="0"/>
              <a:t>(</a:t>
            </a:r>
            <a:r>
              <a:rPr lang="en-US" dirty="0" err="1" smtClean="0"/>
              <a:t>odobrava</a:t>
            </a:r>
            <a:r>
              <a:rPr lang="en-US" dirty="0" smtClean="0"/>
              <a:t> </a:t>
            </a:r>
            <a:r>
              <a:rPr lang="en-US" dirty="0" err="1" smtClean="0"/>
              <a:t>budžet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program </a:t>
            </a:r>
            <a:r>
              <a:rPr lang="en-US" dirty="0" err="1" smtClean="0"/>
              <a:t>rada</a:t>
            </a:r>
            <a:r>
              <a:rPr lang="en-US" dirty="0" smtClean="0"/>
              <a:t>, </a:t>
            </a:r>
            <a:r>
              <a:rPr lang="en-US" dirty="0" err="1" smtClean="0"/>
              <a:t>diskutuje</a:t>
            </a:r>
            <a:r>
              <a:rPr lang="en-US" dirty="0" smtClean="0"/>
              <a:t> o </a:t>
            </a:r>
            <a:r>
              <a:rPr lang="en-US" dirty="0" err="1" smtClean="0"/>
              <a:t>temama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vitalnog</a:t>
            </a:r>
            <a:r>
              <a:rPr lang="en-US" dirty="0" smtClean="0"/>
              <a:t> </a:t>
            </a:r>
            <a:r>
              <a:rPr lang="en-US" dirty="0" err="1" smtClean="0"/>
              <a:t>značaja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turizam</a:t>
            </a:r>
            <a:r>
              <a:rPr lang="sr-Latn-RS" dirty="0" smtClean="0"/>
              <a:t>)</a:t>
            </a:r>
          </a:p>
          <a:p>
            <a:r>
              <a:rPr lang="en-US" dirty="0" err="1" smtClean="0"/>
              <a:t>Svake</a:t>
            </a:r>
            <a:r>
              <a:rPr lang="en-US" dirty="0" smtClean="0"/>
              <a:t> </a:t>
            </a:r>
            <a:r>
              <a:rPr lang="en-US" dirty="0" err="1" smtClean="0"/>
              <a:t>četiri</a:t>
            </a:r>
            <a:r>
              <a:rPr lang="en-US" dirty="0" smtClean="0"/>
              <a:t> </a:t>
            </a:r>
            <a:r>
              <a:rPr lang="en-US" dirty="0" err="1" smtClean="0"/>
              <a:t>godine</a:t>
            </a:r>
            <a:r>
              <a:rPr lang="en-US" dirty="0" smtClean="0"/>
              <a:t> </a:t>
            </a:r>
            <a:r>
              <a:rPr lang="en-US" dirty="0" err="1" smtClean="0"/>
              <a:t>bira</a:t>
            </a:r>
            <a:r>
              <a:rPr lang="en-US" dirty="0" smtClean="0"/>
              <a:t> se </a:t>
            </a:r>
            <a:r>
              <a:rPr lang="en-US" dirty="0" err="1" smtClean="0"/>
              <a:t>Generalni</a:t>
            </a:r>
            <a:r>
              <a:rPr lang="en-US" dirty="0" smtClean="0"/>
              <a:t> </a:t>
            </a:r>
            <a:r>
              <a:rPr lang="en-US" dirty="0" err="1" smtClean="0"/>
              <a:t>Sekretar</a:t>
            </a:r>
            <a:endParaRPr lang="sr-Latn-R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Izvršni</a:t>
            </a:r>
            <a:r>
              <a:rPr lang="en-US" dirty="0" smtClean="0"/>
              <a:t> </a:t>
            </a:r>
            <a:r>
              <a:rPr lang="en-US" dirty="0" err="1" smtClean="0"/>
              <a:t>savet</a:t>
            </a:r>
            <a:r>
              <a:rPr lang="en-US" dirty="0" smtClean="0"/>
              <a:t> </a:t>
            </a:r>
            <a:r>
              <a:rPr lang="sr-Latn-RS" dirty="0" smtClean="0"/>
              <a:t>WTO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sastaje</a:t>
            </a:r>
            <a:r>
              <a:rPr lang="en-US" dirty="0" smtClean="0"/>
              <a:t> </a:t>
            </a:r>
            <a:r>
              <a:rPr lang="sr-Latn-RS" dirty="0" smtClean="0"/>
              <a:t>se </a:t>
            </a:r>
            <a:r>
              <a:rPr lang="en-US" dirty="0" err="1" smtClean="0"/>
              <a:t>dva</a:t>
            </a:r>
            <a:r>
              <a:rPr lang="en-US" dirty="0" smtClean="0"/>
              <a:t> </a:t>
            </a:r>
            <a:r>
              <a:rPr lang="en-US" dirty="0" err="1" smtClean="0"/>
              <a:t>puta</a:t>
            </a:r>
            <a:r>
              <a:rPr lang="en-US" dirty="0" smtClean="0"/>
              <a:t> </a:t>
            </a:r>
            <a:r>
              <a:rPr lang="en-US" dirty="0" err="1" smtClean="0"/>
              <a:t>godišnje</a:t>
            </a:r>
            <a:r>
              <a:rPr lang="en-US" dirty="0" smtClean="0"/>
              <a:t> </a:t>
            </a:r>
            <a:endParaRPr lang="sr-Latn-RS" dirty="0" smtClean="0"/>
          </a:p>
          <a:p>
            <a:r>
              <a:rPr lang="en-US" dirty="0" smtClean="0"/>
              <a:t>29 </a:t>
            </a:r>
            <a:r>
              <a:rPr lang="en-US" dirty="0" err="1" smtClean="0"/>
              <a:t>članova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bira</a:t>
            </a:r>
            <a:r>
              <a:rPr lang="en-US" dirty="0" smtClean="0"/>
              <a:t> </a:t>
            </a:r>
            <a:r>
              <a:rPr lang="en-US" dirty="0" err="1" smtClean="0"/>
              <a:t>Generalne</a:t>
            </a:r>
            <a:r>
              <a:rPr lang="en-US" dirty="0" smtClean="0"/>
              <a:t> </a:t>
            </a:r>
            <a:r>
              <a:rPr lang="en-US" dirty="0" err="1" smtClean="0"/>
              <a:t>skupština</a:t>
            </a:r>
            <a:endParaRPr lang="sr-Latn-RS" dirty="0" smtClean="0"/>
          </a:p>
          <a:p>
            <a:r>
              <a:rPr lang="en-US" dirty="0" err="1" smtClean="0"/>
              <a:t>Španija</a:t>
            </a:r>
            <a:r>
              <a:rPr lang="en-US" dirty="0" smtClean="0"/>
              <a:t> </a:t>
            </a:r>
            <a:r>
              <a:rPr lang="en-US" dirty="0" err="1" smtClean="0"/>
              <a:t>ima</a:t>
            </a:r>
            <a:r>
              <a:rPr lang="en-US" dirty="0" smtClean="0"/>
              <a:t> </a:t>
            </a:r>
            <a:r>
              <a:rPr lang="en-US" dirty="0" err="1" smtClean="0"/>
              <a:t>stalnog</a:t>
            </a:r>
            <a:r>
              <a:rPr lang="en-US" dirty="0" smtClean="0"/>
              <a:t> </a:t>
            </a:r>
            <a:r>
              <a:rPr lang="en-US" dirty="0" err="1" smtClean="0"/>
              <a:t>predstavnika</a:t>
            </a:r>
            <a:r>
              <a:rPr lang="en-US" dirty="0" smtClean="0"/>
              <a:t> u </a:t>
            </a:r>
            <a:r>
              <a:rPr lang="en-US" dirty="0" err="1" smtClean="0"/>
              <a:t>Izvršnom</a:t>
            </a:r>
            <a:r>
              <a:rPr lang="en-US" dirty="0" smtClean="0"/>
              <a:t> </a:t>
            </a:r>
            <a:r>
              <a:rPr lang="en-US" dirty="0" err="1" smtClean="0"/>
              <a:t>Savetu</a:t>
            </a:r>
            <a:endParaRPr lang="sr-Latn-R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Regionalne</a:t>
            </a:r>
            <a:r>
              <a:rPr lang="en-US" dirty="0" smtClean="0"/>
              <a:t> </a:t>
            </a:r>
            <a:r>
              <a:rPr lang="en-US" dirty="0" err="1" smtClean="0"/>
              <a:t>komisije</a:t>
            </a:r>
            <a:r>
              <a:rPr lang="sr-Latn-RS" dirty="0" smtClean="0"/>
              <a:t> </a:t>
            </a:r>
            <a:r>
              <a:rPr lang="en-US" dirty="0" smtClean="0"/>
              <a:t> UNWTO </a:t>
            </a:r>
            <a:r>
              <a:rPr lang="sr-Latn-RS" dirty="0" smtClean="0"/>
              <a:t>za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Afriku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Ameriku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Istočnu</a:t>
            </a:r>
            <a:r>
              <a:rPr lang="en-US" dirty="0" smtClean="0"/>
              <a:t> </a:t>
            </a:r>
            <a:r>
              <a:rPr lang="en-US" dirty="0" err="1" smtClean="0"/>
              <a:t>Aziju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Pacifik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Evropu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Srednji</a:t>
            </a:r>
            <a:r>
              <a:rPr lang="en-US" dirty="0" smtClean="0"/>
              <a:t> </a:t>
            </a:r>
            <a:r>
              <a:rPr lang="en-US" dirty="0" err="1" smtClean="0"/>
              <a:t>Istok</a:t>
            </a:r>
            <a:r>
              <a:rPr lang="en-US" dirty="0" smtClean="0"/>
              <a:t> </a:t>
            </a:r>
            <a:endParaRPr lang="sr-Latn-RS" dirty="0" smtClean="0"/>
          </a:p>
          <a:p>
            <a:r>
              <a:rPr lang="en-US" dirty="0" err="1" smtClean="0"/>
              <a:t>Južnu</a:t>
            </a:r>
            <a:r>
              <a:rPr lang="en-US" dirty="0" smtClean="0"/>
              <a:t> </a:t>
            </a:r>
            <a:r>
              <a:rPr lang="en-US" dirty="0" err="1" smtClean="0"/>
              <a:t>Aziju</a:t>
            </a:r>
            <a:endParaRPr lang="sr-Latn-RS" dirty="0" smtClean="0"/>
          </a:p>
          <a:p>
            <a:pPr algn="ctr">
              <a:buNone/>
            </a:pPr>
            <a:r>
              <a:rPr lang="sr-Latn-RS" b="1" dirty="0" err="1" smtClean="0"/>
              <a:t>Z</a:t>
            </a:r>
            <a:r>
              <a:rPr lang="en-US" b="1" dirty="0" err="1" smtClean="0"/>
              <a:t>asedaju</a:t>
            </a:r>
            <a:r>
              <a:rPr lang="en-US" b="1" dirty="0" smtClean="0"/>
              <a:t> </a:t>
            </a:r>
            <a:r>
              <a:rPr lang="en-US" b="1" dirty="0" err="1" smtClean="0"/>
              <a:t>najmanje</a:t>
            </a:r>
            <a:r>
              <a:rPr lang="en-US" b="1" dirty="0" smtClean="0"/>
              <a:t> </a:t>
            </a:r>
            <a:r>
              <a:rPr lang="en-US" b="1" dirty="0" err="1" smtClean="0"/>
              <a:t>jednom</a:t>
            </a:r>
            <a:r>
              <a:rPr lang="en-US" b="1" dirty="0" smtClean="0"/>
              <a:t> </a:t>
            </a:r>
            <a:r>
              <a:rPr lang="en-US" b="1" dirty="0" err="1" smtClean="0"/>
              <a:t>godišnje</a:t>
            </a:r>
            <a:r>
              <a:rPr lang="en-US" b="1" dirty="0" smtClean="0"/>
              <a:t> </a:t>
            </a:r>
            <a:r>
              <a:rPr lang="en-US" b="1" dirty="0" err="1" smtClean="0"/>
              <a:t>i</a:t>
            </a:r>
            <a:r>
              <a:rPr lang="en-US" b="1" dirty="0" smtClean="0"/>
              <a:t> </a:t>
            </a:r>
            <a:r>
              <a:rPr lang="en-US" b="1" dirty="0" err="1" smtClean="0"/>
              <a:t>sastavljene</a:t>
            </a:r>
            <a:r>
              <a:rPr lang="en-US" b="1" dirty="0" smtClean="0"/>
              <a:t> </a:t>
            </a:r>
            <a:r>
              <a:rPr lang="en-US" b="1" dirty="0" err="1" smtClean="0"/>
              <a:t>su</a:t>
            </a:r>
            <a:r>
              <a:rPr lang="en-US" b="1" dirty="0" smtClean="0"/>
              <a:t> </a:t>
            </a:r>
            <a:r>
              <a:rPr lang="en-US" b="1" dirty="0" err="1" smtClean="0"/>
              <a:t>od</a:t>
            </a:r>
            <a:r>
              <a:rPr lang="en-US" b="1" dirty="0" smtClean="0"/>
              <a:t> </a:t>
            </a:r>
            <a:r>
              <a:rPr lang="en-US" b="1" dirty="0" err="1" smtClean="0"/>
              <a:t>punopravnih</a:t>
            </a:r>
            <a:r>
              <a:rPr lang="en-US" b="1" dirty="0" smtClean="0"/>
              <a:t> </a:t>
            </a:r>
            <a:r>
              <a:rPr lang="en-US" b="1" dirty="0" err="1" smtClean="0"/>
              <a:t>članica</a:t>
            </a:r>
            <a:r>
              <a:rPr lang="en-US" b="1" dirty="0" smtClean="0"/>
              <a:t> </a:t>
            </a:r>
            <a:r>
              <a:rPr lang="en-US" b="1" dirty="0" err="1" smtClean="0"/>
              <a:t>i</a:t>
            </a:r>
            <a:r>
              <a:rPr lang="en-US" b="1" dirty="0" smtClean="0"/>
              <a:t> </a:t>
            </a:r>
            <a:r>
              <a:rPr lang="en-US" b="1" dirty="0" err="1" smtClean="0"/>
              <a:t>pridruženih</a:t>
            </a:r>
            <a:r>
              <a:rPr lang="en-US" b="1" dirty="0" smtClean="0"/>
              <a:t> </a:t>
            </a:r>
            <a:r>
              <a:rPr lang="en-US" b="1" dirty="0" err="1" smtClean="0"/>
              <a:t>članica</a:t>
            </a:r>
            <a:r>
              <a:rPr lang="en-US" b="1" dirty="0" smtClean="0"/>
              <a:t> </a:t>
            </a:r>
            <a:r>
              <a:rPr lang="en-US" b="1" dirty="0" err="1" smtClean="0"/>
              <a:t>iz</a:t>
            </a:r>
            <a:r>
              <a:rPr lang="en-US" b="1" dirty="0" smtClean="0"/>
              <a:t> </a:t>
            </a:r>
            <a:r>
              <a:rPr lang="en-US" b="1" dirty="0" err="1" smtClean="0"/>
              <a:t>određenog</a:t>
            </a:r>
            <a:r>
              <a:rPr lang="en-US" b="1" dirty="0" smtClean="0"/>
              <a:t> </a:t>
            </a:r>
            <a:r>
              <a:rPr lang="en-US" b="1" dirty="0" err="1" smtClean="0"/>
              <a:t>regiona</a:t>
            </a:r>
            <a:endParaRPr lang="sr-Latn-RS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Komiteti</a:t>
            </a:r>
            <a:r>
              <a:rPr lang="en-US" dirty="0" smtClean="0"/>
              <a:t> </a:t>
            </a:r>
            <a:r>
              <a:rPr lang="sr-Latn-RS" dirty="0" smtClean="0"/>
              <a:t> </a:t>
            </a:r>
            <a:r>
              <a:rPr lang="en-US" dirty="0" smtClean="0"/>
              <a:t>UNWTO 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izrad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programa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budžet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finansije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statistik</a:t>
            </a:r>
            <a:r>
              <a:rPr lang="sr-Latn-RS" dirty="0" smtClean="0"/>
              <a:t>a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zaštit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životne</a:t>
            </a:r>
            <a:r>
              <a:rPr lang="en-US" dirty="0" smtClean="0"/>
              <a:t> </a:t>
            </a:r>
            <a:r>
              <a:rPr lang="en-US" dirty="0" err="1" smtClean="0"/>
              <a:t>sredine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kvalitet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obrazovanje</a:t>
            </a:r>
            <a:r>
              <a:rPr lang="en-US" dirty="0" smtClean="0"/>
              <a:t> 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istraživanje</a:t>
            </a:r>
            <a:endParaRPr lang="sr-Latn-R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Sekretarijat</a:t>
            </a:r>
            <a:r>
              <a:rPr lang="en-US" dirty="0" smtClean="0"/>
              <a:t> </a:t>
            </a:r>
            <a:r>
              <a:rPr lang="sr-Latn-RS" dirty="0" smtClean="0"/>
              <a:t>UNWTO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RS" dirty="0" smtClean="0"/>
              <a:t>Sekretarijatom </a:t>
            </a:r>
            <a:r>
              <a:rPr lang="en-US" dirty="0" err="1" smtClean="0"/>
              <a:t>rukovodi</a:t>
            </a:r>
            <a:r>
              <a:rPr lang="en-US" dirty="0" smtClean="0"/>
              <a:t> </a:t>
            </a:r>
            <a:r>
              <a:rPr lang="sr-Latn-RS" dirty="0" err="1" smtClean="0"/>
              <a:t>g</a:t>
            </a:r>
            <a:r>
              <a:rPr lang="en-US" dirty="0" err="1" smtClean="0"/>
              <a:t>eneralni</a:t>
            </a:r>
            <a:r>
              <a:rPr lang="en-US" dirty="0" smtClean="0"/>
              <a:t> </a:t>
            </a:r>
            <a:r>
              <a:rPr lang="en-US" dirty="0" err="1" smtClean="0"/>
              <a:t>sekretar</a:t>
            </a:r>
            <a:r>
              <a:rPr lang="en-US" dirty="0" smtClean="0"/>
              <a:t>  </a:t>
            </a:r>
            <a:r>
              <a:rPr lang="en-US" dirty="0" err="1" smtClean="0"/>
              <a:t>koji</a:t>
            </a:r>
            <a:r>
              <a:rPr lang="en-US" dirty="0" smtClean="0"/>
              <a:t> je </a:t>
            </a:r>
            <a:r>
              <a:rPr lang="en-US" dirty="0" err="1" smtClean="0"/>
              <a:t>supevizor</a:t>
            </a:r>
            <a:r>
              <a:rPr lang="en-US" dirty="0" smtClean="0"/>
              <a:t> </a:t>
            </a:r>
            <a:r>
              <a:rPr lang="en-US" dirty="0" err="1" smtClean="0"/>
              <a:t>oko</a:t>
            </a:r>
            <a:r>
              <a:rPr lang="en-US" dirty="0" smtClean="0"/>
              <a:t> 90 </a:t>
            </a:r>
            <a:r>
              <a:rPr lang="en-US" dirty="0" err="1" smtClean="0"/>
              <a:t>stalno</a:t>
            </a:r>
            <a:r>
              <a:rPr lang="en-US" dirty="0" smtClean="0"/>
              <a:t> </a:t>
            </a:r>
            <a:r>
              <a:rPr lang="en-US" dirty="0" err="1" smtClean="0"/>
              <a:t>zaposlenih</a:t>
            </a:r>
            <a:r>
              <a:rPr lang="en-US" dirty="0" smtClean="0"/>
              <a:t> u </a:t>
            </a:r>
            <a:r>
              <a:rPr lang="en-US" dirty="0" err="1" smtClean="0"/>
              <a:t>sedištu</a:t>
            </a:r>
            <a:r>
              <a:rPr lang="en-US" dirty="0" smtClean="0"/>
              <a:t> u </a:t>
            </a:r>
            <a:r>
              <a:rPr lang="en-US" dirty="0" err="1" smtClean="0"/>
              <a:t>Madridu</a:t>
            </a:r>
            <a:endParaRPr lang="sr-Latn-RS" dirty="0" smtClean="0"/>
          </a:p>
          <a:p>
            <a:r>
              <a:rPr lang="en-US" dirty="0" err="1" smtClean="0"/>
              <a:t>odgovoran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implementaciju</a:t>
            </a:r>
            <a:r>
              <a:rPr lang="en-US" dirty="0" smtClean="0"/>
              <a:t> </a:t>
            </a:r>
            <a:r>
              <a:rPr lang="en-US" dirty="0" err="1" smtClean="0"/>
              <a:t>programa</a:t>
            </a:r>
            <a:r>
              <a:rPr lang="en-US" dirty="0" smtClean="0"/>
              <a:t> </a:t>
            </a:r>
            <a:r>
              <a:rPr lang="en-US" dirty="0" err="1" smtClean="0"/>
              <a:t>rada</a:t>
            </a:r>
            <a:r>
              <a:rPr lang="en-US" dirty="0" smtClean="0"/>
              <a:t> UNWTO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pružanje</a:t>
            </a:r>
            <a:r>
              <a:rPr lang="en-US" dirty="0" smtClean="0"/>
              <a:t> </a:t>
            </a:r>
            <a:r>
              <a:rPr lang="en-US" dirty="0" err="1" smtClean="0"/>
              <a:t>usluga</a:t>
            </a:r>
            <a:r>
              <a:rPr lang="en-US" dirty="0" smtClean="0"/>
              <a:t> </a:t>
            </a:r>
            <a:r>
              <a:rPr lang="en-US" dirty="0" err="1" smtClean="0"/>
              <a:t>svim</a:t>
            </a:r>
            <a:r>
              <a:rPr lang="en-US" dirty="0" smtClean="0"/>
              <a:t> </a:t>
            </a:r>
            <a:r>
              <a:rPr lang="en-US" dirty="0" err="1" smtClean="0"/>
              <a:t>članicama</a:t>
            </a:r>
            <a:endParaRPr lang="sr-Latn-RS" dirty="0" smtClean="0"/>
          </a:p>
          <a:p>
            <a:r>
              <a:rPr lang="sr-Latn-RS" dirty="0" smtClean="0"/>
              <a:t>K</a:t>
            </a:r>
            <a:r>
              <a:rPr lang="en-US" dirty="0" err="1" smtClean="0"/>
              <a:t>ancelariju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Aziju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Pacifik</a:t>
            </a:r>
            <a:r>
              <a:rPr lang="en-US" dirty="0" smtClean="0"/>
              <a:t> u Osaki, Japan, </a:t>
            </a:r>
            <a:r>
              <a:rPr lang="en-US" dirty="0" err="1" smtClean="0"/>
              <a:t>finasira</a:t>
            </a:r>
            <a:r>
              <a:rPr lang="en-US" dirty="0" smtClean="0"/>
              <a:t> </a:t>
            </a:r>
            <a:r>
              <a:rPr lang="en-US" dirty="0" err="1" smtClean="0"/>
              <a:t>japanska</a:t>
            </a:r>
            <a:r>
              <a:rPr lang="en-US" dirty="0" smtClean="0"/>
              <a:t> </a:t>
            </a:r>
            <a:r>
              <a:rPr lang="en-US" dirty="0" err="1" smtClean="0"/>
              <a:t>vlada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en-US" dirty="0" err="1" smtClean="0"/>
              <a:t>Zvanični</a:t>
            </a:r>
            <a:r>
              <a:rPr lang="en-US" dirty="0" smtClean="0"/>
              <a:t> </a:t>
            </a:r>
            <a:r>
              <a:rPr lang="en-US" dirty="0" err="1" smtClean="0"/>
              <a:t>jezici</a:t>
            </a:r>
            <a:r>
              <a:rPr lang="en-US" dirty="0" smtClean="0"/>
              <a:t> UNWTO </a:t>
            </a:r>
            <a:r>
              <a:rPr lang="en-US" dirty="0" err="1" smtClean="0"/>
              <a:t>su</a:t>
            </a:r>
            <a:r>
              <a:rPr lang="en-US" dirty="0" smtClean="0"/>
              <a:t>: </a:t>
            </a:r>
            <a:r>
              <a:rPr lang="en-US" dirty="0" err="1" smtClean="0"/>
              <a:t>engleski</a:t>
            </a:r>
            <a:r>
              <a:rPr lang="en-US" dirty="0" smtClean="0"/>
              <a:t>, </a:t>
            </a:r>
            <a:r>
              <a:rPr lang="en-US" dirty="0" err="1" smtClean="0"/>
              <a:t>španski</a:t>
            </a:r>
            <a:r>
              <a:rPr lang="en-US" dirty="0" smtClean="0"/>
              <a:t>, </a:t>
            </a:r>
            <a:r>
              <a:rPr lang="en-US" dirty="0" err="1" smtClean="0"/>
              <a:t>francuski</a:t>
            </a:r>
            <a:r>
              <a:rPr lang="en-US" dirty="0" smtClean="0"/>
              <a:t>, </a:t>
            </a:r>
            <a:r>
              <a:rPr lang="en-US" dirty="0" err="1" smtClean="0"/>
              <a:t>ruski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arapski</a:t>
            </a:r>
            <a:r>
              <a:rPr lang="en-US" dirty="0" smtClean="0"/>
              <a:t>.</a:t>
            </a:r>
          </a:p>
          <a:p>
            <a:endParaRPr lang="sr-Latn-R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UNWTO je </a:t>
            </a:r>
            <a:r>
              <a:rPr lang="en-US" dirty="0" err="1" smtClean="0"/>
              <a:t>upućena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razvijanje</a:t>
            </a:r>
            <a:r>
              <a:rPr lang="en-US" dirty="0" smtClean="0"/>
              <a:t> </a:t>
            </a:r>
            <a:r>
              <a:rPr lang="en-US" dirty="0" err="1" smtClean="0"/>
              <a:t>saradnje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drugim</a:t>
            </a:r>
            <a:r>
              <a:rPr lang="en-US" dirty="0" smtClean="0"/>
              <a:t> </a:t>
            </a:r>
            <a:r>
              <a:rPr lang="en-US" dirty="0" err="1" smtClean="0"/>
              <a:t>organizacijama</a:t>
            </a:r>
            <a:r>
              <a:rPr lang="en-US" dirty="0" smtClean="0"/>
              <a:t> u </a:t>
            </a:r>
            <a:r>
              <a:rPr lang="en-US" dirty="0" err="1" smtClean="0"/>
              <a:t>sistemu</a:t>
            </a:r>
            <a:r>
              <a:rPr lang="en-US" dirty="0" smtClean="0"/>
              <a:t> OUN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Svetsk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zdravstven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organizacij</a:t>
            </a:r>
            <a:r>
              <a:rPr lang="sr-Latn-RS" dirty="0" smtClean="0"/>
              <a:t>a</a:t>
            </a:r>
            <a:r>
              <a:rPr lang="en-US" dirty="0" smtClean="0"/>
              <a:t> (WHO), </a:t>
            </a:r>
            <a:endParaRPr lang="sr-Latn-RS" dirty="0" smtClean="0"/>
          </a:p>
          <a:p>
            <a:r>
              <a:rPr lang="en-US" dirty="0" err="1" smtClean="0"/>
              <a:t>Međunarodn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civiln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avionsk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organizacij</a:t>
            </a:r>
            <a:r>
              <a:rPr lang="sr-Latn-RS" dirty="0" smtClean="0"/>
              <a:t>a</a:t>
            </a:r>
            <a:r>
              <a:rPr lang="en-US" dirty="0" smtClean="0"/>
              <a:t> (ICAO), </a:t>
            </a:r>
            <a:endParaRPr lang="sr-Latn-RS" dirty="0" smtClean="0"/>
          </a:p>
          <a:p>
            <a:r>
              <a:rPr lang="en-US" dirty="0" err="1" smtClean="0"/>
              <a:t>Međunarodn</a:t>
            </a:r>
            <a:r>
              <a:rPr lang="sr-Latn-RS" dirty="0" smtClean="0"/>
              <a:t>a</a:t>
            </a:r>
            <a:r>
              <a:rPr lang="en-US" dirty="0" smtClean="0"/>
              <a:t> bank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rekonstrukciju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razvoj</a:t>
            </a:r>
            <a:r>
              <a:rPr lang="en-US" dirty="0" smtClean="0"/>
              <a:t> (IROB), </a:t>
            </a:r>
            <a:endParaRPr lang="sr-Latn-RS" dirty="0" smtClean="0"/>
          </a:p>
          <a:p>
            <a:r>
              <a:rPr lang="en-US" dirty="0" err="1" smtClean="0"/>
              <a:t>Međunarodn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organizacij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rada</a:t>
            </a:r>
            <a:r>
              <a:rPr lang="en-US" dirty="0" smtClean="0"/>
              <a:t> (ILO), </a:t>
            </a:r>
            <a:endParaRPr lang="sr-Latn-RS" dirty="0" smtClean="0"/>
          </a:p>
          <a:p>
            <a:r>
              <a:rPr lang="en-US" dirty="0" smtClean="0"/>
              <a:t>UNESCO</a:t>
            </a:r>
            <a:r>
              <a:rPr lang="sr-Latn-RS" dirty="0" smtClean="0"/>
              <a:t>...</a:t>
            </a:r>
            <a:r>
              <a:rPr lang="en-US" dirty="0" smtClean="0"/>
              <a:t>.</a:t>
            </a:r>
          </a:p>
          <a:p>
            <a:endParaRPr lang="sr-Latn-R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regionalne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nevladine</a:t>
            </a:r>
            <a:r>
              <a:rPr lang="en-US" dirty="0" smtClean="0"/>
              <a:t> </a:t>
            </a:r>
            <a:r>
              <a:rPr lang="en-US" dirty="0" err="1" smtClean="0"/>
              <a:t>međunarodne</a:t>
            </a:r>
            <a:r>
              <a:rPr lang="en-US" dirty="0" smtClean="0"/>
              <a:t> </a:t>
            </a:r>
            <a:r>
              <a:rPr lang="en-US" dirty="0" err="1" smtClean="0"/>
              <a:t>organizacije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OECD – </a:t>
            </a:r>
            <a:r>
              <a:rPr lang="en-US" dirty="0" err="1" smtClean="0"/>
              <a:t>Organizacija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ekonomsku</a:t>
            </a:r>
            <a:r>
              <a:rPr lang="en-US" dirty="0" smtClean="0"/>
              <a:t> </a:t>
            </a:r>
            <a:r>
              <a:rPr lang="en-US" dirty="0" err="1" smtClean="0"/>
              <a:t>saradnju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razvoj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smtClean="0"/>
              <a:t>EU – </a:t>
            </a:r>
            <a:r>
              <a:rPr lang="en-US" dirty="0" err="1" smtClean="0"/>
              <a:t>Evropska</a:t>
            </a:r>
            <a:r>
              <a:rPr lang="en-US" dirty="0" smtClean="0"/>
              <a:t> </a:t>
            </a:r>
            <a:r>
              <a:rPr lang="en-US" dirty="0" err="1" smtClean="0"/>
              <a:t>Unija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Organizacija</a:t>
            </a:r>
            <a:r>
              <a:rPr lang="en-US" dirty="0" smtClean="0"/>
              <a:t> </a:t>
            </a:r>
            <a:r>
              <a:rPr lang="en-US" dirty="0" err="1" smtClean="0"/>
              <a:t>afričkih</a:t>
            </a:r>
            <a:r>
              <a:rPr lang="en-US" dirty="0" smtClean="0"/>
              <a:t> </a:t>
            </a:r>
            <a:r>
              <a:rPr lang="en-US" dirty="0" err="1" smtClean="0"/>
              <a:t>zemalja</a:t>
            </a:r>
            <a:r>
              <a:rPr lang="en-US" dirty="0" smtClean="0"/>
              <a:t>, </a:t>
            </a:r>
            <a:r>
              <a:rPr lang="en-US" dirty="0" err="1" smtClean="0"/>
              <a:t>Organizacija</a:t>
            </a:r>
            <a:r>
              <a:rPr lang="en-US" dirty="0" smtClean="0"/>
              <a:t> </a:t>
            </a:r>
            <a:r>
              <a:rPr lang="en-US" dirty="0" err="1" smtClean="0"/>
              <a:t>zemalja</a:t>
            </a:r>
            <a:r>
              <a:rPr lang="en-US" dirty="0" smtClean="0"/>
              <a:t> </a:t>
            </a:r>
            <a:r>
              <a:rPr lang="en-US" dirty="0" err="1" smtClean="0"/>
              <a:t>Jugoistočne</a:t>
            </a:r>
            <a:r>
              <a:rPr lang="en-US" dirty="0" smtClean="0"/>
              <a:t> </a:t>
            </a:r>
            <a:r>
              <a:rPr lang="en-US" dirty="0" err="1" smtClean="0"/>
              <a:t>Azije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Evropska</a:t>
            </a:r>
            <a:r>
              <a:rPr lang="en-US" dirty="0" smtClean="0"/>
              <a:t> </a:t>
            </a:r>
            <a:r>
              <a:rPr lang="en-US" dirty="0" err="1" smtClean="0"/>
              <a:t>investiciona</a:t>
            </a:r>
            <a:r>
              <a:rPr lang="en-US" dirty="0" smtClean="0"/>
              <a:t> </a:t>
            </a:r>
            <a:r>
              <a:rPr lang="en-US" dirty="0" err="1" smtClean="0"/>
              <a:t>banka</a:t>
            </a:r>
            <a:r>
              <a:rPr lang="en-US" dirty="0" smtClean="0"/>
              <a:t>, </a:t>
            </a:r>
            <a:r>
              <a:rPr lang="en-US" dirty="0" err="1" smtClean="0"/>
              <a:t>Azijska</a:t>
            </a:r>
            <a:r>
              <a:rPr lang="en-US" dirty="0" smtClean="0"/>
              <a:t> </a:t>
            </a:r>
            <a:r>
              <a:rPr lang="en-US" dirty="0" err="1" smtClean="0"/>
              <a:t>banka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razvoj</a:t>
            </a:r>
            <a:r>
              <a:rPr lang="en-US" dirty="0" smtClean="0"/>
              <a:t> </a:t>
            </a:r>
            <a:endParaRPr lang="sr-Latn-RS" dirty="0" smtClean="0"/>
          </a:p>
          <a:p>
            <a:r>
              <a:rPr lang="en-US" dirty="0" smtClean="0"/>
              <a:t>WATA (World Association of Travel Agencies) - </a:t>
            </a:r>
            <a:r>
              <a:rPr lang="en-US" dirty="0" err="1" smtClean="0"/>
              <a:t>Svetska</a:t>
            </a:r>
            <a:r>
              <a:rPr lang="en-US" dirty="0" smtClean="0"/>
              <a:t> </a:t>
            </a:r>
            <a:r>
              <a:rPr lang="en-US" dirty="0" err="1" smtClean="0"/>
              <a:t>asocijacija</a:t>
            </a:r>
            <a:r>
              <a:rPr lang="en-US" dirty="0" smtClean="0"/>
              <a:t> </a:t>
            </a:r>
            <a:r>
              <a:rPr lang="en-US" dirty="0" err="1" smtClean="0"/>
              <a:t>turističkih</a:t>
            </a:r>
            <a:r>
              <a:rPr lang="en-US" dirty="0" smtClean="0"/>
              <a:t> </a:t>
            </a:r>
            <a:r>
              <a:rPr lang="en-US" dirty="0" err="1" smtClean="0"/>
              <a:t>agencija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sedištem</a:t>
            </a:r>
            <a:r>
              <a:rPr lang="en-US" dirty="0" smtClean="0"/>
              <a:t> u </a:t>
            </a:r>
            <a:r>
              <a:rPr lang="en-US" dirty="0" err="1" smtClean="0"/>
              <a:t>Ženevi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smtClean="0"/>
              <a:t> ICTA – </a:t>
            </a:r>
            <a:r>
              <a:rPr lang="en-US" dirty="0" err="1" smtClean="0"/>
              <a:t>Međunarodni</a:t>
            </a:r>
            <a:r>
              <a:rPr lang="en-US" dirty="0" smtClean="0"/>
              <a:t> </a:t>
            </a:r>
            <a:r>
              <a:rPr lang="en-US" dirty="0" err="1" smtClean="0"/>
              <a:t>savet</a:t>
            </a:r>
            <a:r>
              <a:rPr lang="en-US" dirty="0" smtClean="0"/>
              <a:t> </a:t>
            </a:r>
            <a:r>
              <a:rPr lang="en-US" dirty="0" err="1" smtClean="0"/>
              <a:t>turističkih</a:t>
            </a:r>
            <a:r>
              <a:rPr lang="en-US" dirty="0" smtClean="0"/>
              <a:t> </a:t>
            </a:r>
            <a:r>
              <a:rPr lang="en-US" dirty="0" err="1" smtClean="0"/>
              <a:t>agencija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sedištem</a:t>
            </a:r>
            <a:r>
              <a:rPr lang="en-US" dirty="0" smtClean="0"/>
              <a:t> u </a:t>
            </a:r>
            <a:r>
              <a:rPr lang="en-US" dirty="0" err="1" smtClean="0"/>
              <a:t>Londonu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smtClean="0"/>
              <a:t> UIC - </a:t>
            </a:r>
            <a:r>
              <a:rPr lang="en-US" dirty="0" err="1" smtClean="0"/>
              <a:t>Međunarodna</a:t>
            </a:r>
            <a:r>
              <a:rPr lang="en-US" dirty="0" smtClean="0"/>
              <a:t> </a:t>
            </a:r>
            <a:r>
              <a:rPr lang="en-US" dirty="0" err="1" smtClean="0"/>
              <a:t>železnička</a:t>
            </a:r>
            <a:r>
              <a:rPr lang="en-US" dirty="0" smtClean="0"/>
              <a:t> </a:t>
            </a:r>
            <a:r>
              <a:rPr lang="en-US" dirty="0" err="1" smtClean="0"/>
              <a:t>unija</a:t>
            </a:r>
            <a:r>
              <a:rPr lang="en-US" dirty="0" smtClean="0"/>
              <a:t> u </a:t>
            </a:r>
            <a:r>
              <a:rPr lang="en-US" dirty="0" err="1" smtClean="0"/>
              <a:t>Parizu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smtClean="0"/>
              <a:t> AACC – </a:t>
            </a:r>
            <a:r>
              <a:rPr lang="en-US" dirty="0" err="1" smtClean="0"/>
              <a:t>Međunarodni</a:t>
            </a:r>
            <a:r>
              <a:rPr lang="en-US" dirty="0" smtClean="0"/>
              <a:t> </a:t>
            </a:r>
            <a:r>
              <a:rPr lang="en-US" dirty="0" err="1" smtClean="0"/>
              <a:t>savet</a:t>
            </a:r>
            <a:r>
              <a:rPr lang="en-US" dirty="0" smtClean="0"/>
              <a:t> </a:t>
            </a:r>
            <a:r>
              <a:rPr lang="en-US" dirty="0" err="1" smtClean="0"/>
              <a:t>asocijacije</a:t>
            </a:r>
            <a:r>
              <a:rPr lang="en-US" dirty="0" smtClean="0"/>
              <a:t> </a:t>
            </a:r>
            <a:r>
              <a:rPr lang="en-US" dirty="0" err="1" smtClean="0"/>
              <a:t>aerodroma</a:t>
            </a:r>
            <a:r>
              <a:rPr lang="en-US" dirty="0" smtClean="0"/>
              <a:t> u </a:t>
            </a:r>
            <a:r>
              <a:rPr lang="en-US" dirty="0" err="1" smtClean="0"/>
              <a:t>Ženevi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smtClean="0"/>
              <a:t>AIEST – (</a:t>
            </a:r>
            <a:r>
              <a:rPr lang="en-US" dirty="0" err="1" smtClean="0"/>
              <a:t>Assosiation</a:t>
            </a:r>
            <a:r>
              <a:rPr lang="en-US" dirty="0" smtClean="0"/>
              <a:t> </a:t>
            </a:r>
            <a:r>
              <a:rPr lang="en-US" dirty="0" err="1" smtClean="0"/>
              <a:t>Internationale</a:t>
            </a:r>
            <a:r>
              <a:rPr lang="en-US" dirty="0" smtClean="0"/>
              <a:t> </a:t>
            </a:r>
            <a:r>
              <a:rPr lang="en-US" dirty="0" err="1" smtClean="0"/>
              <a:t>d,experts</a:t>
            </a:r>
            <a:r>
              <a:rPr lang="en-US" dirty="0" smtClean="0"/>
              <a:t> </a:t>
            </a:r>
            <a:r>
              <a:rPr lang="en-US" dirty="0" err="1" smtClean="0"/>
              <a:t>scientifiques</a:t>
            </a:r>
            <a:r>
              <a:rPr lang="en-US" dirty="0" smtClean="0"/>
              <a:t> du </a:t>
            </a:r>
            <a:r>
              <a:rPr lang="en-US" dirty="0" err="1" smtClean="0"/>
              <a:t>tourisme</a:t>
            </a:r>
            <a:r>
              <a:rPr lang="en-US" dirty="0" smtClean="0"/>
              <a:t>) </a:t>
            </a:r>
            <a:r>
              <a:rPr lang="en-US" dirty="0" err="1" smtClean="0"/>
              <a:t>Međunarodno</a:t>
            </a:r>
            <a:r>
              <a:rPr lang="en-US" dirty="0" smtClean="0"/>
              <a:t> </a:t>
            </a:r>
            <a:r>
              <a:rPr lang="en-US" dirty="0" err="1" smtClean="0"/>
              <a:t>udruženje</a:t>
            </a:r>
            <a:r>
              <a:rPr lang="en-US" dirty="0" smtClean="0"/>
              <a:t> </a:t>
            </a:r>
            <a:r>
              <a:rPr lang="en-US" dirty="0" err="1" smtClean="0"/>
              <a:t>naučnih</a:t>
            </a:r>
            <a:r>
              <a:rPr lang="en-US" dirty="0" smtClean="0"/>
              <a:t> </a:t>
            </a:r>
            <a:r>
              <a:rPr lang="en-US" dirty="0" err="1" smtClean="0"/>
              <a:t>turističkih</a:t>
            </a:r>
            <a:r>
              <a:rPr lang="en-US" dirty="0" smtClean="0"/>
              <a:t> </a:t>
            </a:r>
            <a:r>
              <a:rPr lang="en-US" dirty="0" err="1" smtClean="0"/>
              <a:t>eksperata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smtClean="0"/>
              <a:t>VIAA – </a:t>
            </a:r>
            <a:r>
              <a:rPr lang="en-US" dirty="0" err="1" smtClean="0"/>
              <a:t>Međunarodna</a:t>
            </a:r>
            <a:r>
              <a:rPr lang="en-US" dirty="0" smtClean="0"/>
              <a:t> </a:t>
            </a:r>
            <a:r>
              <a:rPr lang="en-US" dirty="0" err="1" smtClean="0"/>
              <a:t>unija</a:t>
            </a:r>
            <a:r>
              <a:rPr lang="en-US" dirty="0" smtClean="0"/>
              <a:t> </a:t>
            </a:r>
            <a:r>
              <a:rPr lang="en-US" dirty="0" err="1" smtClean="0"/>
              <a:t>alpinističkih</a:t>
            </a:r>
            <a:r>
              <a:rPr lang="en-US" dirty="0" smtClean="0"/>
              <a:t> </a:t>
            </a:r>
            <a:r>
              <a:rPr lang="en-US" dirty="0" err="1" smtClean="0"/>
              <a:t>asocijacija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smtClean="0"/>
              <a:t>UICH – </a:t>
            </a:r>
            <a:r>
              <a:rPr lang="en-US" dirty="0" err="1" smtClean="0"/>
              <a:t>Međunarodna</a:t>
            </a:r>
            <a:r>
              <a:rPr lang="en-US" dirty="0" smtClean="0"/>
              <a:t> </a:t>
            </a:r>
            <a:r>
              <a:rPr lang="en-US" dirty="0" err="1" smtClean="0"/>
              <a:t>unija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zaštitu</a:t>
            </a:r>
            <a:r>
              <a:rPr lang="en-US" dirty="0" smtClean="0"/>
              <a:t> </a:t>
            </a:r>
            <a:r>
              <a:rPr lang="en-US" dirty="0" err="1" smtClean="0"/>
              <a:t>prirode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njenih</a:t>
            </a:r>
            <a:r>
              <a:rPr lang="en-US" dirty="0" smtClean="0"/>
              <a:t> </a:t>
            </a:r>
            <a:r>
              <a:rPr lang="en-US" dirty="0" err="1" smtClean="0"/>
              <a:t>resursa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smtClean="0"/>
              <a:t>IHEI – </a:t>
            </a:r>
            <a:r>
              <a:rPr lang="en-US" dirty="0" err="1" smtClean="0"/>
              <a:t>Međunarodna</a:t>
            </a:r>
            <a:r>
              <a:rPr lang="en-US" dirty="0" smtClean="0"/>
              <a:t> </a:t>
            </a:r>
            <a:r>
              <a:rPr lang="en-US" dirty="0" err="1" smtClean="0"/>
              <a:t>hotelska</a:t>
            </a:r>
            <a:r>
              <a:rPr lang="en-US" dirty="0" smtClean="0"/>
              <a:t> </a:t>
            </a:r>
            <a:r>
              <a:rPr lang="en-US" dirty="0" err="1" smtClean="0"/>
              <a:t>inicijativa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očuvanje</a:t>
            </a:r>
            <a:r>
              <a:rPr lang="en-US" dirty="0" smtClean="0"/>
              <a:t> </a:t>
            </a:r>
            <a:r>
              <a:rPr lang="en-US" dirty="0" err="1" smtClean="0"/>
              <a:t>životne</a:t>
            </a:r>
            <a:r>
              <a:rPr lang="en-US" dirty="0" smtClean="0"/>
              <a:t> </a:t>
            </a:r>
            <a:r>
              <a:rPr lang="en-US" dirty="0" err="1" smtClean="0"/>
              <a:t>sredine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sedištem</a:t>
            </a:r>
            <a:r>
              <a:rPr lang="en-US" dirty="0" smtClean="0"/>
              <a:t> u </a:t>
            </a:r>
            <a:r>
              <a:rPr lang="en-US" dirty="0" err="1" smtClean="0"/>
              <a:t>Londonu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smtClean="0"/>
              <a:t>Green Hotels Association – </a:t>
            </a:r>
            <a:r>
              <a:rPr lang="en-US" dirty="0" err="1" smtClean="0"/>
              <a:t>Udruženje</a:t>
            </a:r>
            <a:r>
              <a:rPr lang="en-US" dirty="0" smtClean="0"/>
              <a:t> </a:t>
            </a:r>
            <a:r>
              <a:rPr lang="en-US" dirty="0" err="1" smtClean="0"/>
              <a:t>zelenih</a:t>
            </a:r>
            <a:r>
              <a:rPr lang="en-US" dirty="0" smtClean="0"/>
              <a:t> </a:t>
            </a:r>
            <a:r>
              <a:rPr lang="en-US" dirty="0" err="1" smtClean="0"/>
              <a:t>hotela</a:t>
            </a:r>
            <a:r>
              <a:rPr lang="en-US" dirty="0" smtClean="0"/>
              <a:t> u SAD</a:t>
            </a:r>
          </a:p>
          <a:p>
            <a:endParaRPr lang="sr-Latn-R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Međunarodna</a:t>
            </a:r>
            <a:r>
              <a:rPr lang="en-US" b="1" dirty="0" smtClean="0"/>
              <a:t> </a:t>
            </a:r>
            <a:r>
              <a:rPr lang="en-US" b="1" dirty="0" err="1" smtClean="0"/>
              <a:t>udruženja</a:t>
            </a:r>
            <a:r>
              <a:rPr lang="en-US" b="1" dirty="0" smtClean="0"/>
              <a:t> </a:t>
            </a:r>
            <a:r>
              <a:rPr lang="en-US" b="1" dirty="0" err="1" smtClean="0"/>
              <a:t>turističkih</a:t>
            </a:r>
            <a:r>
              <a:rPr lang="en-US" b="1" dirty="0" smtClean="0"/>
              <a:t> </a:t>
            </a:r>
            <a:r>
              <a:rPr lang="en-US" b="1" dirty="0" err="1" smtClean="0"/>
              <a:t>agencija</a:t>
            </a:r>
            <a:r>
              <a:rPr lang="en-US" b="1" dirty="0" smtClean="0"/>
              <a:t> </a:t>
            </a:r>
            <a:r>
              <a:rPr lang="en-US" b="1" dirty="0" err="1" smtClean="0"/>
              <a:t>i</a:t>
            </a:r>
            <a:r>
              <a:rPr lang="en-US" b="1" dirty="0" smtClean="0"/>
              <a:t> </a:t>
            </a:r>
            <a:r>
              <a:rPr lang="en-US" b="1" dirty="0" err="1" smtClean="0"/>
              <a:t>hotelijerstva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UFTAA</a:t>
            </a:r>
            <a:r>
              <a:rPr lang="sr-Latn-RS" dirty="0" smtClean="0"/>
              <a:t> - </a:t>
            </a:r>
            <a:r>
              <a:rPr lang="en-US" dirty="0" smtClean="0"/>
              <a:t>Universal Federation of Travel Agents Associations</a:t>
            </a:r>
            <a:r>
              <a:rPr lang="sr-Latn-RS" dirty="0" smtClean="0"/>
              <a:t> - </a:t>
            </a:r>
            <a:r>
              <a:rPr lang="en-US" dirty="0" err="1" smtClean="0"/>
              <a:t>Svetsk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federacij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udruženja</a:t>
            </a:r>
            <a:r>
              <a:rPr lang="en-US" dirty="0" smtClean="0"/>
              <a:t> </a:t>
            </a:r>
            <a:r>
              <a:rPr lang="en-US" dirty="0" err="1" smtClean="0"/>
              <a:t>turističkih</a:t>
            </a:r>
            <a:r>
              <a:rPr lang="en-US" dirty="0" smtClean="0"/>
              <a:t> </a:t>
            </a:r>
            <a:r>
              <a:rPr lang="en-US" dirty="0" err="1" smtClean="0"/>
              <a:t>agencija</a:t>
            </a:r>
            <a:r>
              <a:rPr lang="en-US" dirty="0" smtClean="0"/>
              <a:t> </a:t>
            </a:r>
            <a:r>
              <a:rPr lang="sr-Latn-RS" dirty="0" smtClean="0"/>
              <a:t> sa sedištem u Monaku</a:t>
            </a:r>
          </a:p>
          <a:p>
            <a:endParaRPr lang="sr-Latn-R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</a:t>
            </a:r>
            <a:r>
              <a:rPr lang="sr-Latn-RS" dirty="0" smtClean="0"/>
              <a:t>snovni cilj UFTAA prema statutu je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pregovara</a:t>
            </a:r>
            <a:r>
              <a:rPr lang="sr-Latn-RS" dirty="0" smtClean="0"/>
              <a:t>nje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davaocima</a:t>
            </a:r>
            <a:r>
              <a:rPr lang="en-US" dirty="0" smtClean="0"/>
              <a:t> </a:t>
            </a:r>
            <a:r>
              <a:rPr lang="en-US" dirty="0" err="1" smtClean="0"/>
              <a:t>usluga</a:t>
            </a:r>
            <a:r>
              <a:rPr lang="en-US" dirty="0" smtClean="0"/>
              <a:t>, </a:t>
            </a:r>
            <a:r>
              <a:rPr lang="en-US" dirty="0" err="1" smtClean="0"/>
              <a:t>državnim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nedržavnim</a:t>
            </a:r>
            <a:r>
              <a:rPr lang="en-US" dirty="0" smtClean="0"/>
              <a:t> </a:t>
            </a:r>
            <a:r>
              <a:rPr lang="en-US" dirty="0" err="1" smtClean="0"/>
              <a:t>organizacijama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se </a:t>
            </a:r>
            <a:r>
              <a:rPr lang="en-US" dirty="0" err="1" smtClean="0"/>
              <a:t>bave</a:t>
            </a:r>
            <a:r>
              <a:rPr lang="en-US" dirty="0" smtClean="0"/>
              <a:t> </a:t>
            </a:r>
            <a:r>
              <a:rPr lang="en-US" dirty="0" err="1" smtClean="0"/>
              <a:t>turizmom</a:t>
            </a:r>
            <a:r>
              <a:rPr lang="en-US" dirty="0" smtClean="0"/>
              <a:t> u </a:t>
            </a:r>
            <a:r>
              <a:rPr lang="en-US" dirty="0" err="1" smtClean="0"/>
              <a:t>ime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račun</a:t>
            </a:r>
            <a:r>
              <a:rPr lang="en-US" dirty="0" smtClean="0"/>
              <a:t> </a:t>
            </a:r>
            <a:r>
              <a:rPr lang="en-US" dirty="0" err="1" smtClean="0"/>
              <a:t>profesije</a:t>
            </a:r>
            <a:r>
              <a:rPr lang="en-US" dirty="0" smtClean="0"/>
              <a:t> </a:t>
            </a:r>
            <a:r>
              <a:rPr lang="en-US" dirty="0" err="1" smtClean="0"/>
              <a:t>putničkih</a:t>
            </a:r>
            <a:r>
              <a:rPr lang="en-US" dirty="0" smtClean="0"/>
              <a:t> </a:t>
            </a:r>
            <a:r>
              <a:rPr lang="en-US" dirty="0" err="1" smtClean="0"/>
              <a:t>agenata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en-US" dirty="0" err="1" smtClean="0"/>
              <a:t>pružanje</a:t>
            </a:r>
            <a:r>
              <a:rPr lang="en-US" dirty="0" smtClean="0"/>
              <a:t> </a:t>
            </a:r>
            <a:r>
              <a:rPr lang="en-US" dirty="0" err="1" smtClean="0"/>
              <a:t>pravne</a:t>
            </a:r>
            <a:r>
              <a:rPr lang="en-US" dirty="0" smtClean="0"/>
              <a:t> </a:t>
            </a:r>
            <a:r>
              <a:rPr lang="en-US" dirty="0" err="1" smtClean="0"/>
              <a:t>zaštite</a:t>
            </a:r>
            <a:r>
              <a:rPr lang="en-US" dirty="0" smtClean="0"/>
              <a:t> </a:t>
            </a:r>
            <a:r>
              <a:rPr lang="en-US" dirty="0" err="1" smtClean="0"/>
              <a:t>preko</a:t>
            </a:r>
            <a:r>
              <a:rPr lang="en-US" dirty="0" smtClean="0"/>
              <a:t> </a:t>
            </a:r>
            <a:r>
              <a:rPr lang="en-US" dirty="0" err="1" smtClean="0"/>
              <a:t>nacionalnih</a:t>
            </a:r>
            <a:r>
              <a:rPr lang="en-US" dirty="0" smtClean="0"/>
              <a:t> </a:t>
            </a:r>
            <a:r>
              <a:rPr lang="en-US" dirty="0" err="1" smtClean="0"/>
              <a:t>udruženja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pružanje</a:t>
            </a:r>
            <a:r>
              <a:rPr lang="en-US" dirty="0" smtClean="0"/>
              <a:t> </a:t>
            </a:r>
            <a:r>
              <a:rPr lang="en-US" dirty="0" err="1" smtClean="0"/>
              <a:t>moralne</a:t>
            </a:r>
            <a:r>
              <a:rPr lang="en-US" dirty="0" smtClean="0"/>
              <a:t>, </a:t>
            </a:r>
            <a:r>
              <a:rPr lang="en-US" dirty="0" err="1" smtClean="0"/>
              <a:t>materijalne</a:t>
            </a:r>
            <a:r>
              <a:rPr lang="en-US" dirty="0" smtClean="0"/>
              <a:t>, </a:t>
            </a:r>
            <a:r>
              <a:rPr lang="en-US" dirty="0" err="1" smtClean="0"/>
              <a:t>profesionalne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tehničke</a:t>
            </a:r>
            <a:r>
              <a:rPr lang="en-US" dirty="0" smtClean="0"/>
              <a:t> </a:t>
            </a:r>
            <a:r>
              <a:rPr lang="en-US" dirty="0" err="1" smtClean="0"/>
              <a:t>pomoći</a:t>
            </a:r>
            <a:r>
              <a:rPr lang="en-US" dirty="0" smtClean="0"/>
              <a:t> u </a:t>
            </a:r>
            <a:r>
              <a:rPr lang="en-US" dirty="0" err="1" smtClean="0"/>
              <a:t>cilju</a:t>
            </a:r>
            <a:r>
              <a:rPr lang="en-US" dirty="0" smtClean="0"/>
              <a:t> </a:t>
            </a:r>
            <a:r>
              <a:rPr lang="en-US" dirty="0" err="1" smtClean="0"/>
              <a:t>zauzimanja</a:t>
            </a:r>
            <a:r>
              <a:rPr lang="en-US" dirty="0" smtClean="0"/>
              <a:t> </a:t>
            </a:r>
            <a:r>
              <a:rPr lang="en-US" dirty="0" err="1" smtClean="0"/>
              <a:t>što</a:t>
            </a:r>
            <a:r>
              <a:rPr lang="en-US" dirty="0" smtClean="0"/>
              <a:t> </a:t>
            </a:r>
            <a:r>
              <a:rPr lang="en-US" dirty="0" err="1" smtClean="0"/>
              <a:t>povoljnijeg</a:t>
            </a:r>
            <a:r>
              <a:rPr lang="en-US" dirty="0" smtClean="0"/>
              <a:t> </a:t>
            </a:r>
            <a:r>
              <a:rPr lang="en-US" dirty="0" err="1" smtClean="0"/>
              <a:t>mesta</a:t>
            </a:r>
            <a:r>
              <a:rPr lang="en-US" dirty="0" smtClean="0"/>
              <a:t> u </a:t>
            </a:r>
            <a:r>
              <a:rPr lang="en-US" dirty="0" err="1" smtClean="0"/>
              <a:t>međunarodnom</a:t>
            </a:r>
            <a:r>
              <a:rPr lang="en-US" dirty="0" smtClean="0"/>
              <a:t> </a:t>
            </a:r>
            <a:r>
              <a:rPr lang="en-US" dirty="0" err="1" smtClean="0"/>
              <a:t>turizmu</a:t>
            </a:r>
            <a:r>
              <a:rPr lang="en-US" dirty="0" smtClean="0"/>
              <a:t>.</a:t>
            </a:r>
          </a:p>
          <a:p>
            <a:endParaRPr lang="sr-Latn-R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Aktivnosti</a:t>
            </a:r>
            <a:r>
              <a:rPr lang="en-US" dirty="0" smtClean="0"/>
              <a:t> UFTAA 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rešavanje</a:t>
            </a:r>
            <a:r>
              <a:rPr lang="en-US" dirty="0" smtClean="0"/>
              <a:t> </a:t>
            </a:r>
            <a:r>
              <a:rPr lang="en-US" dirty="0" err="1" smtClean="0"/>
              <a:t>pravnih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ekonomskih</a:t>
            </a:r>
            <a:r>
              <a:rPr lang="en-US" dirty="0" smtClean="0"/>
              <a:t> </a:t>
            </a:r>
            <a:r>
              <a:rPr lang="en-US" dirty="0" err="1" smtClean="0"/>
              <a:t>problema</a:t>
            </a:r>
            <a:r>
              <a:rPr lang="en-US" dirty="0" smtClean="0"/>
              <a:t> u </a:t>
            </a:r>
            <a:r>
              <a:rPr lang="en-US" dirty="0" err="1" smtClean="0"/>
              <a:t>radu</a:t>
            </a:r>
            <a:r>
              <a:rPr lang="en-US" dirty="0" smtClean="0"/>
              <a:t> </a:t>
            </a:r>
            <a:r>
              <a:rPr lang="en-US" dirty="0" err="1" smtClean="0"/>
              <a:t>agencija</a:t>
            </a:r>
            <a:r>
              <a:rPr lang="en-US" dirty="0" smtClean="0"/>
              <a:t> </a:t>
            </a:r>
            <a:r>
              <a:rPr lang="en-US" dirty="0" err="1" smtClean="0"/>
              <a:t>kroz</a:t>
            </a:r>
            <a:r>
              <a:rPr lang="en-US" dirty="0" smtClean="0"/>
              <a:t> </a:t>
            </a:r>
            <a:r>
              <a:rPr lang="en-US" dirty="0" err="1" smtClean="0"/>
              <a:t>rad</a:t>
            </a:r>
            <a:r>
              <a:rPr lang="en-US" dirty="0" smtClean="0"/>
              <a:t> </a:t>
            </a:r>
            <a:r>
              <a:rPr lang="en-US" dirty="0" err="1" smtClean="0"/>
              <a:t>specijalizovanih</a:t>
            </a:r>
            <a:r>
              <a:rPr lang="en-US" dirty="0" smtClean="0"/>
              <a:t> </a:t>
            </a:r>
            <a:r>
              <a:rPr lang="en-US" dirty="0" err="1" smtClean="0"/>
              <a:t>stručnih</a:t>
            </a:r>
            <a:r>
              <a:rPr lang="en-US" dirty="0" smtClean="0"/>
              <a:t> </a:t>
            </a:r>
            <a:r>
              <a:rPr lang="en-US" dirty="0" err="1" smtClean="0"/>
              <a:t>komisija</a:t>
            </a:r>
            <a:r>
              <a:rPr lang="en-US" dirty="0" smtClean="0"/>
              <a:t>. </a:t>
            </a:r>
            <a:endParaRPr lang="sr-Latn-RS" dirty="0" smtClean="0"/>
          </a:p>
          <a:p>
            <a:r>
              <a:rPr lang="en-US" dirty="0" err="1" smtClean="0"/>
              <a:t>usklađivanj</a:t>
            </a:r>
            <a:r>
              <a:rPr lang="sr-Latn-RS" dirty="0" smtClean="0"/>
              <a:t>e</a:t>
            </a:r>
            <a:r>
              <a:rPr lang="en-US" dirty="0" smtClean="0"/>
              <a:t> </a:t>
            </a:r>
            <a:r>
              <a:rPr lang="en-US" dirty="0" err="1" smtClean="0"/>
              <a:t>poslovnih</a:t>
            </a:r>
            <a:r>
              <a:rPr lang="en-US" dirty="0" smtClean="0"/>
              <a:t> </a:t>
            </a:r>
            <a:r>
              <a:rPr lang="en-US" dirty="0" err="1" smtClean="0"/>
              <a:t>odnosa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hotelijerima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vazduhoplovnim</a:t>
            </a:r>
            <a:r>
              <a:rPr lang="en-US" dirty="0" smtClean="0"/>
              <a:t> </a:t>
            </a:r>
            <a:r>
              <a:rPr lang="en-US" dirty="0" err="1" smtClean="0"/>
              <a:t>prevoziocima</a:t>
            </a:r>
            <a:r>
              <a:rPr lang="en-US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različitih</a:t>
            </a:r>
            <a:r>
              <a:rPr lang="en-US" dirty="0" smtClean="0"/>
              <a:t> </a:t>
            </a:r>
            <a:r>
              <a:rPr lang="en-US" dirty="0" err="1" smtClean="0"/>
              <a:t>zemalja</a:t>
            </a:r>
            <a:r>
              <a:rPr lang="en-US" dirty="0" smtClean="0"/>
              <a:t> </a:t>
            </a:r>
            <a:r>
              <a:rPr lang="sr-Latn-RS" dirty="0" smtClean="0"/>
              <a:t>na bazi </a:t>
            </a:r>
            <a:r>
              <a:rPr lang="en-US" dirty="0" err="1" smtClean="0"/>
              <a:t>međunarodnih</a:t>
            </a:r>
            <a:r>
              <a:rPr lang="en-US" dirty="0" smtClean="0"/>
              <a:t> </a:t>
            </a:r>
            <a:r>
              <a:rPr lang="en-US" dirty="0" err="1" smtClean="0"/>
              <a:t>konvencija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IHA (International Hotel Association)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IATA</a:t>
            </a:r>
            <a:endParaRPr lang="sr-Latn-R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regionalnA UDRUŽENJA TURISTIČKIH AGENCIJA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en-US" dirty="0" err="1" smtClean="0"/>
              <a:t>Udruženje</a:t>
            </a:r>
            <a:r>
              <a:rPr lang="en-US" dirty="0" smtClean="0"/>
              <a:t> </a:t>
            </a:r>
            <a:r>
              <a:rPr lang="en-US" dirty="0" err="1" smtClean="0"/>
              <a:t>putničkih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turističkih</a:t>
            </a:r>
            <a:r>
              <a:rPr lang="en-US" dirty="0" smtClean="0"/>
              <a:t> </a:t>
            </a:r>
            <a:r>
              <a:rPr lang="en-US" dirty="0" err="1" smtClean="0"/>
              <a:t>agencija</a:t>
            </a:r>
            <a:r>
              <a:rPr lang="en-US" dirty="0" smtClean="0"/>
              <a:t> </a:t>
            </a:r>
            <a:r>
              <a:rPr lang="en-US" dirty="0" err="1" smtClean="0"/>
              <a:t>Južne</a:t>
            </a:r>
            <a:r>
              <a:rPr lang="en-US" dirty="0" smtClean="0"/>
              <a:t> </a:t>
            </a:r>
            <a:r>
              <a:rPr lang="en-US" dirty="0" err="1" smtClean="0"/>
              <a:t>Amerike</a:t>
            </a:r>
            <a:r>
              <a:rPr lang="en-US" dirty="0" smtClean="0"/>
              <a:t>  – COTAL (</a:t>
            </a:r>
            <a:r>
              <a:rPr lang="en-US" dirty="0" err="1" smtClean="0"/>
              <a:t>Confederacion</a:t>
            </a:r>
            <a:r>
              <a:rPr lang="en-US" dirty="0" smtClean="0"/>
              <a:t> de </a:t>
            </a:r>
            <a:r>
              <a:rPr lang="en-US" dirty="0" err="1" smtClean="0"/>
              <a:t>Organizaciones</a:t>
            </a:r>
            <a:r>
              <a:rPr lang="en-US" dirty="0" smtClean="0"/>
              <a:t> </a:t>
            </a:r>
            <a:r>
              <a:rPr lang="en-US" dirty="0" err="1" smtClean="0"/>
              <a:t>Turistica</a:t>
            </a:r>
            <a:r>
              <a:rPr lang="en-US" dirty="0" smtClean="0"/>
              <a:t> de la </a:t>
            </a:r>
            <a:r>
              <a:rPr lang="en-US" dirty="0" err="1" smtClean="0"/>
              <a:t>Amerika</a:t>
            </a:r>
            <a:r>
              <a:rPr lang="en-US" dirty="0" smtClean="0"/>
              <a:t> Latina)</a:t>
            </a:r>
          </a:p>
          <a:p>
            <a:pPr lvl="0"/>
            <a:r>
              <a:rPr lang="en-US" dirty="0" err="1" smtClean="0"/>
              <a:t>Međunarodno</a:t>
            </a:r>
            <a:r>
              <a:rPr lang="en-US" dirty="0" smtClean="0"/>
              <a:t> </a:t>
            </a:r>
            <a:r>
              <a:rPr lang="en-US" dirty="0" err="1" smtClean="0"/>
              <a:t>udruženje</a:t>
            </a:r>
            <a:r>
              <a:rPr lang="en-US" dirty="0" smtClean="0"/>
              <a:t> </a:t>
            </a:r>
            <a:r>
              <a:rPr lang="en-US" dirty="0" err="1" smtClean="0"/>
              <a:t>putničkih</a:t>
            </a:r>
            <a:r>
              <a:rPr lang="en-US" dirty="0" smtClean="0"/>
              <a:t> </a:t>
            </a:r>
            <a:r>
              <a:rPr lang="en-US" dirty="0" err="1" smtClean="0"/>
              <a:t>agencija</a:t>
            </a:r>
            <a:r>
              <a:rPr lang="en-US" dirty="0" smtClean="0"/>
              <a:t> </a:t>
            </a:r>
            <a:r>
              <a:rPr lang="en-US" dirty="0" err="1" smtClean="0"/>
              <a:t>pacifičkih</a:t>
            </a:r>
            <a:r>
              <a:rPr lang="en-US" dirty="0" smtClean="0"/>
              <a:t> </a:t>
            </a:r>
            <a:r>
              <a:rPr lang="en-US" dirty="0" err="1" smtClean="0"/>
              <a:t>zemalja</a:t>
            </a:r>
            <a:r>
              <a:rPr lang="en-US" dirty="0" smtClean="0"/>
              <a:t> – PATA (Pacific</a:t>
            </a:r>
            <a:r>
              <a:rPr lang="sr-Latn-RS" dirty="0" smtClean="0"/>
              <a:t> </a:t>
            </a:r>
            <a:r>
              <a:rPr lang="en-US" dirty="0" smtClean="0"/>
              <a:t>Association Travel Agencies)</a:t>
            </a:r>
          </a:p>
          <a:p>
            <a:r>
              <a:rPr lang="en-US" dirty="0" err="1" smtClean="0"/>
              <a:t>Balkanska</a:t>
            </a:r>
            <a:r>
              <a:rPr lang="en-US" dirty="0" smtClean="0"/>
              <a:t> </a:t>
            </a:r>
            <a:r>
              <a:rPr lang="en-US" dirty="0" err="1" smtClean="0"/>
              <a:t>Federacija</a:t>
            </a:r>
            <a:r>
              <a:rPr lang="en-US" dirty="0" smtClean="0"/>
              <a:t> </a:t>
            </a:r>
            <a:r>
              <a:rPr lang="en-US" dirty="0" err="1" smtClean="0"/>
              <a:t>Asocijacija</a:t>
            </a:r>
            <a:r>
              <a:rPr lang="en-US" dirty="0" smtClean="0"/>
              <a:t> </a:t>
            </a:r>
            <a:r>
              <a:rPr lang="en-US" dirty="0" err="1" smtClean="0"/>
              <a:t>turističkih</a:t>
            </a:r>
            <a:r>
              <a:rPr lang="en-US" dirty="0" smtClean="0"/>
              <a:t> </a:t>
            </a:r>
            <a:r>
              <a:rPr lang="en-US" dirty="0" err="1" smtClean="0"/>
              <a:t>agencija</a:t>
            </a:r>
            <a:r>
              <a:rPr lang="en-US" dirty="0" smtClean="0"/>
              <a:t> – BAFTAA </a:t>
            </a:r>
            <a:r>
              <a:rPr lang="en-US" dirty="0" err="1" smtClean="0"/>
              <a:t>koja</a:t>
            </a:r>
            <a:r>
              <a:rPr lang="en-US" dirty="0" smtClean="0"/>
              <a:t> je </a:t>
            </a:r>
            <a:r>
              <a:rPr lang="en-US" dirty="0" err="1" smtClean="0"/>
              <a:t>formirana</a:t>
            </a:r>
            <a:r>
              <a:rPr lang="en-US" dirty="0" smtClean="0"/>
              <a:t> 2003.god.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sedištem</a:t>
            </a:r>
            <a:r>
              <a:rPr lang="en-US" dirty="0" smtClean="0"/>
              <a:t> u </a:t>
            </a:r>
            <a:r>
              <a:rPr lang="en-US" dirty="0" err="1" smtClean="0"/>
              <a:t>Atini</a:t>
            </a:r>
            <a:r>
              <a:rPr lang="en-US" dirty="0" smtClean="0"/>
              <a:t>. </a:t>
            </a:r>
            <a:r>
              <a:rPr lang="en-US" dirty="0" err="1" smtClean="0"/>
              <a:t>Njeni</a:t>
            </a:r>
            <a:r>
              <a:rPr lang="en-US" dirty="0" smtClean="0"/>
              <a:t> </a:t>
            </a:r>
            <a:r>
              <a:rPr lang="en-US" dirty="0" err="1" smtClean="0"/>
              <a:t>osnivači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asocijacije</a:t>
            </a:r>
            <a:r>
              <a:rPr lang="en-US" dirty="0" smtClean="0"/>
              <a:t> </a:t>
            </a:r>
            <a:r>
              <a:rPr lang="en-US" dirty="0" err="1" smtClean="0"/>
              <a:t>turističkih</a:t>
            </a:r>
            <a:r>
              <a:rPr lang="en-US" dirty="0" smtClean="0"/>
              <a:t> </a:t>
            </a:r>
            <a:r>
              <a:rPr lang="en-US" dirty="0" err="1" smtClean="0"/>
              <a:t>agencija</a:t>
            </a:r>
            <a:r>
              <a:rPr lang="en-US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: </a:t>
            </a:r>
            <a:r>
              <a:rPr lang="en-US" dirty="0" err="1" smtClean="0"/>
              <a:t>Rumunije</a:t>
            </a:r>
            <a:r>
              <a:rPr lang="en-US" dirty="0" smtClean="0"/>
              <a:t>, </a:t>
            </a:r>
            <a:r>
              <a:rPr lang="en-US" dirty="0" err="1" smtClean="0"/>
              <a:t>Albanije</a:t>
            </a:r>
            <a:r>
              <a:rPr lang="en-US" dirty="0" smtClean="0"/>
              <a:t>, </a:t>
            </a:r>
            <a:r>
              <a:rPr lang="en-US" dirty="0" err="1" smtClean="0"/>
              <a:t>Makedonije</a:t>
            </a:r>
            <a:r>
              <a:rPr lang="en-US" dirty="0" smtClean="0"/>
              <a:t>, </a:t>
            </a:r>
            <a:r>
              <a:rPr lang="en-US" dirty="0" err="1" smtClean="0"/>
              <a:t>Bugarske</a:t>
            </a:r>
            <a:r>
              <a:rPr lang="en-US" dirty="0" smtClean="0"/>
              <a:t>, </a:t>
            </a:r>
            <a:r>
              <a:rPr lang="en-US" dirty="0" err="1" smtClean="0"/>
              <a:t>Grčke</a:t>
            </a:r>
            <a:r>
              <a:rPr lang="en-US" dirty="0" smtClean="0"/>
              <a:t>, </a:t>
            </a:r>
            <a:r>
              <a:rPr lang="en-US" dirty="0" err="1" smtClean="0"/>
              <a:t>Turske</a:t>
            </a:r>
            <a:r>
              <a:rPr lang="en-US" dirty="0" smtClean="0"/>
              <a:t>, </a:t>
            </a:r>
            <a:r>
              <a:rPr lang="en-US" dirty="0" err="1" smtClean="0"/>
              <a:t>Bosne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Hercegovine</a:t>
            </a:r>
            <a:r>
              <a:rPr lang="en-US" dirty="0" smtClean="0"/>
              <a:t>, </a:t>
            </a:r>
            <a:r>
              <a:rPr lang="en-US" dirty="0" err="1" smtClean="0"/>
              <a:t>Srbije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Crne</a:t>
            </a:r>
            <a:r>
              <a:rPr lang="en-US" dirty="0" smtClean="0"/>
              <a:t> Gore</a:t>
            </a:r>
            <a:endParaRPr lang="sr-Latn-R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IH &amp;RA (International Hotel &amp; Restaurant Association) – </a:t>
            </a:r>
            <a:r>
              <a:rPr lang="en-US" dirty="0" err="1" smtClean="0"/>
              <a:t>Međunarodna</a:t>
            </a:r>
            <a:r>
              <a:rPr lang="en-US" dirty="0" smtClean="0"/>
              <a:t> </a:t>
            </a:r>
            <a:r>
              <a:rPr lang="en-US" dirty="0" err="1" smtClean="0"/>
              <a:t>asocijacija</a:t>
            </a:r>
            <a:r>
              <a:rPr lang="en-US" dirty="0" smtClean="0"/>
              <a:t> </a:t>
            </a:r>
            <a:r>
              <a:rPr lang="en-US" dirty="0" err="1" smtClean="0"/>
              <a:t>hotelijera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restoratera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osnovana</a:t>
            </a:r>
            <a:r>
              <a:rPr lang="en-US" dirty="0" smtClean="0"/>
              <a:t> je 1946.godine </a:t>
            </a:r>
            <a:endParaRPr lang="sr-Latn-RS" dirty="0" smtClean="0"/>
          </a:p>
          <a:p>
            <a:r>
              <a:rPr lang="sr-Latn-RS" dirty="0" smtClean="0"/>
              <a:t>N</a:t>
            </a:r>
            <a:r>
              <a:rPr lang="en-US" dirty="0" err="1" smtClean="0"/>
              <a:t>jene</a:t>
            </a:r>
            <a:r>
              <a:rPr lang="en-US" dirty="0" smtClean="0"/>
              <a:t> </a:t>
            </a:r>
            <a:r>
              <a:rPr lang="en-US" dirty="0" err="1" smtClean="0"/>
              <a:t>članice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nacionalna</a:t>
            </a:r>
            <a:r>
              <a:rPr lang="en-US" dirty="0" smtClean="0"/>
              <a:t> </a:t>
            </a:r>
            <a:r>
              <a:rPr lang="en-US" dirty="0" err="1" smtClean="0"/>
              <a:t>udruženja</a:t>
            </a:r>
            <a:r>
              <a:rPr lang="en-US" dirty="0" smtClean="0"/>
              <a:t> </a:t>
            </a:r>
            <a:r>
              <a:rPr lang="en-US" dirty="0" err="1" smtClean="0"/>
              <a:t>hotelskog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restoraterskog</a:t>
            </a:r>
            <a:r>
              <a:rPr lang="en-US" dirty="0" smtClean="0"/>
              <a:t> </a:t>
            </a:r>
            <a:r>
              <a:rPr lang="en-US" dirty="0" err="1" smtClean="0"/>
              <a:t>poslovanja</a:t>
            </a:r>
            <a:r>
              <a:rPr lang="en-US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različitih</a:t>
            </a:r>
            <a:r>
              <a:rPr lang="en-US" dirty="0" smtClean="0"/>
              <a:t> </a:t>
            </a:r>
            <a:r>
              <a:rPr lang="en-US" dirty="0" err="1" smtClean="0"/>
              <a:t>delova</a:t>
            </a:r>
            <a:r>
              <a:rPr lang="en-US" dirty="0" smtClean="0"/>
              <a:t> </a:t>
            </a:r>
            <a:r>
              <a:rPr lang="en-US" dirty="0" err="1" smtClean="0"/>
              <a:t>sveta</a:t>
            </a:r>
            <a:r>
              <a:rPr lang="en-US" dirty="0" smtClean="0"/>
              <a:t>,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nacionalni</a:t>
            </a:r>
            <a:r>
              <a:rPr lang="en-US" dirty="0" smtClean="0"/>
              <a:t> </a:t>
            </a:r>
            <a:r>
              <a:rPr lang="en-US" dirty="0" err="1" smtClean="0"/>
              <a:t>lanci</a:t>
            </a:r>
            <a:r>
              <a:rPr lang="en-US" dirty="0" smtClean="0"/>
              <a:t> </a:t>
            </a:r>
            <a:r>
              <a:rPr lang="en-US" dirty="0" err="1" smtClean="0"/>
              <a:t>hotela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restorana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oko</a:t>
            </a:r>
            <a:r>
              <a:rPr lang="en-US" dirty="0" smtClean="0"/>
              <a:t> 50 </a:t>
            </a:r>
            <a:r>
              <a:rPr lang="en-US" dirty="0" err="1" smtClean="0"/>
              <a:t>brendova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en-US" dirty="0" smtClean="0"/>
              <a:t>IH&amp;RA je </a:t>
            </a:r>
            <a:r>
              <a:rPr lang="en-US" dirty="0" err="1" smtClean="0"/>
              <a:t>zvanično</a:t>
            </a:r>
            <a:r>
              <a:rPr lang="en-US" dirty="0" smtClean="0"/>
              <a:t> </a:t>
            </a:r>
            <a:r>
              <a:rPr lang="en-US" dirty="0" err="1" smtClean="0"/>
              <a:t>priznata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strane</a:t>
            </a:r>
            <a:r>
              <a:rPr lang="en-US" dirty="0" smtClean="0"/>
              <a:t> UN, </a:t>
            </a:r>
            <a:endParaRPr lang="sr-Latn-RS" dirty="0" smtClean="0"/>
          </a:p>
          <a:p>
            <a:r>
              <a:rPr lang="en-US" dirty="0" err="1" smtClean="0"/>
              <a:t>zastupa</a:t>
            </a:r>
            <a:r>
              <a:rPr lang="en-US" dirty="0" smtClean="0"/>
              <a:t> </a:t>
            </a:r>
            <a:r>
              <a:rPr lang="en-US" dirty="0" err="1" smtClean="0"/>
              <a:t>interese</a:t>
            </a:r>
            <a:r>
              <a:rPr lang="en-US" dirty="0" smtClean="0"/>
              <a:t> </a:t>
            </a:r>
            <a:r>
              <a:rPr lang="en-US" dirty="0" err="1" smtClean="0"/>
              <a:t>oko</a:t>
            </a:r>
            <a:r>
              <a:rPr lang="en-US" dirty="0" smtClean="0"/>
              <a:t> 300 000 </a:t>
            </a:r>
            <a:r>
              <a:rPr lang="en-US" dirty="0" err="1" smtClean="0"/>
              <a:t>hotela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8 </a:t>
            </a:r>
            <a:r>
              <a:rPr lang="en-US" dirty="0" err="1" smtClean="0"/>
              <a:t>miliona</a:t>
            </a:r>
            <a:r>
              <a:rPr lang="en-US" dirty="0" smtClean="0"/>
              <a:t> </a:t>
            </a:r>
            <a:r>
              <a:rPr lang="en-US" dirty="0" err="1" smtClean="0"/>
              <a:t>restorana</a:t>
            </a:r>
            <a:r>
              <a:rPr lang="en-US" dirty="0" smtClean="0"/>
              <a:t> u </a:t>
            </a:r>
            <a:r>
              <a:rPr lang="en-US" dirty="0" err="1" smtClean="0"/>
              <a:t>kojima</a:t>
            </a:r>
            <a:r>
              <a:rPr lang="en-US" dirty="0" smtClean="0"/>
              <a:t> je </a:t>
            </a:r>
            <a:r>
              <a:rPr lang="en-US" dirty="0" err="1" smtClean="0"/>
              <a:t>širom</a:t>
            </a:r>
            <a:r>
              <a:rPr lang="en-US" dirty="0" smtClean="0"/>
              <a:t> </a:t>
            </a:r>
            <a:r>
              <a:rPr lang="en-US" dirty="0" err="1" smtClean="0"/>
              <a:t>sveta</a:t>
            </a:r>
            <a:r>
              <a:rPr lang="en-US" dirty="0" smtClean="0"/>
              <a:t> </a:t>
            </a:r>
            <a:r>
              <a:rPr lang="en-US" dirty="0" err="1" smtClean="0"/>
              <a:t>ukupno</a:t>
            </a:r>
            <a:r>
              <a:rPr lang="en-US" dirty="0" smtClean="0"/>
              <a:t> </a:t>
            </a:r>
            <a:r>
              <a:rPr lang="en-US" dirty="0" err="1" smtClean="0"/>
              <a:t>zaposleno</a:t>
            </a:r>
            <a:r>
              <a:rPr lang="en-US" dirty="0" smtClean="0"/>
              <a:t> </a:t>
            </a:r>
            <a:r>
              <a:rPr lang="en-US" dirty="0" err="1" smtClean="0"/>
              <a:t>oko</a:t>
            </a:r>
            <a:r>
              <a:rPr lang="en-US" dirty="0" smtClean="0"/>
              <a:t> 60 </a:t>
            </a:r>
            <a:r>
              <a:rPr lang="en-US" dirty="0" err="1" smtClean="0"/>
              <a:t>miliona</a:t>
            </a:r>
            <a:r>
              <a:rPr lang="en-US" dirty="0" smtClean="0"/>
              <a:t> </a:t>
            </a:r>
            <a:r>
              <a:rPr lang="en-US" dirty="0" err="1" smtClean="0"/>
              <a:t>ljudi</a:t>
            </a:r>
            <a:endParaRPr lang="sr-Latn-R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/>
              <a:t>neprofitna</a:t>
            </a:r>
            <a:r>
              <a:rPr lang="en-US" dirty="0" smtClean="0"/>
              <a:t> </a:t>
            </a:r>
            <a:r>
              <a:rPr lang="en-US" dirty="0" err="1" smtClean="0"/>
              <a:t>organizacija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err="1" smtClean="0"/>
              <a:t>posvećena</a:t>
            </a:r>
            <a:r>
              <a:rPr lang="en-US" dirty="0" smtClean="0"/>
              <a:t> </a:t>
            </a:r>
            <a:r>
              <a:rPr lang="sr-Latn-RS" dirty="0" smtClean="0"/>
              <a:t>je </a:t>
            </a:r>
            <a:r>
              <a:rPr lang="en-US" dirty="0" err="1" smtClean="0"/>
              <a:t>pomaganju</a:t>
            </a:r>
            <a:r>
              <a:rPr lang="en-US" dirty="0" smtClean="0"/>
              <a:t> </a:t>
            </a:r>
            <a:r>
              <a:rPr lang="en-US" dirty="0" err="1" smtClean="0"/>
              <a:t>svojim</a:t>
            </a:r>
            <a:r>
              <a:rPr lang="en-US" dirty="0" smtClean="0"/>
              <a:t> </a:t>
            </a:r>
            <a:r>
              <a:rPr lang="en-US" dirty="0" err="1" smtClean="0"/>
              <a:t>članicama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ostvare</a:t>
            </a:r>
            <a:r>
              <a:rPr lang="en-US" dirty="0" smtClean="0"/>
              <a:t> </a:t>
            </a:r>
            <a:r>
              <a:rPr lang="en-US" dirty="0" err="1" smtClean="0"/>
              <a:t>poslovne</a:t>
            </a:r>
            <a:r>
              <a:rPr lang="en-US" dirty="0" smtClean="0"/>
              <a:t> </a:t>
            </a:r>
            <a:r>
              <a:rPr lang="en-US" dirty="0" err="1" smtClean="0"/>
              <a:t>ciljeve</a:t>
            </a:r>
            <a:r>
              <a:rPr lang="en-US" dirty="0" smtClean="0"/>
              <a:t> .</a:t>
            </a:r>
            <a:endParaRPr lang="sr-Latn-RS" dirty="0" smtClean="0"/>
          </a:p>
          <a:p>
            <a:r>
              <a:rPr lang="sr-Latn-RS" dirty="0" smtClean="0"/>
              <a:t>č</a:t>
            </a:r>
            <a:r>
              <a:rPr lang="en-US" dirty="0" err="1" smtClean="0"/>
              <a:t>lanice</a:t>
            </a:r>
            <a:r>
              <a:rPr lang="en-US" dirty="0" smtClean="0"/>
              <a:t> </a:t>
            </a:r>
            <a:r>
              <a:rPr lang="en-US" dirty="0" err="1" smtClean="0"/>
              <a:t>ove</a:t>
            </a:r>
            <a:r>
              <a:rPr lang="en-US" dirty="0" smtClean="0"/>
              <a:t> </a:t>
            </a:r>
            <a:r>
              <a:rPr lang="en-US" dirty="0" err="1" smtClean="0"/>
              <a:t>organizacije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: </a:t>
            </a:r>
            <a:r>
              <a:rPr lang="en-US" dirty="0" err="1" smtClean="0"/>
              <a:t>međunarodni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nacionalni</a:t>
            </a:r>
            <a:r>
              <a:rPr lang="en-US" dirty="0" smtClean="0"/>
              <a:t> </a:t>
            </a:r>
            <a:r>
              <a:rPr lang="en-US" dirty="0" err="1" smtClean="0"/>
              <a:t>hotelski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/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restoranski</a:t>
            </a:r>
            <a:r>
              <a:rPr lang="en-US" dirty="0" smtClean="0"/>
              <a:t> </a:t>
            </a:r>
            <a:r>
              <a:rPr lang="en-US" dirty="0" err="1" smtClean="0"/>
              <a:t>lanci</a:t>
            </a:r>
            <a:r>
              <a:rPr lang="en-US" dirty="0" smtClean="0"/>
              <a:t>, </a:t>
            </a:r>
            <a:r>
              <a:rPr lang="en-US" dirty="0" err="1" smtClean="0"/>
              <a:t>nezavisni</a:t>
            </a:r>
            <a:r>
              <a:rPr lang="en-US" dirty="0" smtClean="0"/>
              <a:t> </a:t>
            </a:r>
            <a:r>
              <a:rPr lang="en-US" dirty="0" err="1" smtClean="0"/>
              <a:t>hotelijeri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restorateri</a:t>
            </a:r>
            <a:r>
              <a:rPr lang="en-US" dirty="0" smtClean="0"/>
              <a:t>, </a:t>
            </a:r>
            <a:r>
              <a:rPr lang="en-US" dirty="0" err="1" smtClean="0"/>
              <a:t>nacionalne</a:t>
            </a:r>
            <a:r>
              <a:rPr lang="en-US" dirty="0" smtClean="0"/>
              <a:t> </a:t>
            </a:r>
            <a:r>
              <a:rPr lang="en-US" dirty="0" err="1" smtClean="0"/>
              <a:t>hotelske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restoraterske</a:t>
            </a:r>
            <a:r>
              <a:rPr lang="en-US" dirty="0" smtClean="0"/>
              <a:t> </a:t>
            </a:r>
            <a:r>
              <a:rPr lang="en-US" dirty="0" err="1" smtClean="0"/>
              <a:t>asocijacije</a:t>
            </a:r>
            <a:r>
              <a:rPr lang="en-US" dirty="0" smtClean="0"/>
              <a:t> (</a:t>
            </a:r>
            <a:r>
              <a:rPr lang="en-US" dirty="0" err="1" smtClean="0"/>
              <a:t>udruženja</a:t>
            </a:r>
            <a:r>
              <a:rPr lang="en-US" dirty="0" smtClean="0"/>
              <a:t>), </a:t>
            </a:r>
            <a:r>
              <a:rPr lang="en-US" dirty="0" err="1" smtClean="0"/>
              <a:t>provajderi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ostale</a:t>
            </a:r>
            <a:r>
              <a:rPr lang="en-US" dirty="0" smtClean="0"/>
              <a:t> </a:t>
            </a:r>
            <a:r>
              <a:rPr lang="en-US" dirty="0" err="1" smtClean="0"/>
              <a:t>organizacije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direktno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indirektno</a:t>
            </a:r>
            <a:r>
              <a:rPr lang="en-US" dirty="0" smtClean="0"/>
              <a:t> </a:t>
            </a:r>
            <a:r>
              <a:rPr lang="en-US" dirty="0" err="1" smtClean="0"/>
              <a:t>zainteresovane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hotelsko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restoratersko</a:t>
            </a:r>
            <a:r>
              <a:rPr lang="en-US" dirty="0" smtClean="0"/>
              <a:t> </a:t>
            </a:r>
            <a:r>
              <a:rPr lang="en-US" dirty="0" err="1" smtClean="0"/>
              <a:t>poslovanje</a:t>
            </a:r>
            <a:r>
              <a:rPr lang="en-US" dirty="0" smtClean="0"/>
              <a:t>. </a:t>
            </a:r>
            <a:endParaRPr lang="sr-Latn-RS" dirty="0" smtClean="0"/>
          </a:p>
          <a:p>
            <a:r>
              <a:rPr lang="en-US" dirty="0" err="1" smtClean="0"/>
              <a:t>Sedište</a:t>
            </a:r>
            <a:r>
              <a:rPr lang="en-US" dirty="0" smtClean="0"/>
              <a:t> IH&amp;RA </a:t>
            </a:r>
            <a:r>
              <a:rPr lang="sr-Latn-RS" dirty="0" smtClean="0"/>
              <a:t>je</a:t>
            </a:r>
            <a:r>
              <a:rPr lang="en-US" dirty="0" smtClean="0"/>
              <a:t> u </a:t>
            </a:r>
            <a:r>
              <a:rPr lang="en-US" dirty="0" err="1" smtClean="0"/>
              <a:t>Parizu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sr-Latn-RS" dirty="0" smtClean="0"/>
              <a:t>S</a:t>
            </a:r>
            <a:r>
              <a:rPr lang="en-US" dirty="0" err="1" smtClean="0"/>
              <a:t>truktur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rukovođenja</a:t>
            </a:r>
            <a:r>
              <a:rPr lang="en-US" dirty="0" smtClean="0"/>
              <a:t>:  </a:t>
            </a:r>
            <a:r>
              <a:rPr lang="en-US" dirty="0" err="1" smtClean="0"/>
              <a:t>Izvršni</a:t>
            </a:r>
            <a:r>
              <a:rPr lang="en-US" dirty="0" smtClean="0"/>
              <a:t> </a:t>
            </a:r>
            <a:r>
              <a:rPr lang="en-US" dirty="0" err="1" smtClean="0"/>
              <a:t>direktor</a:t>
            </a:r>
            <a:r>
              <a:rPr lang="en-US" dirty="0" smtClean="0"/>
              <a:t>, </a:t>
            </a:r>
            <a:r>
              <a:rPr lang="en-US" dirty="0" err="1" smtClean="0"/>
              <a:t>Generalna</a:t>
            </a:r>
            <a:r>
              <a:rPr lang="en-US" dirty="0" smtClean="0"/>
              <a:t> </a:t>
            </a:r>
            <a:r>
              <a:rPr lang="en-US" dirty="0" err="1" smtClean="0"/>
              <a:t>skupština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Bord</a:t>
            </a:r>
            <a:r>
              <a:rPr lang="en-US" dirty="0" smtClean="0"/>
              <a:t> </a:t>
            </a:r>
            <a:r>
              <a:rPr lang="en-US" dirty="0" err="1" smtClean="0"/>
              <a:t>direktora</a:t>
            </a:r>
            <a:r>
              <a:rPr lang="en-US" dirty="0" smtClean="0"/>
              <a:t>.</a:t>
            </a:r>
          </a:p>
          <a:p>
            <a:endParaRPr lang="sr-Latn-R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/>
              <a:t>NACIONALNE TURISTIČKE ORGANIZACIJE I UDRUŽENJA</a:t>
            </a:r>
            <a:r>
              <a:rPr lang="en-US" sz="1600" dirty="0"/>
              <a:t/>
            </a:r>
            <a:br>
              <a:rPr lang="en-US" sz="1600" dirty="0"/>
            </a:b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ASTA</a:t>
            </a:r>
            <a:r>
              <a:rPr lang="en-US" dirty="0" smtClean="0"/>
              <a:t> (American Society of Travel Agents) u SAD</a:t>
            </a:r>
          </a:p>
          <a:p>
            <a:r>
              <a:rPr lang="en-US" b="1" dirty="0" smtClean="0"/>
              <a:t>DRV</a:t>
            </a:r>
            <a:r>
              <a:rPr lang="en-US" dirty="0" smtClean="0"/>
              <a:t> (</a:t>
            </a:r>
            <a:r>
              <a:rPr lang="en-US" dirty="0" err="1" smtClean="0"/>
              <a:t>Deutche</a:t>
            </a:r>
            <a:r>
              <a:rPr lang="en-US" dirty="0" smtClean="0"/>
              <a:t> </a:t>
            </a:r>
            <a:r>
              <a:rPr lang="en-US" dirty="0" err="1" smtClean="0"/>
              <a:t>Reisebure</a:t>
            </a:r>
            <a:r>
              <a:rPr lang="en-US" dirty="0" smtClean="0"/>
              <a:t> </a:t>
            </a:r>
            <a:r>
              <a:rPr lang="en-US" dirty="0" err="1" smtClean="0"/>
              <a:t>Verband</a:t>
            </a:r>
            <a:r>
              <a:rPr lang="en-US" dirty="0" smtClean="0"/>
              <a:t>) u </a:t>
            </a:r>
            <a:r>
              <a:rPr lang="en-US" dirty="0" err="1" smtClean="0"/>
              <a:t>Nemačkoj</a:t>
            </a:r>
            <a:endParaRPr lang="en-US" dirty="0" smtClean="0"/>
          </a:p>
          <a:p>
            <a:r>
              <a:rPr lang="en-US" b="1" dirty="0" smtClean="0"/>
              <a:t>ABTA</a:t>
            </a:r>
            <a:r>
              <a:rPr lang="en-US" dirty="0" smtClean="0"/>
              <a:t> (Association of British Travel Agents) u </a:t>
            </a:r>
            <a:r>
              <a:rPr lang="en-US" dirty="0" err="1" smtClean="0"/>
              <a:t>Velikoj</a:t>
            </a:r>
            <a:r>
              <a:rPr lang="en-US" dirty="0" smtClean="0"/>
              <a:t> </a:t>
            </a:r>
            <a:r>
              <a:rPr lang="en-US" dirty="0" err="1" smtClean="0"/>
              <a:t>Britaniji</a:t>
            </a:r>
            <a:endParaRPr lang="en-US" dirty="0" smtClean="0"/>
          </a:p>
          <a:p>
            <a:r>
              <a:rPr lang="en-US" b="1" dirty="0" smtClean="0"/>
              <a:t>SNAV</a:t>
            </a:r>
            <a:r>
              <a:rPr lang="en-US" dirty="0" smtClean="0"/>
              <a:t> (</a:t>
            </a:r>
            <a:r>
              <a:rPr lang="en-US" dirty="0" err="1" smtClean="0"/>
              <a:t>Syndicat</a:t>
            </a:r>
            <a:r>
              <a:rPr lang="en-US" dirty="0" smtClean="0"/>
              <a:t> Nation des </a:t>
            </a:r>
            <a:r>
              <a:rPr lang="en-US" dirty="0" err="1" smtClean="0"/>
              <a:t>Agences</a:t>
            </a:r>
            <a:r>
              <a:rPr lang="en-US" dirty="0" smtClean="0"/>
              <a:t> de Voyage) u </a:t>
            </a:r>
            <a:r>
              <a:rPr lang="en-US" dirty="0" err="1" smtClean="0"/>
              <a:t>Francuskoj</a:t>
            </a:r>
            <a:endParaRPr lang="en-US" dirty="0" smtClean="0"/>
          </a:p>
          <a:p>
            <a:r>
              <a:rPr lang="en-US" b="1" dirty="0" smtClean="0"/>
              <a:t>FIAVET</a:t>
            </a:r>
            <a:r>
              <a:rPr lang="en-US" dirty="0" smtClean="0"/>
              <a:t> (</a:t>
            </a:r>
            <a:r>
              <a:rPr lang="en-US" dirty="0" err="1" smtClean="0"/>
              <a:t>Federacione</a:t>
            </a:r>
            <a:r>
              <a:rPr lang="en-US" dirty="0" smtClean="0"/>
              <a:t> </a:t>
            </a:r>
            <a:r>
              <a:rPr lang="en-US" dirty="0" err="1" smtClean="0"/>
              <a:t>Italiana</a:t>
            </a:r>
            <a:r>
              <a:rPr lang="en-US" dirty="0" smtClean="0"/>
              <a:t> </a:t>
            </a:r>
            <a:r>
              <a:rPr lang="en-US" dirty="0" err="1" smtClean="0"/>
              <a:t>Associazione</a:t>
            </a:r>
            <a:r>
              <a:rPr lang="en-US" dirty="0" smtClean="0"/>
              <a:t> </a:t>
            </a:r>
            <a:r>
              <a:rPr lang="en-US" dirty="0" err="1" smtClean="0"/>
              <a:t>Imprese</a:t>
            </a:r>
            <a:r>
              <a:rPr lang="en-US" dirty="0" smtClean="0"/>
              <a:t> </a:t>
            </a:r>
            <a:r>
              <a:rPr lang="en-US" dirty="0" err="1" smtClean="0"/>
              <a:t>Viaggi</a:t>
            </a:r>
            <a:r>
              <a:rPr lang="en-US" dirty="0" smtClean="0"/>
              <a:t> e </a:t>
            </a:r>
            <a:r>
              <a:rPr lang="en-US" dirty="0" err="1" smtClean="0"/>
              <a:t>Turismo</a:t>
            </a:r>
            <a:r>
              <a:rPr lang="en-US" dirty="0" smtClean="0"/>
              <a:t>) u </a:t>
            </a:r>
            <a:r>
              <a:rPr lang="en-US" dirty="0" err="1" smtClean="0"/>
              <a:t>Italiji</a:t>
            </a:r>
            <a:endParaRPr lang="sr-Latn-RS" dirty="0" smtClean="0"/>
          </a:p>
          <a:p>
            <a:r>
              <a:rPr lang="en-US" b="1" dirty="0" smtClean="0"/>
              <a:t>ZTAS </a:t>
            </a:r>
            <a:r>
              <a:rPr lang="en-US" dirty="0" smtClean="0"/>
              <a:t>– </a:t>
            </a:r>
            <a:r>
              <a:rPr lang="en-US" dirty="0" err="1" smtClean="0"/>
              <a:t>Združenje</a:t>
            </a:r>
            <a:r>
              <a:rPr lang="en-US" dirty="0" smtClean="0"/>
              <a:t> </a:t>
            </a:r>
            <a:r>
              <a:rPr lang="en-US" dirty="0" err="1" smtClean="0"/>
              <a:t>turističkih</a:t>
            </a:r>
            <a:r>
              <a:rPr lang="en-US" dirty="0" smtClean="0"/>
              <a:t> </a:t>
            </a:r>
            <a:r>
              <a:rPr lang="en-US" dirty="0" err="1" smtClean="0"/>
              <a:t>agencij</a:t>
            </a:r>
            <a:r>
              <a:rPr lang="en-US" dirty="0" smtClean="0"/>
              <a:t> </a:t>
            </a:r>
            <a:r>
              <a:rPr lang="en-US" dirty="0" err="1" smtClean="0"/>
              <a:t>Slovenije</a:t>
            </a:r>
            <a:r>
              <a:rPr lang="en-US" dirty="0" smtClean="0"/>
              <a:t>, </a:t>
            </a:r>
          </a:p>
          <a:p>
            <a:r>
              <a:rPr lang="en-US" b="1" dirty="0" smtClean="0"/>
              <a:t>UHTA </a:t>
            </a:r>
            <a:r>
              <a:rPr lang="en-US" dirty="0" smtClean="0"/>
              <a:t>– </a:t>
            </a:r>
            <a:r>
              <a:rPr lang="en-US" dirty="0" err="1" smtClean="0"/>
              <a:t>Udruženje</a:t>
            </a:r>
            <a:r>
              <a:rPr lang="en-US" dirty="0" smtClean="0"/>
              <a:t> </a:t>
            </a:r>
            <a:r>
              <a:rPr lang="en-US" dirty="0" err="1" smtClean="0"/>
              <a:t>hrvatskih</a:t>
            </a:r>
            <a:r>
              <a:rPr lang="en-US" dirty="0" smtClean="0"/>
              <a:t> </a:t>
            </a:r>
            <a:r>
              <a:rPr lang="en-US" dirty="0" err="1" smtClean="0"/>
              <a:t>turističkih</a:t>
            </a:r>
            <a:r>
              <a:rPr lang="en-US" dirty="0" smtClean="0"/>
              <a:t> </a:t>
            </a:r>
            <a:r>
              <a:rPr lang="en-US" dirty="0" err="1" smtClean="0"/>
              <a:t>agencija</a:t>
            </a:r>
            <a:endParaRPr lang="en-US" dirty="0" smtClean="0"/>
          </a:p>
          <a:p>
            <a:endParaRPr lang="en-US" dirty="0" smtClean="0"/>
          </a:p>
          <a:p>
            <a:endParaRPr lang="sr-Latn-R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Udruženje</a:t>
            </a:r>
            <a:r>
              <a:rPr lang="en-US" b="1" dirty="0" smtClean="0"/>
              <a:t> </a:t>
            </a:r>
            <a:r>
              <a:rPr lang="en-US" b="1" dirty="0" err="1" smtClean="0"/>
              <a:t>turističkih</a:t>
            </a:r>
            <a:r>
              <a:rPr lang="en-US" b="1" dirty="0" smtClean="0"/>
              <a:t> </a:t>
            </a:r>
            <a:r>
              <a:rPr lang="en-US" b="1" dirty="0" err="1" smtClean="0"/>
              <a:t>agencija</a:t>
            </a:r>
            <a:r>
              <a:rPr lang="en-US" b="1" dirty="0" smtClean="0"/>
              <a:t> </a:t>
            </a:r>
            <a:r>
              <a:rPr lang="sr-Latn-RS" b="1" dirty="0" smtClean="0"/>
              <a:t>- </a:t>
            </a:r>
            <a:r>
              <a:rPr lang="en-US" b="1" dirty="0" smtClean="0"/>
              <a:t>YUTA</a:t>
            </a:r>
            <a:endParaRPr lang="sr-Latn-R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9200"/>
            <a:ext cx="9143999" cy="5638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Z</a:t>
            </a:r>
            <a:r>
              <a:rPr lang="sr-Latn-RS" dirty="0" smtClean="0"/>
              <a:t>ajednički ciljevi nacionalnih udruženja turističkih agencija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en-US" dirty="0" err="1" smtClean="0"/>
              <a:t>uspostavljanje</a:t>
            </a:r>
            <a:r>
              <a:rPr lang="en-US" dirty="0" smtClean="0"/>
              <a:t> </a:t>
            </a:r>
            <a:r>
              <a:rPr lang="en-US" dirty="0" err="1" smtClean="0"/>
              <a:t>različitih</a:t>
            </a:r>
            <a:r>
              <a:rPr lang="en-US" dirty="0" smtClean="0"/>
              <a:t> </a:t>
            </a:r>
            <a:r>
              <a:rPr lang="en-US" dirty="0" err="1" smtClean="0"/>
              <a:t>oblika</a:t>
            </a:r>
            <a:r>
              <a:rPr lang="en-US" dirty="0" smtClean="0"/>
              <a:t> </a:t>
            </a:r>
            <a:r>
              <a:rPr lang="en-US" dirty="0" err="1" smtClean="0"/>
              <a:t>saradnje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preduzimanje</a:t>
            </a:r>
            <a:r>
              <a:rPr lang="en-US" dirty="0" smtClean="0"/>
              <a:t> </a:t>
            </a:r>
            <a:r>
              <a:rPr lang="en-US" dirty="0" err="1" smtClean="0"/>
              <a:t>aktivnosti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usaglašavanju</a:t>
            </a:r>
            <a:r>
              <a:rPr lang="en-US" dirty="0" smtClean="0"/>
              <a:t> </a:t>
            </a:r>
            <a:r>
              <a:rPr lang="en-US" dirty="0" err="1" smtClean="0"/>
              <a:t>spornih</a:t>
            </a:r>
            <a:r>
              <a:rPr lang="en-US" dirty="0" smtClean="0"/>
              <a:t> </a:t>
            </a:r>
            <a:r>
              <a:rPr lang="en-US" dirty="0" err="1" smtClean="0"/>
              <a:t>pitanja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određenim</a:t>
            </a:r>
            <a:r>
              <a:rPr lang="en-US" dirty="0" smtClean="0"/>
              <a:t> </a:t>
            </a:r>
            <a:r>
              <a:rPr lang="en-US" dirty="0" err="1" smtClean="0"/>
              <a:t>radi</a:t>
            </a:r>
            <a:r>
              <a:rPr lang="en-US" dirty="0" smtClean="0"/>
              <a:t> </a:t>
            </a:r>
            <a:r>
              <a:rPr lang="en-US" dirty="0" err="1" smtClean="0"/>
              <a:t>zaštite</a:t>
            </a:r>
            <a:r>
              <a:rPr lang="en-US" dirty="0" smtClean="0"/>
              <a:t> </a:t>
            </a:r>
            <a:r>
              <a:rPr lang="en-US" dirty="0" err="1" smtClean="0"/>
              <a:t>interesa</a:t>
            </a:r>
            <a:r>
              <a:rPr lang="en-US" dirty="0" smtClean="0"/>
              <a:t> </a:t>
            </a:r>
            <a:r>
              <a:rPr lang="en-US" dirty="0" err="1" smtClean="0"/>
              <a:t>turističkih</a:t>
            </a:r>
            <a:r>
              <a:rPr lang="en-US" dirty="0" smtClean="0"/>
              <a:t> </a:t>
            </a:r>
            <a:r>
              <a:rPr lang="en-US" dirty="0" err="1" smtClean="0"/>
              <a:t>agencija</a:t>
            </a:r>
            <a:r>
              <a:rPr lang="en-US" dirty="0" smtClean="0"/>
              <a:t>;</a:t>
            </a:r>
          </a:p>
          <a:p>
            <a:pPr lvl="0"/>
            <a:r>
              <a:rPr lang="en-US" dirty="0" err="1" smtClean="0"/>
              <a:t>regulisanje</a:t>
            </a:r>
            <a:r>
              <a:rPr lang="en-US" dirty="0" smtClean="0"/>
              <a:t> </a:t>
            </a:r>
            <a:r>
              <a:rPr lang="en-US" dirty="0" err="1" smtClean="0"/>
              <a:t>osnova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državom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njenim</a:t>
            </a:r>
            <a:r>
              <a:rPr lang="en-US" dirty="0" smtClean="0"/>
              <a:t> </a:t>
            </a:r>
            <a:r>
              <a:rPr lang="en-US" dirty="0" err="1" smtClean="0"/>
              <a:t>organima</a:t>
            </a:r>
            <a:r>
              <a:rPr lang="en-US" dirty="0" smtClean="0"/>
              <a:t>, pre </a:t>
            </a:r>
            <a:r>
              <a:rPr lang="en-US" dirty="0" err="1" smtClean="0"/>
              <a:t>svega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aspekta</a:t>
            </a:r>
            <a:r>
              <a:rPr lang="en-US" dirty="0" smtClean="0"/>
              <a:t> </a:t>
            </a:r>
            <a:r>
              <a:rPr lang="en-US" dirty="0" err="1" smtClean="0"/>
              <a:t>donošenja</a:t>
            </a:r>
            <a:endParaRPr lang="en-US" dirty="0" smtClean="0"/>
          </a:p>
          <a:p>
            <a:pPr lvl="0">
              <a:buNone/>
            </a:pPr>
            <a:r>
              <a:rPr lang="en-US" dirty="0" err="1" smtClean="0"/>
              <a:t>propisa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 </a:t>
            </a:r>
            <a:r>
              <a:rPr lang="en-US" dirty="0" err="1" smtClean="0"/>
              <a:t>pozitivno</a:t>
            </a:r>
            <a:r>
              <a:rPr lang="en-US" dirty="0" smtClean="0"/>
              <a:t> </a:t>
            </a:r>
            <a:r>
              <a:rPr lang="en-US" dirty="0" err="1" smtClean="0"/>
              <a:t>uticati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poslovanje</a:t>
            </a:r>
            <a:r>
              <a:rPr lang="en-US" dirty="0" smtClean="0"/>
              <a:t> </a:t>
            </a:r>
            <a:r>
              <a:rPr lang="en-US" dirty="0" err="1" smtClean="0"/>
              <a:t>turističkih</a:t>
            </a:r>
            <a:r>
              <a:rPr lang="en-US" dirty="0" smtClean="0"/>
              <a:t> </a:t>
            </a:r>
            <a:r>
              <a:rPr lang="en-US" dirty="0" err="1" smtClean="0"/>
              <a:t>agencija</a:t>
            </a:r>
            <a:r>
              <a:rPr lang="en-US" dirty="0" smtClean="0"/>
              <a:t>, </a:t>
            </a:r>
            <a:r>
              <a:rPr lang="en-US" dirty="0" err="1" smtClean="0"/>
              <a:t>uključujući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saradnju</a:t>
            </a:r>
            <a:r>
              <a:rPr lang="sr-Latn-R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državnim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paradržavnim</a:t>
            </a:r>
            <a:r>
              <a:rPr lang="en-US" dirty="0" smtClean="0"/>
              <a:t> </a:t>
            </a:r>
            <a:r>
              <a:rPr lang="en-US" dirty="0" err="1" smtClean="0"/>
              <a:t>organima</a:t>
            </a:r>
            <a:r>
              <a:rPr lang="en-US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oblasti</a:t>
            </a:r>
            <a:r>
              <a:rPr lang="en-US" dirty="0" smtClean="0"/>
              <a:t> </a:t>
            </a:r>
            <a:r>
              <a:rPr lang="en-US" dirty="0" err="1" smtClean="0"/>
              <a:t>turizma</a:t>
            </a:r>
            <a:r>
              <a:rPr lang="en-US" dirty="0" smtClean="0"/>
              <a:t> (</a:t>
            </a:r>
            <a:r>
              <a:rPr lang="en-US" dirty="0" err="1" smtClean="0"/>
              <a:t>npr</a:t>
            </a:r>
            <a:r>
              <a:rPr lang="en-US" dirty="0" smtClean="0"/>
              <a:t>. </a:t>
            </a:r>
            <a:r>
              <a:rPr lang="en-US" dirty="0" err="1" smtClean="0"/>
              <a:t>Ministarstva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sr-Latn-RS" dirty="0" smtClean="0"/>
              <a:t>NTO</a:t>
            </a:r>
            <a:r>
              <a:rPr lang="en-US" dirty="0" smtClean="0"/>
              <a:t>).</a:t>
            </a:r>
          </a:p>
          <a:p>
            <a:pPr lvl="0"/>
            <a:r>
              <a:rPr lang="en-US" dirty="0" err="1" smtClean="0"/>
              <a:t>Usaglašavanje</a:t>
            </a:r>
            <a:r>
              <a:rPr lang="en-US" dirty="0" smtClean="0"/>
              <a:t> </a:t>
            </a:r>
            <a:r>
              <a:rPr lang="en-US" dirty="0" err="1" smtClean="0"/>
              <a:t>interesa</a:t>
            </a:r>
            <a:r>
              <a:rPr lang="en-US" dirty="0" smtClean="0"/>
              <a:t> </a:t>
            </a:r>
            <a:r>
              <a:rPr lang="en-US" dirty="0" err="1" smtClean="0"/>
              <a:t>između</a:t>
            </a:r>
            <a:r>
              <a:rPr lang="en-US" dirty="0" smtClean="0"/>
              <a:t> </a:t>
            </a:r>
            <a:r>
              <a:rPr lang="en-US" dirty="0" err="1" smtClean="0"/>
              <a:t>samih</a:t>
            </a:r>
            <a:r>
              <a:rPr lang="en-US" dirty="0" smtClean="0"/>
              <a:t> </a:t>
            </a:r>
            <a:r>
              <a:rPr lang="en-US" dirty="0" err="1" smtClean="0"/>
              <a:t>članica</a:t>
            </a:r>
            <a:r>
              <a:rPr lang="en-US" dirty="0" smtClean="0"/>
              <a:t> </a:t>
            </a:r>
            <a:r>
              <a:rPr lang="en-US" dirty="0" err="1" smtClean="0"/>
              <a:t>udruženja</a:t>
            </a:r>
            <a:r>
              <a:rPr lang="en-US" dirty="0" smtClean="0"/>
              <a:t>, </a:t>
            </a:r>
            <a:r>
              <a:rPr lang="en-US" dirty="0" err="1" smtClean="0"/>
              <a:t>posebno</a:t>
            </a:r>
            <a:r>
              <a:rPr lang="en-US" dirty="0" smtClean="0"/>
              <a:t> </a:t>
            </a:r>
            <a:r>
              <a:rPr lang="en-US" dirty="0" err="1" smtClean="0"/>
              <a:t>radi</a:t>
            </a:r>
            <a:r>
              <a:rPr lang="en-US" dirty="0" smtClean="0"/>
              <a:t> </a:t>
            </a:r>
            <a:r>
              <a:rPr lang="en-US" dirty="0" err="1" smtClean="0"/>
              <a:t>zaštite</a:t>
            </a:r>
            <a:r>
              <a:rPr lang="en-US" dirty="0" smtClean="0"/>
              <a:t> </a:t>
            </a:r>
            <a:r>
              <a:rPr lang="en-US" dirty="0" err="1" smtClean="0"/>
              <a:t>interesa</a:t>
            </a:r>
            <a:r>
              <a:rPr lang="en-US" dirty="0" smtClean="0"/>
              <a:t> </a:t>
            </a:r>
            <a:r>
              <a:rPr lang="en-US" dirty="0" err="1" smtClean="0"/>
              <a:t>potrošača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poslovnih</a:t>
            </a:r>
            <a:r>
              <a:rPr lang="en-US" dirty="0" smtClean="0"/>
              <a:t> </a:t>
            </a:r>
            <a:r>
              <a:rPr lang="en-US" dirty="0" err="1" smtClean="0"/>
              <a:t>partnera</a:t>
            </a:r>
            <a:endParaRPr lang="sr-Latn-RS" dirty="0" smtClean="0"/>
          </a:p>
          <a:p>
            <a:pPr lvl="0"/>
            <a:r>
              <a:rPr lang="en-US" dirty="0" err="1" smtClean="0"/>
              <a:t>borba</a:t>
            </a:r>
            <a:r>
              <a:rPr lang="en-US" dirty="0" smtClean="0"/>
              <a:t> </a:t>
            </a:r>
            <a:r>
              <a:rPr lang="en-US" dirty="0" err="1" smtClean="0"/>
              <a:t>proziv</a:t>
            </a:r>
            <a:r>
              <a:rPr lang="en-US" dirty="0" smtClean="0"/>
              <a:t> </a:t>
            </a:r>
            <a:r>
              <a:rPr lang="en-US" dirty="0" err="1" smtClean="0"/>
              <a:t>nesavesnog</a:t>
            </a:r>
            <a:r>
              <a:rPr lang="en-US" dirty="0" smtClean="0"/>
              <a:t> </a:t>
            </a:r>
            <a:r>
              <a:rPr lang="en-US" dirty="0" err="1" smtClean="0"/>
              <a:t>ponašanja</a:t>
            </a:r>
            <a:r>
              <a:rPr lang="en-US" dirty="0" smtClean="0"/>
              <a:t> </a:t>
            </a:r>
            <a:r>
              <a:rPr lang="en-US" dirty="0" err="1" smtClean="0"/>
              <a:t>pojedinih</a:t>
            </a:r>
            <a:r>
              <a:rPr lang="en-US" dirty="0" smtClean="0"/>
              <a:t> </a:t>
            </a:r>
            <a:r>
              <a:rPr lang="en-US" dirty="0" err="1" smtClean="0"/>
              <a:t>agencija</a:t>
            </a:r>
            <a:r>
              <a:rPr lang="en-US" dirty="0" smtClean="0"/>
              <a:t>, </a:t>
            </a:r>
            <a:endParaRPr lang="sr-Latn-RS" dirty="0" smtClean="0"/>
          </a:p>
          <a:p>
            <a:pPr lvl="0"/>
            <a:r>
              <a:rPr lang="en-US" dirty="0" err="1" smtClean="0"/>
              <a:t>donošenje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provera</a:t>
            </a:r>
            <a:r>
              <a:rPr lang="en-US" dirty="0" smtClean="0"/>
              <a:t> </a:t>
            </a:r>
            <a:r>
              <a:rPr lang="en-US" dirty="0" err="1" smtClean="0"/>
              <a:t>poštovanja</a:t>
            </a:r>
            <a:r>
              <a:rPr lang="en-US" dirty="0" smtClean="0"/>
              <a:t> </a:t>
            </a:r>
            <a:r>
              <a:rPr lang="en-US" dirty="0" err="1" smtClean="0"/>
              <a:t>kodeksa</a:t>
            </a:r>
            <a:r>
              <a:rPr lang="en-US" dirty="0" smtClean="0"/>
              <a:t> </a:t>
            </a:r>
            <a:r>
              <a:rPr lang="en-US" dirty="0" err="1" smtClean="0"/>
              <a:t>ponašanja</a:t>
            </a:r>
            <a:r>
              <a:rPr lang="en-US" dirty="0" smtClean="0"/>
              <a:t>, </a:t>
            </a:r>
            <a:r>
              <a:rPr lang="en-US" dirty="0" err="1" smtClean="0"/>
              <a:t>akivnosti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rešavanju</a:t>
            </a:r>
            <a:r>
              <a:rPr lang="en-US" dirty="0" smtClean="0"/>
              <a:t> </a:t>
            </a:r>
            <a:r>
              <a:rPr lang="en-US" dirty="0" err="1" smtClean="0"/>
              <a:t>sporova</a:t>
            </a:r>
            <a:r>
              <a:rPr lang="en-US" dirty="0" smtClean="0"/>
              <a:t> </a:t>
            </a:r>
            <a:r>
              <a:rPr lang="en-US" dirty="0" err="1" smtClean="0"/>
              <a:t>između</a:t>
            </a:r>
            <a:r>
              <a:rPr lang="en-US" dirty="0" smtClean="0"/>
              <a:t> </a:t>
            </a:r>
            <a:r>
              <a:rPr lang="en-US" dirty="0" err="1" smtClean="0"/>
              <a:t>agencija</a:t>
            </a:r>
            <a:r>
              <a:rPr lang="en-US" dirty="0" smtClean="0"/>
              <a:t> </a:t>
            </a:r>
            <a:r>
              <a:rPr lang="en-US" dirty="0" err="1" smtClean="0"/>
              <a:t>članica</a:t>
            </a:r>
            <a:r>
              <a:rPr lang="en-US" dirty="0" smtClean="0"/>
              <a:t>, </a:t>
            </a:r>
            <a:endParaRPr lang="sr-Latn-RS" dirty="0" smtClean="0"/>
          </a:p>
          <a:p>
            <a:pPr lvl="0"/>
            <a:r>
              <a:rPr lang="en-US" dirty="0" err="1" smtClean="0"/>
              <a:t>rešavanje</a:t>
            </a:r>
            <a:r>
              <a:rPr lang="en-US" dirty="0" smtClean="0"/>
              <a:t> </a:t>
            </a:r>
            <a:r>
              <a:rPr lang="en-US" dirty="0" err="1" smtClean="0"/>
              <a:t>prigovora</a:t>
            </a:r>
            <a:r>
              <a:rPr lang="en-US" dirty="0" smtClean="0"/>
              <a:t> </a:t>
            </a:r>
            <a:r>
              <a:rPr lang="en-US" dirty="0" err="1" smtClean="0"/>
              <a:t>klijenata</a:t>
            </a:r>
            <a:endParaRPr lang="en-US" dirty="0" smtClean="0"/>
          </a:p>
          <a:p>
            <a:pPr lvl="0"/>
            <a:r>
              <a:rPr lang="en-US" dirty="0" err="1" smtClean="0"/>
              <a:t>Razmena</a:t>
            </a:r>
            <a:r>
              <a:rPr lang="en-US" dirty="0" smtClean="0"/>
              <a:t> </a:t>
            </a:r>
            <a:r>
              <a:rPr lang="en-US" dirty="0" err="1" smtClean="0"/>
              <a:t>informacija</a:t>
            </a:r>
            <a:r>
              <a:rPr lang="en-US" dirty="0" smtClean="0"/>
              <a:t>, </a:t>
            </a:r>
            <a:r>
              <a:rPr lang="en-US" dirty="0" err="1" smtClean="0"/>
              <a:t>prenošenje</a:t>
            </a:r>
            <a:r>
              <a:rPr lang="en-US" dirty="0" smtClean="0"/>
              <a:t> </a:t>
            </a:r>
            <a:r>
              <a:rPr lang="en-US" dirty="0" err="1" smtClean="0"/>
              <a:t>znanja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permanentno</a:t>
            </a:r>
            <a:r>
              <a:rPr lang="en-US" dirty="0" smtClean="0"/>
              <a:t> </a:t>
            </a:r>
            <a:r>
              <a:rPr lang="en-US" dirty="0" err="1" smtClean="0"/>
              <a:t>obrazovanje</a:t>
            </a:r>
            <a:r>
              <a:rPr lang="en-US" dirty="0" smtClean="0"/>
              <a:t>  </a:t>
            </a:r>
            <a:r>
              <a:rPr lang="en-US" dirty="0" err="1" smtClean="0"/>
              <a:t>kadrova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zaposleni</a:t>
            </a:r>
            <a:r>
              <a:rPr lang="en-US" dirty="0" smtClean="0"/>
              <a:t> u </a:t>
            </a:r>
            <a:r>
              <a:rPr lang="en-US" dirty="0" err="1" smtClean="0"/>
              <a:t>turizmu</a:t>
            </a:r>
            <a:r>
              <a:rPr lang="en-US" dirty="0" smtClean="0"/>
              <a:t>,</a:t>
            </a:r>
          </a:p>
          <a:p>
            <a:pPr lvl="0"/>
            <a:r>
              <a:rPr lang="en-US" dirty="0" err="1" smtClean="0"/>
              <a:t>Razvoj</a:t>
            </a:r>
            <a:r>
              <a:rPr lang="en-US" dirty="0" smtClean="0"/>
              <a:t> </a:t>
            </a:r>
            <a:r>
              <a:rPr lang="en-US" dirty="0" err="1" smtClean="0"/>
              <a:t>sopstvenog</a:t>
            </a:r>
            <a:r>
              <a:rPr lang="en-US" dirty="0" smtClean="0"/>
              <a:t> </a:t>
            </a:r>
            <a:r>
              <a:rPr lang="en-US" dirty="0" err="1" smtClean="0"/>
              <a:t>informacionog</a:t>
            </a:r>
            <a:r>
              <a:rPr lang="en-US" dirty="0" smtClean="0"/>
              <a:t> </a:t>
            </a:r>
            <a:r>
              <a:rPr lang="en-US" dirty="0" err="1" smtClean="0"/>
              <a:t>sistema</a:t>
            </a:r>
            <a:r>
              <a:rPr lang="en-US" dirty="0" smtClean="0"/>
              <a:t> </a:t>
            </a:r>
            <a:r>
              <a:rPr lang="en-US" dirty="0" err="1" smtClean="0"/>
              <a:t>radi</a:t>
            </a:r>
            <a:r>
              <a:rPr lang="en-US" dirty="0" smtClean="0"/>
              <a:t> </a:t>
            </a:r>
            <a:r>
              <a:rPr lang="en-US" dirty="0" err="1" smtClean="0"/>
              <a:t>unapređenja</a:t>
            </a:r>
            <a:r>
              <a:rPr lang="en-US" dirty="0" smtClean="0"/>
              <a:t> </a:t>
            </a:r>
            <a:r>
              <a:rPr lang="en-US" dirty="0" err="1" smtClean="0"/>
              <a:t>komuniciranja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ukupnog</a:t>
            </a:r>
            <a:r>
              <a:rPr lang="en-US" dirty="0" smtClean="0"/>
              <a:t> </a:t>
            </a:r>
            <a:r>
              <a:rPr lang="en-US" dirty="0" err="1" smtClean="0"/>
              <a:t>poslovanja</a:t>
            </a:r>
            <a:r>
              <a:rPr lang="en-US" dirty="0" smtClean="0"/>
              <a:t> </a:t>
            </a:r>
            <a:r>
              <a:rPr lang="en-US" dirty="0" err="1" smtClean="0"/>
              <a:t>agencija</a:t>
            </a:r>
            <a:r>
              <a:rPr lang="en-US" dirty="0" smtClean="0"/>
              <a:t> </a:t>
            </a:r>
            <a:r>
              <a:rPr lang="en-US" dirty="0" err="1" smtClean="0"/>
              <a:t>članica</a:t>
            </a:r>
            <a:r>
              <a:rPr lang="en-US" dirty="0" smtClean="0"/>
              <a:t> </a:t>
            </a:r>
            <a:r>
              <a:rPr lang="en-US" dirty="0" err="1" smtClean="0"/>
              <a:t>udruženja</a:t>
            </a:r>
            <a:r>
              <a:rPr lang="en-US" dirty="0" smtClean="0"/>
              <a:t>.</a:t>
            </a:r>
          </a:p>
          <a:p>
            <a:endParaRPr lang="sr-Latn-R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ostalA UDRUŽENJA U NAŠOJ ZEMLJI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smtClean="0"/>
              <a:t>ATAS</a:t>
            </a:r>
            <a:r>
              <a:rPr lang="en-US" dirty="0" smtClean="0"/>
              <a:t> – </a:t>
            </a:r>
            <a:r>
              <a:rPr lang="en-US" dirty="0" err="1" smtClean="0"/>
              <a:t>Asocijacija</a:t>
            </a:r>
            <a:r>
              <a:rPr lang="en-US" dirty="0" smtClean="0"/>
              <a:t> </a:t>
            </a:r>
            <a:r>
              <a:rPr lang="en-US" dirty="0" err="1" smtClean="0"/>
              <a:t>turističkih</a:t>
            </a:r>
            <a:r>
              <a:rPr lang="en-US" dirty="0" smtClean="0"/>
              <a:t> </a:t>
            </a:r>
            <a:r>
              <a:rPr lang="en-US" dirty="0" err="1" smtClean="0"/>
              <a:t>agencija</a:t>
            </a:r>
            <a:r>
              <a:rPr lang="en-US" dirty="0" smtClean="0"/>
              <a:t> </a:t>
            </a:r>
            <a:r>
              <a:rPr lang="en-US" dirty="0" err="1" smtClean="0"/>
              <a:t>Srbije</a:t>
            </a:r>
            <a:r>
              <a:rPr lang="en-US" dirty="0" smtClean="0"/>
              <a:t> </a:t>
            </a:r>
            <a:endParaRPr lang="sr-Latn-RS" dirty="0" smtClean="0"/>
          </a:p>
          <a:p>
            <a:r>
              <a:rPr lang="en-US" b="1" dirty="0" smtClean="0"/>
              <a:t>HORES</a:t>
            </a:r>
            <a:r>
              <a:rPr lang="en-US" dirty="0" smtClean="0"/>
              <a:t> – </a:t>
            </a:r>
            <a:r>
              <a:rPr lang="en-US" dirty="0" err="1" smtClean="0"/>
              <a:t>Udruženje</a:t>
            </a:r>
            <a:r>
              <a:rPr lang="en-US" dirty="0" smtClean="0"/>
              <a:t> </a:t>
            </a:r>
            <a:r>
              <a:rPr lang="en-US" dirty="0" err="1" smtClean="0"/>
              <a:t>hotelijera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restoratera</a:t>
            </a:r>
            <a:r>
              <a:rPr lang="en-US" dirty="0" smtClean="0"/>
              <a:t> </a:t>
            </a:r>
            <a:r>
              <a:rPr lang="en-US" dirty="0" err="1" smtClean="0"/>
              <a:t>Srbije</a:t>
            </a:r>
            <a:endParaRPr lang="sr-Latn-RS" dirty="0" smtClean="0"/>
          </a:p>
          <a:p>
            <a:r>
              <a:rPr lang="en-US" b="1" dirty="0" smtClean="0"/>
              <a:t>HGS</a:t>
            </a:r>
            <a:r>
              <a:rPr lang="en-US" dirty="0" smtClean="0"/>
              <a:t> – </a:t>
            </a:r>
            <a:r>
              <a:rPr lang="en-US" dirty="0" err="1" smtClean="0"/>
              <a:t>Organizacija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unapređenje</a:t>
            </a:r>
            <a:r>
              <a:rPr lang="en-US" dirty="0" smtClean="0"/>
              <a:t> </a:t>
            </a:r>
            <a:r>
              <a:rPr lang="en-US" dirty="0" err="1" smtClean="0"/>
              <a:t>hotelijestva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gastronomije</a:t>
            </a:r>
            <a:r>
              <a:rPr lang="en-US" dirty="0" smtClean="0"/>
              <a:t> </a:t>
            </a:r>
            <a:r>
              <a:rPr lang="en-US" dirty="0" err="1" smtClean="0"/>
              <a:t>Srbije</a:t>
            </a:r>
            <a:endParaRPr lang="sr-Latn-RS" dirty="0" smtClean="0"/>
          </a:p>
          <a:p>
            <a:r>
              <a:rPr lang="en-US" b="1" dirty="0" smtClean="0"/>
              <a:t>SACEN</a:t>
            </a:r>
            <a:r>
              <a:rPr lang="en-US" dirty="0" smtClean="0"/>
              <a:t> – </a:t>
            </a:r>
            <a:r>
              <a:rPr lang="en-US" dirty="0" err="1" smtClean="0"/>
              <a:t>Međunarodni</a:t>
            </a:r>
            <a:r>
              <a:rPr lang="en-US" dirty="0" smtClean="0"/>
              <a:t> </a:t>
            </a:r>
            <a:r>
              <a:rPr lang="en-US" dirty="0" err="1" smtClean="0"/>
              <a:t>centar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razvoj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unapređenje</a:t>
            </a:r>
            <a:r>
              <a:rPr lang="en-US" dirty="0" smtClean="0"/>
              <a:t> </a:t>
            </a:r>
            <a:r>
              <a:rPr lang="en-US" dirty="0" err="1" smtClean="0"/>
              <a:t>ugostiteljstva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turizma</a:t>
            </a:r>
            <a:endParaRPr lang="sr-Latn-RS" dirty="0" smtClean="0"/>
          </a:p>
          <a:p>
            <a:r>
              <a:rPr lang="en-US" b="1" dirty="0" smtClean="0"/>
              <a:t>AMSS - Auto-</a:t>
            </a:r>
            <a:r>
              <a:rPr lang="en-US" b="1" dirty="0" err="1" smtClean="0"/>
              <a:t>moto</a:t>
            </a:r>
            <a:r>
              <a:rPr lang="en-US" b="1" dirty="0" smtClean="0"/>
              <a:t> </a:t>
            </a:r>
            <a:r>
              <a:rPr lang="en-US" b="1" dirty="0" err="1" smtClean="0"/>
              <a:t>savez</a:t>
            </a:r>
            <a:r>
              <a:rPr lang="en-US" b="1" dirty="0" smtClean="0"/>
              <a:t> </a:t>
            </a:r>
            <a:r>
              <a:rPr lang="en-US" b="1" dirty="0" err="1" smtClean="0"/>
              <a:t>Srbije</a:t>
            </a:r>
            <a:r>
              <a:rPr lang="en-US" b="1" dirty="0" smtClean="0"/>
              <a:t> </a:t>
            </a:r>
            <a:endParaRPr lang="sr-Latn-RS" b="1" dirty="0" smtClean="0"/>
          </a:p>
          <a:p>
            <a:r>
              <a:rPr lang="en-US" b="1" dirty="0" err="1" smtClean="0"/>
              <a:t>Lovački</a:t>
            </a:r>
            <a:r>
              <a:rPr lang="en-US" b="1" dirty="0" smtClean="0"/>
              <a:t> </a:t>
            </a:r>
            <a:r>
              <a:rPr lang="en-US" b="1" dirty="0" err="1" smtClean="0"/>
              <a:t>savez</a:t>
            </a:r>
            <a:r>
              <a:rPr lang="en-US" b="1" dirty="0" smtClean="0"/>
              <a:t> </a:t>
            </a:r>
            <a:r>
              <a:rPr lang="en-US" b="1" dirty="0" err="1" smtClean="0"/>
              <a:t>Srbije</a:t>
            </a:r>
            <a:r>
              <a:rPr lang="en-US" b="1" dirty="0" smtClean="0"/>
              <a:t> </a:t>
            </a:r>
            <a:endParaRPr lang="sr-Latn-RS" b="1" dirty="0" smtClean="0"/>
          </a:p>
          <a:p>
            <a:r>
              <a:rPr lang="en-US" dirty="0" err="1" smtClean="0"/>
              <a:t>Udruženje</a:t>
            </a:r>
            <a:r>
              <a:rPr lang="en-US" dirty="0" smtClean="0"/>
              <a:t> </a:t>
            </a:r>
            <a:r>
              <a:rPr lang="en-US" dirty="0" err="1" smtClean="0"/>
              <a:t>turističkih</a:t>
            </a:r>
            <a:r>
              <a:rPr lang="en-US" dirty="0" smtClean="0"/>
              <a:t> </a:t>
            </a:r>
            <a:r>
              <a:rPr lang="en-US" dirty="0" err="1" smtClean="0"/>
              <a:t>vodiča</a:t>
            </a:r>
            <a:r>
              <a:rPr lang="en-US" dirty="0" smtClean="0"/>
              <a:t> </a:t>
            </a:r>
            <a:r>
              <a:rPr lang="en-US" dirty="0" err="1" smtClean="0"/>
              <a:t>Srbije</a:t>
            </a:r>
            <a:r>
              <a:rPr lang="en-US" dirty="0" smtClean="0"/>
              <a:t>, </a:t>
            </a:r>
            <a:r>
              <a:rPr lang="en-US" dirty="0" err="1" smtClean="0"/>
              <a:t>Savez</a:t>
            </a:r>
            <a:r>
              <a:rPr lang="en-US" dirty="0" smtClean="0"/>
              <a:t> </a:t>
            </a:r>
            <a:r>
              <a:rPr lang="en-US" dirty="0" err="1" smtClean="0"/>
              <a:t>sportskih</a:t>
            </a:r>
            <a:r>
              <a:rPr lang="en-US" dirty="0" smtClean="0"/>
              <a:t> </a:t>
            </a:r>
            <a:r>
              <a:rPr lang="en-US" dirty="0" err="1" smtClean="0"/>
              <a:t>ribolovaca</a:t>
            </a:r>
            <a:r>
              <a:rPr lang="en-US" dirty="0" smtClean="0"/>
              <a:t> </a:t>
            </a:r>
            <a:r>
              <a:rPr lang="en-US" dirty="0" err="1" smtClean="0"/>
              <a:t>Srbije</a:t>
            </a:r>
            <a:r>
              <a:rPr lang="en-US" dirty="0" smtClean="0"/>
              <a:t>, </a:t>
            </a:r>
            <a:r>
              <a:rPr lang="en-US" dirty="0" err="1" smtClean="0"/>
              <a:t>Gorska</a:t>
            </a:r>
            <a:r>
              <a:rPr lang="en-US" dirty="0" smtClean="0"/>
              <a:t> </a:t>
            </a:r>
            <a:r>
              <a:rPr lang="en-US" dirty="0" err="1" smtClean="0"/>
              <a:t>služba</a:t>
            </a:r>
            <a:r>
              <a:rPr lang="en-US" dirty="0" smtClean="0"/>
              <a:t> </a:t>
            </a:r>
            <a:r>
              <a:rPr lang="en-US" dirty="0" err="1" smtClean="0"/>
              <a:t>spašavanja</a:t>
            </a:r>
            <a:r>
              <a:rPr lang="en-US" dirty="0" smtClean="0"/>
              <a:t>, </a:t>
            </a:r>
            <a:r>
              <a:rPr lang="en-US" dirty="0" err="1" smtClean="0"/>
              <a:t>Ferijalni</a:t>
            </a:r>
            <a:r>
              <a:rPr lang="en-US" dirty="0" smtClean="0"/>
              <a:t> </a:t>
            </a:r>
            <a:r>
              <a:rPr lang="en-US" dirty="0" err="1" smtClean="0"/>
              <a:t>savez</a:t>
            </a:r>
            <a:r>
              <a:rPr lang="en-US" dirty="0" smtClean="0"/>
              <a:t> </a:t>
            </a:r>
            <a:r>
              <a:rPr lang="en-US" dirty="0" err="1" smtClean="0"/>
              <a:t>Srbije</a:t>
            </a:r>
            <a:r>
              <a:rPr lang="en-US" dirty="0" smtClean="0"/>
              <a:t>, </a:t>
            </a:r>
            <a:r>
              <a:rPr lang="en-US" dirty="0" err="1" smtClean="0"/>
              <a:t>Asocijacija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razvoj</a:t>
            </a:r>
            <a:r>
              <a:rPr lang="en-US" dirty="0" smtClean="0"/>
              <a:t> </a:t>
            </a:r>
            <a:r>
              <a:rPr lang="en-US" dirty="0" err="1" smtClean="0"/>
              <a:t>seoskog</a:t>
            </a:r>
            <a:r>
              <a:rPr lang="en-US" dirty="0" smtClean="0"/>
              <a:t> </a:t>
            </a:r>
            <a:r>
              <a:rPr lang="en-US" dirty="0" err="1" smtClean="0"/>
              <a:t>turizma</a:t>
            </a:r>
            <a:r>
              <a:rPr lang="en-US" dirty="0" smtClean="0"/>
              <a:t> </a:t>
            </a:r>
            <a:r>
              <a:rPr lang="en-US" dirty="0" err="1" smtClean="0"/>
              <a:t>Vojvodine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Srbije</a:t>
            </a:r>
            <a:r>
              <a:rPr lang="en-US" dirty="0" smtClean="0"/>
              <a:t>, </a:t>
            </a:r>
            <a:r>
              <a:rPr lang="en-US" dirty="0" err="1" smtClean="0"/>
              <a:t>Udruženje</a:t>
            </a:r>
            <a:r>
              <a:rPr lang="en-US" dirty="0" smtClean="0"/>
              <a:t> </a:t>
            </a:r>
            <a:r>
              <a:rPr lang="en-US" dirty="0" err="1" smtClean="0"/>
              <a:t>salašara</a:t>
            </a:r>
            <a:r>
              <a:rPr lang="en-US" dirty="0" smtClean="0"/>
              <a:t>, </a:t>
            </a:r>
            <a:r>
              <a:rPr lang="en-US" dirty="0" err="1" smtClean="0"/>
              <a:t>Asocijacija</a:t>
            </a:r>
            <a:r>
              <a:rPr lang="en-US" dirty="0" smtClean="0"/>
              <a:t> </a:t>
            </a:r>
            <a:r>
              <a:rPr lang="en-US" dirty="0" err="1" smtClean="0"/>
              <a:t>eksperata</a:t>
            </a:r>
            <a:r>
              <a:rPr lang="en-US" dirty="0" smtClean="0"/>
              <a:t> u </a:t>
            </a:r>
            <a:r>
              <a:rPr lang="en-US" dirty="0" err="1" smtClean="0"/>
              <a:t>eko-ruralnom</a:t>
            </a:r>
            <a:r>
              <a:rPr lang="en-US" dirty="0" smtClean="0"/>
              <a:t> </a:t>
            </a:r>
            <a:r>
              <a:rPr lang="en-US" dirty="0" err="1" smtClean="0"/>
              <a:t>turizmu</a:t>
            </a:r>
            <a:endParaRPr lang="sr-Latn-R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53</TotalTime>
  <Words>1165</Words>
  <Application>Microsoft Office PowerPoint</Application>
  <PresentationFormat>On-screen Show (4:3)</PresentationFormat>
  <Paragraphs>116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Franklin Gothic Book</vt:lpstr>
      <vt:lpstr>Franklin Gothic Medium</vt:lpstr>
      <vt:lpstr>Wingdings 2</vt:lpstr>
      <vt:lpstr>Trek</vt:lpstr>
      <vt:lpstr>MEĐUNARODNE TURISTIČKE ORGANIZACIJE I UDRUŽENJA Međunarodna udruženja turističkih agencija i hotelijerstva NACIONALNE TURISTIČKE ORGANIZACIJE I UDRUŽENJA Turističke organizacije i udruženja u našoj zemlji</vt:lpstr>
      <vt:lpstr>Svetska turistička organizacija – UNWTO (The World Travel Organization) </vt:lpstr>
      <vt:lpstr>Svetska turistička organizacija – UNWTO (The World Travel Organization) </vt:lpstr>
      <vt:lpstr>Struktura      WTO</vt:lpstr>
      <vt:lpstr>Generalna Skupština WTO </vt:lpstr>
      <vt:lpstr>Izvršni savet WTO</vt:lpstr>
      <vt:lpstr>Regionalne komisije  UNWTO za</vt:lpstr>
      <vt:lpstr>Komiteti  UNWTO </vt:lpstr>
      <vt:lpstr>Sekretarijat UNWTO</vt:lpstr>
      <vt:lpstr>UNWTO je upućena na razvijanje saradnje sa drugim organizacijama u sistemu OUN</vt:lpstr>
      <vt:lpstr>regionalne i nevladine međunarodne organizacije</vt:lpstr>
      <vt:lpstr>Međunarodna udruženja turističkih agencija i hotelijerstva</vt:lpstr>
      <vt:lpstr>Osnovni cilj UFTAA prema statutu je</vt:lpstr>
      <vt:lpstr>Aktivnosti UFTAA </vt:lpstr>
      <vt:lpstr>regionalnA UDRUŽENJA TURISTIČKIH AGENCIJA</vt:lpstr>
      <vt:lpstr>IH &amp;RA (International Hotel &amp; Restaurant Association) – Međunarodna asocijacija hotelijera i restoratera</vt:lpstr>
      <vt:lpstr>PowerPoint Presentation</vt:lpstr>
      <vt:lpstr>NACIONALNE TURISTIČKE ORGANIZACIJE I UDRUŽENJA </vt:lpstr>
      <vt:lpstr>Udruženje turističkih agencija - YUTA</vt:lpstr>
      <vt:lpstr>Zajednički ciljevi nacionalnih udruženja turističkih agencija</vt:lpstr>
      <vt:lpstr>ostalA UDRUŽENJA U NAŠOJ ZEMLJI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MEĐUNARODNE TURISTIČKE ORGANIZACIJE I UDRUŽENJA Međunarodna udruženja turističkih agencija i hotelijerstva NACIONALNE TURISTIČKE ORGANIZACIJE I UDRUŽENJA Turističke organizacije i udruženja u našoj zemlji</dc:title>
  <dc:creator>Corporate Edition</dc:creator>
  <cp:lastModifiedBy>User</cp:lastModifiedBy>
  <cp:revision>6</cp:revision>
  <dcterms:created xsi:type="dcterms:W3CDTF">2012-01-05T16:10:32Z</dcterms:created>
  <dcterms:modified xsi:type="dcterms:W3CDTF">2025-05-09T17:03:49Z</dcterms:modified>
</cp:coreProperties>
</file>