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57" r:id="rId12"/>
    <p:sldId id="258" r:id="rId13"/>
    <p:sldId id="259" r:id="rId14"/>
    <p:sldId id="260" r:id="rId15"/>
    <p:sldId id="277" r:id="rId16"/>
    <p:sldId id="278" r:id="rId17"/>
    <p:sldId id="263" r:id="rId18"/>
    <p:sldId id="264" r:id="rId19"/>
    <p:sldId id="265" r:id="rId20"/>
    <p:sldId id="266" r:id="rId21"/>
    <p:sldId id="267" r:id="rId22"/>
    <p:sldId id="282" r:id="rId23"/>
    <p:sldId id="280" r:id="rId24"/>
    <p:sldId id="261" r:id="rId25"/>
    <p:sldId id="262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269" r:id="rId35"/>
    <p:sldId id="271" r:id="rId36"/>
    <p:sldId id="272" r:id="rId37"/>
    <p:sldId id="274" r:id="rId38"/>
    <p:sldId id="270" r:id="rId39"/>
    <p:sldId id="275" r:id="rId40"/>
    <p:sldId id="276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FB3D0-CA17-4E70-812D-A84AAF1380AC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FDBE-F921-4F43-89EF-6E5F261F31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FB3D0-CA17-4E70-812D-A84AAF1380AC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FDBE-F921-4F43-89EF-6E5F261F31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FB3D0-CA17-4E70-812D-A84AAF1380AC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FDBE-F921-4F43-89EF-6E5F261F31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FB3D0-CA17-4E70-812D-A84AAF1380AC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FDBE-F921-4F43-89EF-6E5F261F31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FB3D0-CA17-4E70-812D-A84AAF1380AC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FDBE-F921-4F43-89EF-6E5F261F31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FB3D0-CA17-4E70-812D-A84AAF1380AC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FDBE-F921-4F43-89EF-6E5F261F31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FB3D0-CA17-4E70-812D-A84AAF1380AC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FDBE-F921-4F43-89EF-6E5F261F31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FB3D0-CA17-4E70-812D-A84AAF1380AC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FDBE-F921-4F43-89EF-6E5F261F31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FB3D0-CA17-4E70-812D-A84AAF1380AC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FDBE-F921-4F43-89EF-6E5F261F31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FB3D0-CA17-4E70-812D-A84AAF1380AC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FDBE-F921-4F43-89EF-6E5F261F31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FB3D0-CA17-4E70-812D-A84AAF1380AC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FDBE-F921-4F43-89EF-6E5F261F31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7FB3D0-CA17-4E70-812D-A84AAF1380AC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3FDBE-F921-4F43-89EF-6E5F261F31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err="1" smtClean="0">
                <a:solidFill>
                  <a:schemeClr val="tx1"/>
                </a:solidFill>
              </a:rPr>
              <a:t>Socijalni</a:t>
            </a:r>
            <a:r>
              <a:rPr lang="en-US" b="1" dirty="0" smtClean="0">
                <a:solidFill>
                  <a:schemeClr val="tx1"/>
                </a:solidFill>
              </a:rPr>
              <a:t>, </a:t>
            </a:r>
            <a:r>
              <a:rPr lang="en-US" b="1" dirty="0" err="1" smtClean="0">
                <a:solidFill>
                  <a:schemeClr val="tx1"/>
                </a:solidFill>
              </a:rPr>
              <a:t>sociokulturni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uticaji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turizma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Maja\Desktop\Downloads\02TV.VAVU_BALI4+02TV.BALI3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3581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DRUŠTVENE – NEEKONOMSKE FUNKCIJE TURIZMA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err="1" smtClean="0">
                <a:solidFill>
                  <a:srgbClr val="FFC000"/>
                </a:solidFill>
              </a:rPr>
              <a:t>zdravstvena</a:t>
            </a:r>
            <a:r>
              <a:rPr lang="en-US" b="1" dirty="0" smtClean="0">
                <a:solidFill>
                  <a:srgbClr val="FFC000"/>
                </a:solidFill>
              </a:rPr>
              <a:t>,</a:t>
            </a:r>
            <a:endParaRPr lang="sr-Latn-RS" b="1" dirty="0" smtClean="0">
              <a:solidFill>
                <a:srgbClr val="FFC000"/>
              </a:solidFill>
            </a:endParaRPr>
          </a:p>
          <a:p>
            <a:r>
              <a:rPr lang="en-US" dirty="0" smtClean="0"/>
              <a:t> </a:t>
            </a:r>
            <a:r>
              <a:rPr lang="en-US" dirty="0" err="1" smtClean="0"/>
              <a:t>rekreativna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zabavna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kulturna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</a:t>
            </a:r>
            <a:endParaRPr lang="sr-Latn-R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/>
              <a:t> </a:t>
            </a:r>
            <a:r>
              <a:rPr lang="en-US" dirty="0" err="1" smtClean="0"/>
              <a:t>sportska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verska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b="1" dirty="0" err="1" smtClean="0">
                <a:solidFill>
                  <a:srgbClr val="FF0000"/>
                </a:solidFill>
              </a:rPr>
              <a:t>sociološka</a:t>
            </a:r>
            <a:r>
              <a:rPr lang="en-US" b="1" dirty="0" smtClean="0">
                <a:solidFill>
                  <a:srgbClr val="FF0000"/>
                </a:solidFill>
              </a:rPr>
              <a:t>,</a:t>
            </a:r>
            <a:r>
              <a:rPr lang="en-US" dirty="0" smtClean="0"/>
              <a:t> </a:t>
            </a:r>
            <a:endParaRPr lang="sr-Latn-RS" dirty="0" smtClean="0"/>
          </a:p>
          <a:p>
            <a:r>
              <a:rPr lang="en-US" dirty="0" err="1" smtClean="0"/>
              <a:t>politička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edukativna</a:t>
            </a:r>
            <a:r>
              <a:rPr lang="en-US" dirty="0" smtClean="0"/>
              <a:t>, </a:t>
            </a:r>
            <a:endParaRPr lang="sr-Latn-R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3200" b="1" dirty="0" err="1" smtClean="0">
                <a:solidFill>
                  <a:srgbClr val="00B050"/>
                </a:solidFill>
              </a:rPr>
              <a:t>ekološka</a:t>
            </a:r>
            <a:r>
              <a:rPr lang="en-US" sz="3200" b="1" dirty="0" smtClean="0">
                <a:solidFill>
                  <a:srgbClr val="00B050"/>
                </a:solidFill>
              </a:rPr>
              <a:t>, </a:t>
            </a:r>
            <a:endParaRPr lang="sr-Latn-RS" sz="3200" b="1" dirty="0" smtClean="0">
              <a:solidFill>
                <a:srgbClr val="00B050"/>
              </a:solidFill>
            </a:endParaRPr>
          </a:p>
          <a:p>
            <a:r>
              <a:rPr lang="en-US" dirty="0" err="1" smtClean="0"/>
              <a:t>komunikaciona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animacijska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etička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psihološka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pedagoška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antropološka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patriotska</a:t>
            </a:r>
            <a:endParaRPr lang="sr-Latn-R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Maja\Downloads\stara planina-tida travel-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lum bright="-20000"/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19200" y="609600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SOCIOKULTURNI UTICAJI TURIZMA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1600200"/>
            <a:ext cx="7620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sr-Latn-RS" sz="2400" dirty="0" smtClean="0"/>
              <a:t>MOGU SE POSMATRATI KROZ ISTORIJSKI RAZVOJ TURIZMA</a:t>
            </a:r>
          </a:p>
          <a:p>
            <a:pPr>
              <a:buFontTx/>
              <a:buChar char="-"/>
            </a:pPr>
            <a:r>
              <a:rPr lang="sr-Latn-RS" sz="2400" dirty="0" smtClean="0"/>
              <a:t> od sredine 19.veka do početka I svetskog rata: novi segmenti turista, novi vidovi turizma, ; organizovana putovanja, nova turistička mesta;idualizacija</a:t>
            </a:r>
          </a:p>
          <a:p>
            <a:pPr>
              <a:buFontTx/>
              <a:buChar char="-"/>
            </a:pPr>
            <a:r>
              <a:rPr lang="sr-Latn-RS" sz="2400" dirty="0" smtClean="0"/>
              <a:t> </a:t>
            </a:r>
            <a:r>
              <a:rPr lang="en-US" sz="2400" dirty="0" smtClean="0"/>
              <a:t>P</a:t>
            </a:r>
            <a:r>
              <a:rPr lang="sr-Latn-RS" sz="2400" dirty="0" smtClean="0"/>
              <a:t>osle II sv. rata: masovni turizam, individualizacija.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200" b="1" dirty="0" smtClean="0">
                <a:solidFill>
                  <a:srgbClr val="C00000"/>
                </a:solidFill>
              </a:rPr>
              <a:t>FAKTORI IZ KOJIH PROISTIČU SOCIOKULTURNI UTICAJI TURIZMA</a:t>
            </a:r>
            <a:endParaRPr lang="en-US" sz="3200" b="1" dirty="0">
              <a:solidFill>
                <a:srgbClr val="C00000"/>
              </a:solidFill>
            </a:endParaRPr>
          </a:p>
        </p:txBody>
      </p:sp>
      <p:pic>
        <p:nvPicPr>
          <p:cNvPr id="4" name="Picture 2" descr="C:\Users\Maja\Downloads\stara planina-tida travel-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lum bright="-20000"/>
          </a:blip>
          <a:srcRect/>
          <a:stretch>
            <a:fillRect/>
          </a:stretch>
        </p:blipFill>
        <p:spPr bwMode="auto">
          <a:xfrm>
            <a:off x="0" y="1676400"/>
            <a:ext cx="9143999" cy="5181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3400" y="2362200"/>
            <a:ext cx="8077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sr-Latn-RS" sz="4000" dirty="0" smtClean="0"/>
              <a:t>URBANIZACIJA</a:t>
            </a:r>
          </a:p>
          <a:p>
            <a:pPr>
              <a:buFontTx/>
              <a:buChar char="-"/>
            </a:pPr>
            <a:r>
              <a:rPr lang="sr-Latn-RS" sz="4000" dirty="0" smtClean="0"/>
              <a:t>MOTORIZACIJA</a:t>
            </a:r>
          </a:p>
          <a:p>
            <a:pPr>
              <a:buFontTx/>
              <a:buChar char="-"/>
            </a:pPr>
            <a:r>
              <a:rPr lang="sr-Latn-RS" sz="4000" dirty="0" smtClean="0"/>
              <a:t>RAST POPULACIJE</a:t>
            </a:r>
          </a:p>
          <a:p>
            <a:pPr>
              <a:buFontTx/>
              <a:buChar char="-"/>
            </a:pPr>
            <a:r>
              <a:rPr lang="sr-Latn-RS" sz="4000" dirty="0" smtClean="0"/>
              <a:t>TEHNIKA I TEHNOLOGIJA (posebno informaciona)</a:t>
            </a:r>
          </a:p>
          <a:p>
            <a:pPr>
              <a:buFontTx/>
              <a:buChar char="-"/>
            </a:pPr>
            <a:r>
              <a:rPr lang="sr-Latn-RS" sz="4000" dirty="0" smtClean="0"/>
              <a:t>PORAST FONDA SLOBODNOG VREMENA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sr-Latn-RS" dirty="0" smtClean="0"/>
              <a:t> POZITIVNI I NEGATIVNI EFEKTI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1"/>
            <a:ext cx="4040188" cy="457200"/>
          </a:xfrm>
        </p:spPr>
        <p:txBody>
          <a:bodyPr/>
          <a:lstStyle/>
          <a:p>
            <a:r>
              <a:rPr lang="sr-Latn-RS" dirty="0" smtClean="0"/>
              <a:t>POZITIVNI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47800"/>
            <a:ext cx="4040188" cy="46783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U</a:t>
            </a:r>
            <a:r>
              <a:rPr lang="sr-Latn-RS" dirty="0" smtClean="0"/>
              <a:t>poznavanje kulture, jezika, umetnosti</a:t>
            </a:r>
          </a:p>
          <a:p>
            <a:r>
              <a:rPr lang="en-US" dirty="0" smtClean="0"/>
              <a:t>J</a:t>
            </a:r>
            <a:r>
              <a:rPr lang="sr-Latn-RS" dirty="0" smtClean="0"/>
              <a:t>ačanje imidža, ugleda</a:t>
            </a:r>
          </a:p>
          <a:p>
            <a:r>
              <a:rPr lang="en-US" dirty="0" smtClean="0"/>
              <a:t>R</a:t>
            </a:r>
            <a:r>
              <a:rPr lang="sr-Latn-RS" dirty="0" smtClean="0"/>
              <a:t>azvijanje kontakata, vrednosnih sistema, razmena ideja, informacija, način života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timulisanje zaštite kulturne baštine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onzervacija kulturnog nasleđa, arheoloških lokaliteta i kreiranje radnih mesta na tim lokalitetima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onverzija neekonomskih dobara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ovećanje zaposlenosti (žene)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rodaja suvenira, rukotvorina, podsticanje umetničkog izražavanja, stari zanati...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1"/>
            <a:ext cx="4041775" cy="533400"/>
          </a:xfrm>
        </p:spPr>
        <p:txBody>
          <a:bodyPr/>
          <a:lstStyle/>
          <a:p>
            <a:r>
              <a:rPr lang="sr-Latn-RS" dirty="0" smtClean="0"/>
              <a:t>NEGATIVNI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76400"/>
            <a:ext cx="4041775" cy="4449763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D</a:t>
            </a:r>
            <a:r>
              <a:rPr lang="sr-Latn-RS" dirty="0" smtClean="0"/>
              <a:t>egradiranje kulture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rebrze promene</a:t>
            </a:r>
          </a:p>
          <a:p>
            <a:r>
              <a:rPr lang="en-US" dirty="0" smtClean="0"/>
              <a:t>N</a:t>
            </a:r>
            <a:r>
              <a:rPr lang="sr-Latn-RS" dirty="0" smtClean="0"/>
              <a:t>apetost bogati-siromašni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til života, oblačenja ponašanja</a:t>
            </a:r>
          </a:p>
          <a:p>
            <a:r>
              <a:rPr lang="en-US" dirty="0" smtClean="0"/>
              <a:t>Š</a:t>
            </a:r>
            <a:r>
              <a:rPr lang="sr-Latn-RS" dirty="0" smtClean="0"/>
              <a:t>teta na kulturnim sistemima; ugrožavanje jezika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omercijalizacija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onzumerizam</a:t>
            </a:r>
          </a:p>
          <a:p>
            <a:r>
              <a:rPr lang="sr-Latn-RS" dirty="0" smtClean="0"/>
              <a:t>banalizovanje</a:t>
            </a:r>
          </a:p>
          <a:p>
            <a:r>
              <a:rPr lang="en-US" dirty="0" smtClean="0"/>
              <a:t>G</a:t>
            </a:r>
            <a:r>
              <a:rPr lang="sr-Latn-RS" dirty="0" smtClean="0"/>
              <a:t>ubitak autentičnosti i stabilnosti</a:t>
            </a:r>
          </a:p>
          <a:p>
            <a:r>
              <a:rPr lang="en-US" dirty="0" smtClean="0"/>
              <a:t>D</a:t>
            </a:r>
            <a:r>
              <a:rPr lang="sr-Latn-RS" dirty="0" smtClean="0"/>
              <a:t>egeneracija, uniformnost, artificijelnost, istrošenost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ič, komodifikacija...</a:t>
            </a:r>
          </a:p>
          <a:p>
            <a:r>
              <a:rPr lang="en-US" dirty="0" smtClean="0"/>
              <a:t>G</a:t>
            </a:r>
            <a:r>
              <a:rPr lang="sr-Latn-RS" dirty="0" smtClean="0"/>
              <a:t>ubitak kulturnog i nacionalnog ponosa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romene u potrošnji</a:t>
            </a:r>
          </a:p>
          <a:p>
            <a:r>
              <a:rPr lang="en-US" dirty="0" smtClean="0"/>
              <a:t>H</a:t>
            </a:r>
            <a:r>
              <a:rPr lang="sr-Latn-RS" dirty="0" smtClean="0"/>
              <a:t>azardne igre, prostitucija, alkoholizam, narkomanija, krađe, džeparenja, poroci uopšte</a:t>
            </a:r>
          </a:p>
          <a:p>
            <a:r>
              <a:rPr lang="en-US" dirty="0" smtClean="0"/>
              <a:t>Z</a:t>
            </a:r>
            <a:r>
              <a:rPr lang="sr-Latn-RS" dirty="0" smtClean="0"/>
              <a:t>dravstveni problemi</a:t>
            </a:r>
          </a:p>
          <a:p>
            <a:r>
              <a:rPr lang="en-US" dirty="0" smtClean="0"/>
              <a:t>N</a:t>
            </a:r>
            <a:r>
              <a:rPr lang="sr-Latn-RS" dirty="0" smtClean="0"/>
              <a:t>erazumevanje domaćin-posetilac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dirty="0" smtClean="0"/>
              <a:t>POZITIVNI SOCIOKULTURNI EFEKTI </a:t>
            </a:r>
            <a:endParaRPr lang="en-US" dirty="0"/>
          </a:p>
        </p:txBody>
      </p:sp>
      <p:pic>
        <p:nvPicPr>
          <p:cNvPr id="2050" name="Picture 2" descr="C:\Users\Maja\Downloads\kul-narodni-muzej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143000"/>
            <a:ext cx="4572000" cy="5715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724400" y="1143000"/>
            <a:ext cx="42672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 </a:t>
            </a:r>
            <a:r>
              <a:rPr lang="sr-Latn-RS" b="1" dirty="0" smtClean="0"/>
              <a:t>LOKALNO STANOVNIŠTVO – TURISTI </a:t>
            </a:r>
            <a:r>
              <a:rPr lang="sr-Latn-RS" dirty="0" smtClean="0"/>
              <a:t>(navike, običaji, moral, etika, stil života, kultura svakodnevnog života, javne službe, stvaranje novih potreba)</a:t>
            </a:r>
          </a:p>
          <a:p>
            <a:endParaRPr lang="sr-Latn-RS" dirty="0" smtClean="0"/>
          </a:p>
          <a:p>
            <a:endParaRPr lang="sr-Latn-RS" dirty="0" smtClean="0"/>
          </a:p>
          <a:p>
            <a:r>
              <a:rPr lang="sr-Latn-RS" b="1" dirty="0" smtClean="0"/>
              <a:t>KULTURNO RAZVOJNE POJAVE </a:t>
            </a:r>
            <a:r>
              <a:rPr lang="sr-Latn-RS" dirty="0" smtClean="0"/>
              <a:t>(kulturni nivo stanovništva, razvoj kulturnih delatnosti i kulturne infrastrukture, ekonomski pložaj kulturne sredine)</a:t>
            </a:r>
          </a:p>
          <a:p>
            <a:endParaRPr lang="sr-Latn-RS" dirty="0" smtClean="0"/>
          </a:p>
          <a:p>
            <a:endParaRPr lang="sr-Latn-RS" dirty="0" smtClean="0"/>
          </a:p>
          <a:p>
            <a:r>
              <a:rPr lang="sr-Latn-RS" b="1" dirty="0" smtClean="0"/>
              <a:t>POVEZANOST KULTURNO-ISTORIJSKE I PRIRODNE BAŠTINE I TURIZMA </a:t>
            </a:r>
            <a:r>
              <a:rPr lang="sr-Latn-RS" dirty="0" smtClean="0"/>
              <a:t>(potkradanje ili unapeđivanje)</a:t>
            </a:r>
          </a:p>
          <a:p>
            <a:endParaRPr lang="sr-Latn-RS" dirty="0" smtClean="0"/>
          </a:p>
          <a:p>
            <a:endParaRPr lang="sr-Latn-RS" dirty="0" smtClean="0"/>
          </a:p>
          <a:p>
            <a:r>
              <a:rPr lang="sr-Latn-RS" b="1" dirty="0" smtClean="0"/>
              <a:t>STVARANJE KULTURNOG I KULTURNO-UMETNIČKOG AMBIJENTA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dirty="0" smtClean="0"/>
              <a:t>NEGATIVNI SOCIOKULTURNI EFEKTI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endParaRPr lang="sr-Latn-RS" dirty="0" smtClean="0"/>
          </a:p>
          <a:p>
            <a:pPr>
              <a:buNone/>
            </a:pPr>
            <a:r>
              <a:rPr lang="sr-Latn-RS" dirty="0" smtClean="0"/>
              <a:t>U destinacijama koje su manje privredno razvijene </a:t>
            </a:r>
          </a:p>
          <a:p>
            <a:pPr>
              <a:buNone/>
            </a:pPr>
            <a:r>
              <a:rPr lang="sr-Latn-RS" dirty="0" smtClean="0"/>
              <a:t>- potrošnja domaćeg stanovništva</a:t>
            </a:r>
          </a:p>
          <a:p>
            <a:pPr>
              <a:buFontTx/>
              <a:buChar char="-"/>
            </a:pPr>
            <a:r>
              <a:rPr lang="en-US" dirty="0" smtClean="0"/>
              <a:t>M</a:t>
            </a:r>
            <a:r>
              <a:rPr lang="sr-Latn-RS" dirty="0" smtClean="0"/>
              <a:t>igracije ruralnog stanovništva</a:t>
            </a:r>
          </a:p>
          <a:p>
            <a:pPr>
              <a:buFontTx/>
              <a:buChar char="-"/>
            </a:pPr>
            <a:r>
              <a:rPr lang="en-US" dirty="0" smtClean="0"/>
              <a:t>Z</a:t>
            </a:r>
            <a:r>
              <a:rPr lang="sr-Latn-RS" dirty="0" smtClean="0"/>
              <a:t>avist i ogorčenost lokalnog stanovništva</a:t>
            </a:r>
          </a:p>
          <a:p>
            <a:pPr>
              <a:buFontTx/>
              <a:buChar char="-"/>
            </a:pPr>
            <a:r>
              <a:rPr lang="en-US" dirty="0" smtClean="0"/>
              <a:t>I</a:t>
            </a:r>
            <a:r>
              <a:rPr lang="sr-Latn-RS" dirty="0" smtClean="0"/>
              <a:t>gnorisanje lokalnih običaja i vrednosti</a:t>
            </a:r>
          </a:p>
          <a:p>
            <a:pPr>
              <a:buFontTx/>
              <a:buChar char="-"/>
            </a:pPr>
            <a:r>
              <a:rPr lang="en-US" dirty="0" smtClean="0"/>
              <a:t>N</a:t>
            </a:r>
            <a:r>
              <a:rPr lang="sr-Latn-RS" dirty="0" smtClean="0"/>
              <a:t>arušavanje tradicije</a:t>
            </a:r>
          </a:p>
          <a:p>
            <a:pPr>
              <a:buFontTx/>
              <a:buChar char="-"/>
            </a:pPr>
            <a:r>
              <a:rPr lang="en-US" dirty="0" smtClean="0"/>
              <a:t>S</a:t>
            </a:r>
            <a:r>
              <a:rPr lang="sr-Latn-RS" dirty="0" smtClean="0"/>
              <a:t>manjenje bezbednosti, porast kriminala (turisti i domaćini)</a:t>
            </a:r>
          </a:p>
          <a:p>
            <a:pPr>
              <a:buFontTx/>
              <a:buChar char="-"/>
            </a:pPr>
            <a:r>
              <a:rPr lang="en-US" dirty="0" smtClean="0"/>
              <a:t>P</a:t>
            </a:r>
            <a:r>
              <a:rPr lang="sr-Latn-RS" dirty="0" smtClean="0"/>
              <a:t>revare, prosjačenje, napadi, džeparenja, ubistva</a:t>
            </a:r>
          </a:p>
          <a:p>
            <a:pPr>
              <a:buFontTx/>
              <a:buChar char="-"/>
            </a:pPr>
            <a:r>
              <a:rPr lang="en-US" dirty="0" smtClean="0"/>
              <a:t>K</a:t>
            </a:r>
            <a:r>
              <a:rPr lang="sr-Latn-RS" dirty="0" smtClean="0"/>
              <a:t>ocka, prostitucija, trgovina ljudima, dečja radna snaga</a:t>
            </a:r>
          </a:p>
          <a:p>
            <a:pPr>
              <a:buFontTx/>
              <a:buChar char="-"/>
            </a:pPr>
            <a:r>
              <a:rPr lang="sr-Latn-RS" dirty="0" smtClean="0"/>
              <a:t>DIZNILENDIZACIJA, MEKDONALDIZACIJA, KOMODIFIKACIJA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UTICAJ TURIZMA NA ZDRAVLJE TURISTA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 smtClean="0"/>
              <a:t>Potencijalne zaraze turista na destinacijama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graničeni uslovi neposrednog lečenja</a:t>
            </a:r>
          </a:p>
          <a:p>
            <a:r>
              <a:rPr lang="en-US" dirty="0" smtClean="0"/>
              <a:t>B</a:t>
            </a:r>
            <a:r>
              <a:rPr lang="sr-Latn-RS" dirty="0" smtClean="0"/>
              <a:t>olesti koje imaju dužu inkubaciju</a:t>
            </a:r>
          </a:p>
          <a:p>
            <a:r>
              <a:rPr lang="sr-Latn-RS" dirty="0" smtClean="0"/>
              <a:t>“nekonvencionalni terorizam”</a:t>
            </a:r>
          </a:p>
          <a:p>
            <a:r>
              <a:rPr lang="en-US" dirty="0" smtClean="0"/>
              <a:t>T</a:t>
            </a:r>
            <a:r>
              <a:rPr lang="sr-Latn-RS" dirty="0" smtClean="0"/>
              <a:t>eške opekotine</a:t>
            </a:r>
          </a:p>
          <a:p>
            <a:r>
              <a:rPr lang="en-US" dirty="0" smtClean="0"/>
              <a:t>I</a:t>
            </a:r>
            <a:r>
              <a:rPr lang="sr-Latn-RS" dirty="0" smtClean="0"/>
              <a:t>zlaganje zagađenoj hrani i vodi</a:t>
            </a:r>
          </a:p>
          <a:p>
            <a:r>
              <a:rPr lang="en-US" dirty="0" smtClean="0"/>
              <a:t>E</a:t>
            </a:r>
            <a:r>
              <a:rPr lang="sr-Latn-RS" dirty="0" smtClean="0"/>
              <a:t>pidemije SARS-a, HIV/AIDS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eks turizam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ZAPOSLENOST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sr-Latn-RS" dirty="0" smtClean="0"/>
              <a:t>rava koja proizilaze iz radnog odnosa, uslovi rada</a:t>
            </a:r>
          </a:p>
          <a:p>
            <a:r>
              <a:rPr lang="en-US" dirty="0" smtClean="0"/>
              <a:t>M</a:t>
            </a:r>
            <a:r>
              <a:rPr lang="sr-Latn-RS" dirty="0" smtClean="0"/>
              <a:t>lada populacija zarađuje više od starijih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tuđenje, nove klase stanovništva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dirty="0" smtClean="0"/>
              <a:t>RESURSI </a:t>
            </a:r>
            <a:r>
              <a:rPr lang="sr-Latn-RS" sz="2200" dirty="0" smtClean="0"/>
              <a:t>(lokalno stanovništvo, ekonomski sistem, , prirodni resursi, infrastruktura)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 Inflacija cena zemljišta i nekretnina – konflikti među lokalnim stanovništvom</a:t>
            </a:r>
          </a:p>
          <a:p>
            <a:r>
              <a:rPr lang="en-US" dirty="0" smtClean="0"/>
              <a:t>N</a:t>
            </a:r>
            <a:r>
              <a:rPr lang="sr-Latn-RS" dirty="0" smtClean="0"/>
              <a:t>arušavanje prirodnog i kulturnog okruženja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Socio-</a:t>
            </a:r>
            <a:r>
              <a:rPr lang="sr-Latn-RS" dirty="0" smtClean="0"/>
              <a:t>kulturni uticaji turizma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M</a:t>
            </a:r>
            <a:r>
              <a:rPr lang="sr-Latn-RS" dirty="0" smtClean="0"/>
              <a:t>nogostruki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ovratni </a:t>
            </a:r>
          </a:p>
          <a:p>
            <a:r>
              <a:rPr lang="en-US" dirty="0" smtClean="0"/>
              <a:t>D</a:t>
            </a:r>
            <a:r>
              <a:rPr lang="sr-Latn-RS" dirty="0" smtClean="0"/>
              <a:t>otiču sve aktere</a:t>
            </a:r>
          </a:p>
          <a:p>
            <a:r>
              <a:rPr lang="en-US" dirty="0" smtClean="0"/>
              <a:t>T</a:t>
            </a:r>
            <a:r>
              <a:rPr lang="sr-Latn-RS" dirty="0" smtClean="0"/>
              <a:t>eško merljivi</a:t>
            </a:r>
          </a:p>
          <a:p>
            <a:r>
              <a:rPr lang="en-US" dirty="0" smtClean="0"/>
              <a:t>D</a:t>
            </a:r>
            <a:r>
              <a:rPr lang="sr-Latn-RS" dirty="0" smtClean="0"/>
              <a:t>emonstracioni efekat</a:t>
            </a:r>
          </a:p>
          <a:p>
            <a:r>
              <a:rPr lang="en-US" dirty="0" smtClean="0"/>
              <a:t>R</a:t>
            </a:r>
            <a:r>
              <a:rPr lang="sr-Latn-RS" dirty="0" smtClean="0"/>
              <a:t>azlike između domicilnog stanovništva i turista</a:t>
            </a:r>
          </a:p>
          <a:p>
            <a:r>
              <a:rPr lang="sr-Latn-RS" dirty="0" smtClean="0"/>
              <a:t>“kulturna erozija”</a:t>
            </a:r>
          </a:p>
          <a:p>
            <a:r>
              <a:rPr lang="sr-Latn-RS" dirty="0" smtClean="0"/>
              <a:t>komercijalizacija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Bali (Indonezija)</a:t>
            </a:r>
            <a:endParaRPr lang="en-US" dirty="0"/>
          </a:p>
        </p:txBody>
      </p:sp>
      <p:pic>
        <p:nvPicPr>
          <p:cNvPr id="2050" name="Picture 2" descr="C:\Users\Maja\Desktop\Downloads\ca990ec645367d79a813a153065d5a3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4427220" cy="5334000"/>
          </a:xfrm>
          <a:prstGeom prst="rect">
            <a:avLst/>
          </a:prstGeom>
          <a:noFill/>
        </p:spPr>
      </p:pic>
      <p:pic>
        <p:nvPicPr>
          <p:cNvPr id="2051" name="Picture 3" descr="C:\Users\Maja\Desktop\Downloads\image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447800"/>
            <a:ext cx="4495800" cy="541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Kontakti na destinaciji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sr-Latn-RS" dirty="0" smtClean="0"/>
              <a:t>rilikom kupovine dobara i usluga od lokalnog stanovništva</a:t>
            </a:r>
          </a:p>
          <a:p>
            <a:r>
              <a:rPr lang="en-US" dirty="0" smtClean="0"/>
              <a:t>Z</a:t>
            </a:r>
            <a:r>
              <a:rPr lang="sr-Latn-RS" dirty="0" smtClean="0"/>
              <a:t>ajedničko korišćenje određenih usluga</a:t>
            </a:r>
          </a:p>
          <a:p>
            <a:r>
              <a:rPr lang="en-US" dirty="0" smtClean="0"/>
              <a:t>R</a:t>
            </a:r>
            <a:r>
              <a:rPr lang="sr-Latn-RS" dirty="0" smtClean="0"/>
              <a:t>azgovori sa domaćim stanovništvom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Doksijev  model  - koncentracija indeksa iritacije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sr-Latn-RS" dirty="0" smtClean="0"/>
              <a:t>faza: EUFORIJA</a:t>
            </a:r>
          </a:p>
          <a:p>
            <a:pPr marL="514350" indent="-514350">
              <a:buAutoNum type="arabicPeriod"/>
            </a:pPr>
            <a:r>
              <a:rPr lang="en-US" dirty="0" smtClean="0"/>
              <a:t>F</a:t>
            </a:r>
            <a:r>
              <a:rPr lang="sr-Latn-RS" dirty="0" smtClean="0"/>
              <a:t>aza: APATIJA</a:t>
            </a:r>
          </a:p>
          <a:p>
            <a:pPr marL="514350" indent="-514350">
              <a:buAutoNum type="arabicPeriod"/>
            </a:pPr>
            <a:r>
              <a:rPr lang="en-US" dirty="0" smtClean="0"/>
              <a:t>F</a:t>
            </a:r>
            <a:r>
              <a:rPr lang="sr-Latn-RS" dirty="0" smtClean="0"/>
              <a:t>aza: LJUTNJA</a:t>
            </a:r>
          </a:p>
          <a:p>
            <a:pPr marL="514350" indent="-514350">
              <a:buAutoNum type="arabicPeriod"/>
            </a:pPr>
            <a:r>
              <a:rPr lang="en-US" dirty="0" smtClean="0"/>
              <a:t>F</a:t>
            </a:r>
            <a:r>
              <a:rPr lang="sr-Latn-RS" dirty="0" smtClean="0"/>
              <a:t>aza: ANTAGONIZAM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Kako da ostanete bezbedni tokom putovanja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err="1"/>
              <a:t>Nosite</a:t>
            </a:r>
            <a:r>
              <a:rPr lang="en-US" b="1" dirty="0"/>
              <a:t> </a:t>
            </a:r>
            <a:r>
              <a:rPr lang="en-US" b="1" dirty="0" err="1"/>
              <a:t>lažni</a:t>
            </a:r>
            <a:r>
              <a:rPr lang="en-US" b="1" dirty="0"/>
              <a:t> </a:t>
            </a:r>
            <a:r>
              <a:rPr lang="en-US" b="1" dirty="0" err="1"/>
              <a:t>novčanik</a:t>
            </a:r>
            <a:endParaRPr lang="en-US" b="1" dirty="0"/>
          </a:p>
          <a:p>
            <a:r>
              <a:rPr lang="en-US" b="1" dirty="0" err="1"/>
              <a:t>Ostavite</a:t>
            </a:r>
            <a:r>
              <a:rPr lang="en-US" b="1" dirty="0"/>
              <a:t> </a:t>
            </a:r>
            <a:r>
              <a:rPr lang="en-US" b="1" dirty="0" err="1"/>
              <a:t>dragocenosti</a:t>
            </a:r>
            <a:r>
              <a:rPr lang="en-US" b="1" dirty="0"/>
              <a:t> </a:t>
            </a:r>
            <a:r>
              <a:rPr lang="en-US" b="1" dirty="0" err="1"/>
              <a:t>kod</a:t>
            </a:r>
            <a:r>
              <a:rPr lang="en-US" b="1" dirty="0"/>
              <a:t> </a:t>
            </a:r>
            <a:r>
              <a:rPr lang="en-US" b="1" dirty="0" err="1"/>
              <a:t>kuće</a:t>
            </a:r>
            <a:endParaRPr lang="en-US" b="1" dirty="0"/>
          </a:p>
          <a:p>
            <a:r>
              <a:rPr lang="de-DE" b="1" dirty="0"/>
              <a:t>Čuvajte kopije važnih dokumenata na mailu</a:t>
            </a:r>
            <a:endParaRPr lang="en-US" b="1" dirty="0"/>
          </a:p>
          <a:p>
            <a:r>
              <a:rPr lang="de-DE" b="1" dirty="0"/>
              <a:t>Bankomati</a:t>
            </a:r>
            <a:endParaRPr lang="en-US" b="1" dirty="0"/>
          </a:p>
          <a:p>
            <a:r>
              <a:rPr lang="de-DE" b="1" dirty="0"/>
              <a:t>Internet konekcija</a:t>
            </a:r>
            <a:endParaRPr lang="en-US" b="1" dirty="0"/>
          </a:p>
          <a:p>
            <a:r>
              <a:rPr lang="en-US" b="1" dirty="0" err="1"/>
              <a:t>Birajte</a:t>
            </a:r>
            <a:r>
              <a:rPr lang="en-US" b="1" dirty="0"/>
              <a:t> </a:t>
            </a:r>
            <a:r>
              <a:rPr lang="en-US" b="1" dirty="0" err="1"/>
              <a:t>hotelske</a:t>
            </a:r>
            <a:r>
              <a:rPr lang="en-US" b="1" dirty="0"/>
              <a:t> </a:t>
            </a:r>
            <a:r>
              <a:rPr lang="en-US" b="1" dirty="0" err="1"/>
              <a:t>sobe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drugom</a:t>
            </a:r>
            <a:r>
              <a:rPr lang="en-US" b="1" dirty="0"/>
              <a:t>, </a:t>
            </a:r>
            <a:r>
              <a:rPr lang="en-US" b="1" dirty="0" err="1"/>
              <a:t>trećem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četvrtom</a:t>
            </a:r>
            <a:r>
              <a:rPr lang="en-US" b="1" dirty="0"/>
              <a:t> </a:t>
            </a:r>
            <a:r>
              <a:rPr lang="en-US" b="1" dirty="0" err="1"/>
              <a:t>spratu</a:t>
            </a:r>
            <a:endParaRPr lang="en-US" b="1" dirty="0"/>
          </a:p>
          <a:p>
            <a:r>
              <a:rPr lang="en-US" b="1" dirty="0" err="1"/>
              <a:t>Uvek</a:t>
            </a:r>
            <a:r>
              <a:rPr lang="en-US" b="1" dirty="0"/>
              <a:t> </a:t>
            </a:r>
            <a:r>
              <a:rPr lang="en-US" b="1" dirty="0" err="1"/>
              <a:t>proverite</a:t>
            </a:r>
            <a:r>
              <a:rPr lang="en-US" b="1" dirty="0"/>
              <a:t> </a:t>
            </a:r>
            <a:r>
              <a:rPr lang="en-US" b="1" dirty="0" err="1"/>
              <a:t>prozore</a:t>
            </a:r>
            <a:r>
              <a:rPr lang="en-US" b="1" dirty="0"/>
              <a:t> pre </a:t>
            </a:r>
            <a:r>
              <a:rPr lang="en-US" b="1" dirty="0" err="1"/>
              <a:t>izlaska</a:t>
            </a:r>
            <a:r>
              <a:rPr lang="en-US" b="1" dirty="0"/>
              <a:t> </a:t>
            </a:r>
            <a:r>
              <a:rPr lang="en-US" b="1" dirty="0" err="1"/>
              <a:t>iz</a:t>
            </a:r>
            <a:r>
              <a:rPr lang="en-US" b="1" dirty="0"/>
              <a:t> </a:t>
            </a:r>
            <a:r>
              <a:rPr lang="en-US" b="1" dirty="0" err="1"/>
              <a:t>sobe</a:t>
            </a:r>
            <a:endParaRPr lang="en-US" b="1" dirty="0"/>
          </a:p>
          <a:p>
            <a:r>
              <a:rPr lang="de-DE" b="1" dirty="0"/>
              <a:t>Ostavite znak „Ne uznemiravaj“ kada izlazite iz sobe</a:t>
            </a:r>
            <a:endParaRPr lang="en-US" b="1" dirty="0"/>
          </a:p>
          <a:p>
            <a:r>
              <a:rPr lang="de-DE" b="1" dirty="0"/>
              <a:t>Ne koristite sef u sobi</a:t>
            </a:r>
            <a:endParaRPr lang="en-US" b="1" dirty="0"/>
          </a:p>
          <a:p>
            <a:r>
              <a:rPr lang="en-US" b="1" dirty="0"/>
              <a:t>Ne </a:t>
            </a:r>
            <a:r>
              <a:rPr lang="en-US" b="1" dirty="0" err="1"/>
              <a:t>govorite</a:t>
            </a:r>
            <a:r>
              <a:rPr lang="en-US" b="1" dirty="0"/>
              <a:t> </a:t>
            </a:r>
            <a:r>
              <a:rPr lang="en-US" b="1" dirty="0" err="1"/>
              <a:t>glasno</a:t>
            </a:r>
            <a:r>
              <a:rPr lang="en-US" b="1" dirty="0"/>
              <a:t> </a:t>
            </a:r>
            <a:r>
              <a:rPr lang="en-US" b="1" dirty="0" err="1"/>
              <a:t>svoje</a:t>
            </a:r>
            <a:r>
              <a:rPr lang="en-US" b="1" dirty="0"/>
              <a:t> </a:t>
            </a:r>
            <a:r>
              <a:rPr lang="en-US" b="1" dirty="0" err="1"/>
              <a:t>lične</a:t>
            </a:r>
            <a:r>
              <a:rPr lang="en-US" b="1" dirty="0"/>
              <a:t> </a:t>
            </a:r>
            <a:r>
              <a:rPr lang="en-US" b="1" dirty="0" err="1"/>
              <a:t>podatke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recepciji</a:t>
            </a:r>
            <a:endParaRPr lang="en-US" b="1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Ostali</a:t>
            </a:r>
            <a:r>
              <a:rPr lang="en-US" b="1" dirty="0" smtClean="0"/>
              <a:t> </a:t>
            </a:r>
            <a:r>
              <a:rPr lang="en-US" b="1" dirty="0" err="1" smtClean="0"/>
              <a:t>korisni</a:t>
            </a:r>
            <a:r>
              <a:rPr lang="en-US" b="1" dirty="0" smtClean="0"/>
              <a:t> </a:t>
            </a:r>
            <a:r>
              <a:rPr lang="en-US" b="1" dirty="0" err="1" smtClean="0"/>
              <a:t>saveti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 err="1" smtClean="0"/>
              <a:t>Ukoliko</a:t>
            </a:r>
            <a:r>
              <a:rPr lang="en-US" dirty="0" smtClean="0"/>
              <a:t> </a:t>
            </a:r>
            <a:r>
              <a:rPr lang="en-US" dirty="0" err="1"/>
              <a:t>patite</a:t>
            </a:r>
            <a:r>
              <a:rPr lang="en-US" dirty="0"/>
              <a:t> </a:t>
            </a:r>
            <a:r>
              <a:rPr lang="en-US" dirty="0" err="1"/>
              <a:t>od</a:t>
            </a:r>
            <a:r>
              <a:rPr lang="en-US" dirty="0"/>
              <a:t> </a:t>
            </a:r>
            <a:r>
              <a:rPr lang="en-US" dirty="0" err="1"/>
              <a:t>alergija</a:t>
            </a:r>
            <a:endParaRPr lang="en-US" b="1" dirty="0"/>
          </a:p>
          <a:p>
            <a:r>
              <a:rPr lang="de-DE" dirty="0"/>
              <a:t>Pre putovanja preuzmite korisne mobilne </a:t>
            </a:r>
            <a:r>
              <a:rPr lang="de-DE" dirty="0" smtClean="0"/>
              <a:t>aplikacije</a:t>
            </a:r>
            <a:r>
              <a:rPr lang="sr-Latn-RS" dirty="0" smtClean="0"/>
              <a:t> -</a:t>
            </a:r>
            <a:r>
              <a:rPr lang="en-US" b="1" dirty="0" smtClean="0"/>
              <a:t>Google </a:t>
            </a:r>
            <a:r>
              <a:rPr lang="en-US" b="1" dirty="0"/>
              <a:t>Maps, Google Translate</a:t>
            </a:r>
          </a:p>
          <a:p>
            <a:r>
              <a:rPr lang="de-DE" dirty="0"/>
              <a:t>Informišite se o rutama i rasporedu javnog saobraćaja</a:t>
            </a:r>
            <a:endParaRPr lang="en-US" b="1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Zabrana turističkih “pivskih bicikala” u Amsterdamu</a:t>
            </a:r>
            <a:endParaRPr lang="en-US" dirty="0"/>
          </a:p>
        </p:txBody>
      </p:sp>
      <p:pic>
        <p:nvPicPr>
          <p:cNvPr id="4098" name="Picture 2" descr="C:\Users\Maja\Desktop\Downloads\pri_5844164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0"/>
            <a:ext cx="8610599" cy="4876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Rat jednog sela protiv turista</a:t>
            </a:r>
            <a:endParaRPr lang="en-US" dirty="0"/>
          </a:p>
        </p:txBody>
      </p:sp>
      <p:pic>
        <p:nvPicPr>
          <p:cNvPr id="5122" name="Picture 2" descr="C:\Users\Maja\Desktop\Downloads\downloa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1143000"/>
            <a:ext cx="4952999" cy="5715000"/>
          </a:xfrm>
          <a:prstGeom prst="rect">
            <a:avLst/>
          </a:prstGeom>
          <a:noFill/>
        </p:spPr>
      </p:pic>
      <p:pic>
        <p:nvPicPr>
          <p:cNvPr id="5123" name="Picture 3" descr="C:\Users\Maja\Desktop\Downloads\download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905000"/>
            <a:ext cx="3962400" cy="311467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410200" y="53340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Kinderdajk (Kinderdijk), Holandija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“Ne, ne želimo da budemo hit destinacija”</a:t>
            </a:r>
            <a:endParaRPr lang="en-US" dirty="0"/>
          </a:p>
        </p:txBody>
      </p:sp>
      <p:pic>
        <p:nvPicPr>
          <p:cNvPr id="6146" name="Picture 2" descr="C:\Users\Maja\Desktop\Downloads\images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6086475" cy="5334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96000" y="4114800"/>
            <a:ext cx="3048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Kailua, Hawaii</a:t>
            </a:r>
            <a:endParaRPr lang="en-US" sz="4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Diskriminacija u </a:t>
            </a:r>
            <a:r>
              <a:rPr lang="en-US" dirty="0" smtClean="0"/>
              <a:t>P</a:t>
            </a:r>
            <a:r>
              <a:rPr lang="sr-Latn-RS" dirty="0" smtClean="0"/>
              <a:t>arizu – ko i gde može da sedi</a:t>
            </a:r>
            <a:endParaRPr lang="en-US" dirty="0"/>
          </a:p>
        </p:txBody>
      </p:sp>
      <p:pic>
        <p:nvPicPr>
          <p:cNvPr id="7170" name="Picture 2" descr="C:\Users\Maja\Desktop\Downloads\ParisRestaurantsonemenu__HERO_shutterstock_74027431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Potemkinove Terazije, bog te video</a:t>
            </a:r>
            <a:endParaRPr lang="en-US" dirty="0"/>
          </a:p>
        </p:txBody>
      </p:sp>
      <p:pic>
        <p:nvPicPr>
          <p:cNvPr id="8194" name="Picture 2" descr="C:\Users\Maja\Desktop\Downloads\tematski-park-terazij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066800"/>
            <a:ext cx="5029200" cy="4525963"/>
          </a:xfrm>
          <a:prstGeom prst="rect">
            <a:avLst/>
          </a:prstGeom>
          <a:noFill/>
        </p:spPr>
      </p:pic>
      <p:pic>
        <p:nvPicPr>
          <p:cNvPr id="8195" name="Picture 3" descr="C:\Users\Maja\Desktop\Downloads\replika-terazij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219200"/>
            <a:ext cx="4191000" cy="518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Kako sprečiti konflikte lokalna zajednica – turisti (turizam)?</a:t>
            </a:r>
            <a:endParaRPr lang="en-US" dirty="0"/>
          </a:p>
        </p:txBody>
      </p:sp>
      <p:pic>
        <p:nvPicPr>
          <p:cNvPr id="1026" name="Picture 2" descr="C:\Users\Maja\Downloads\1024px-Antigua.St.John.from_west.wm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9144000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O</a:t>
            </a:r>
            <a:r>
              <a:rPr lang="sr-Latn-RS" dirty="0" smtClean="0"/>
              <a:t>jačati vezu između turizma i drugih ekonomskih sektora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održati upotrebu domaćih, lokalnihh proizvod i usluga</a:t>
            </a:r>
          </a:p>
          <a:p>
            <a:r>
              <a:rPr lang="en-US" dirty="0" smtClean="0"/>
              <a:t>F</a:t>
            </a:r>
            <a:r>
              <a:rPr lang="sr-Latn-RS" dirty="0" smtClean="0"/>
              <a:t>inansijski podržati lokalno investiranje, preduzetništvo i zapošljavanje u turizmu</a:t>
            </a:r>
          </a:p>
          <a:p>
            <a:r>
              <a:rPr lang="en-US" dirty="0" smtClean="0"/>
              <a:t>E</a:t>
            </a:r>
            <a:r>
              <a:rPr lang="sr-Latn-RS" dirty="0" smtClean="0"/>
              <a:t>dukovati lokalno stanovništvo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ovećati turističku potrošnju i multiplikovati efekte turizma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ostepen razvijati turizam da bi se izbegli nagli skokovi cena zemljišta, nekretnina i dr.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čuvati stil lokalne arhitekture, muzike, umetnosti, priredbi, događaja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graničiti broj posetilaca – carryng capacity</a:t>
            </a:r>
          </a:p>
          <a:p>
            <a:r>
              <a:rPr lang="en-US" dirty="0" smtClean="0"/>
              <a:t>D</a:t>
            </a:r>
            <a:r>
              <a:rPr lang="sr-Latn-RS" dirty="0" smtClean="0"/>
              <a:t>oneti kodekse ponašanja</a:t>
            </a:r>
          </a:p>
          <a:p>
            <a:r>
              <a:rPr lang="en-US" dirty="0" smtClean="0"/>
              <a:t>U</a:t>
            </a:r>
            <a:r>
              <a:rPr lang="sr-Latn-RS" dirty="0" smtClean="0"/>
              <a:t>smeravati marketinške aktivnosti  na turiste sa osećajem za kulturu.</a:t>
            </a:r>
          </a:p>
          <a:p>
            <a:endParaRPr lang="sr-Latn-R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8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9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30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33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34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37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38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0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41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42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4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45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46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8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49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50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2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53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54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6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57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58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0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61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62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4" dur="indefinite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65" dur="indefinite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66" dur="indefinite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Maja\Desktop\Downloads\images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8763000" cy="4572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66800" y="4953000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4000" b="1" dirty="0" smtClean="0"/>
              <a:t>Ekološki uticaji turizma</a:t>
            </a:r>
            <a:endParaRPr lang="en-US" sz="4000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Posledice razvoja turizma na: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Biodiverzitet</a:t>
            </a:r>
          </a:p>
          <a:p>
            <a:r>
              <a:rPr lang="sr-Latn-RS" dirty="0" smtClean="0"/>
              <a:t>Eroziju i fizička oštećenja</a:t>
            </a:r>
          </a:p>
          <a:p>
            <a:r>
              <a:rPr lang="sr-Latn-RS" dirty="0" smtClean="0"/>
              <a:t>Zagađenje</a:t>
            </a:r>
          </a:p>
          <a:p>
            <a:r>
              <a:rPr lang="sr-Latn-RS" dirty="0" smtClean="0"/>
              <a:t>Resurse</a:t>
            </a:r>
          </a:p>
          <a:p>
            <a:r>
              <a:rPr lang="en-US" dirty="0" smtClean="0"/>
              <a:t>V</a:t>
            </a:r>
            <a:r>
              <a:rPr lang="sr-Latn-RS" dirty="0" smtClean="0"/>
              <a:t>izuelnu i strukturnu promenu prostora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Uticaj na prirodnu sredinu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</a:t>
            </a:r>
            <a:r>
              <a:rPr lang="sr-Latn-RS" dirty="0" smtClean="0"/>
              <a:t>ransformacija i zasićenost prostora</a:t>
            </a:r>
          </a:p>
          <a:p>
            <a:r>
              <a:rPr lang="en-US" dirty="0" smtClean="0"/>
              <a:t>I</a:t>
            </a:r>
            <a:r>
              <a:rPr lang="sr-Latn-RS" dirty="0" smtClean="0"/>
              <a:t>nfrastruktura</a:t>
            </a:r>
          </a:p>
          <a:p>
            <a:r>
              <a:rPr lang="sr-Latn-RS" dirty="0" smtClean="0"/>
              <a:t>Ekologija</a:t>
            </a:r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Negativni ekološki uticaji turizma na primorske destinacije: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Latn-RS" dirty="0" smtClean="0"/>
              <a:t>Okupacija mora i obale i razne presije i uzurpacija obale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Latn-RS" dirty="0" smtClean="0"/>
              <a:t>Zagađivanje vode naftom i naftnim derivatima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Latn-RS" dirty="0" smtClean="0"/>
              <a:t>Bakteriološka kontaminacija, odnosno zagađivanje vode otpadnim vodama i materijalima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Latn-RS" dirty="0" smtClean="0"/>
              <a:t>Uništavanje ribljeg bogatstva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Latn-RS" dirty="0" smtClean="0"/>
              <a:t>Nekontrolisan sportski ribolov i podvodne aktivnosti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Latn-RS" smtClean="0"/>
              <a:t>Nekontrolisana buka usled velikog prometa ljudi, plovila i automobila uz obalu.</a:t>
            </a:r>
            <a:endParaRPr lang="sr-Latn-R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Transformacija prostora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</a:t>
            </a:r>
            <a:r>
              <a:rPr lang="sr-Latn-RS" dirty="0" smtClean="0"/>
              <a:t>ongestija (prenatrpanost, zagušenje, opterećenost)</a:t>
            </a:r>
          </a:p>
          <a:p>
            <a:r>
              <a:rPr lang="en-US" dirty="0" smtClean="0"/>
              <a:t>E</a:t>
            </a:r>
            <a:r>
              <a:rPr lang="sr-Latn-RS" dirty="0" smtClean="0"/>
              <a:t>kološka neravnoteža usled velike koncentracije turističkih aktivnosti na relativno malom prostoru</a:t>
            </a:r>
          </a:p>
          <a:p>
            <a:r>
              <a:rPr lang="en-US" dirty="0" smtClean="0"/>
              <a:t>T</a:t>
            </a:r>
            <a:r>
              <a:rPr lang="sr-Latn-RS" dirty="0" smtClean="0"/>
              <a:t>urizam je “potrošač” prostora</a:t>
            </a:r>
          </a:p>
          <a:p>
            <a:r>
              <a:rPr lang="en-US" dirty="0" smtClean="0"/>
              <a:t>G</a:t>
            </a:r>
            <a:r>
              <a:rPr lang="sr-Latn-RS" dirty="0" smtClean="0"/>
              <a:t>ranice kapaciteta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Nosivost prostora – carryng capacity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sr-Latn-RS" dirty="0" smtClean="0"/>
              <a:t>rag, gornja granica turističkih aktivnosti iznad koje dolazi do kongestije, dostiže se tačka saturacije koja vodi do ekološke neravnoteže i kofliktnom stanju u eko sistemu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DEVASTACIJA, DESTRUKCIJA, DEGRADACIJA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sr-Latn-RS" dirty="0" smtClean="0"/>
              <a:t>rostor se ne može potrošiti ali se može potrošiti kvalitet prostora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rostor se može štititi i čuvati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</a:t>
            </a:r>
            <a:r>
              <a:rPr lang="sr-Latn-RS" dirty="0" smtClean="0"/>
              <a:t>elovanje turizma na prostor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</a:t>
            </a:r>
            <a:r>
              <a:rPr lang="sr-Latn-RS" b="1" dirty="0" smtClean="0"/>
              <a:t>kspanzivno</a:t>
            </a:r>
            <a:r>
              <a:rPr lang="sr-Latn-RS" dirty="0" smtClean="0"/>
              <a:t>: oblici turizma na velikom prostoru – kamping, autokamping, karavaning, nautički turizam, vikend turizam, avio turizam, golfturizam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b="1" dirty="0" smtClean="0"/>
              <a:t>Agresivno: </a:t>
            </a:r>
            <a:r>
              <a:rPr lang="sr-Latn-RS" dirty="0" smtClean="0"/>
              <a:t>dolazak sve većeg broja turista u zakonski zaštićenim područjima, zonama divljine, rečnim adama, divlje kampovanje, lov i ribolov, nedozvoljena berba i uništavanje lekovitog, ukrasnog i retkog bilja, oštećenje pećinskog nakita, neovlašćeno istraživanje i odnošenje arheološkog nalaza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Destruktivno: zauzimanje, preobražavanje, razgrađivanje i obezvređivanje prirodnog prostora</a:t>
            </a:r>
          </a:p>
          <a:p>
            <a:pPr lvl="1"/>
            <a:r>
              <a:rPr lang="en-US" dirty="0" smtClean="0"/>
              <a:t>N</a:t>
            </a:r>
            <a:r>
              <a:rPr lang="sr-Latn-RS" dirty="0" smtClean="0"/>
              <a:t>eplanska urbanizacija</a:t>
            </a:r>
          </a:p>
          <a:p>
            <a:pPr lvl="1"/>
            <a:r>
              <a:rPr lang="en-US" dirty="0" smtClean="0"/>
              <a:t>D</a:t>
            </a:r>
            <a:r>
              <a:rPr lang="sr-Latn-RS" dirty="0" smtClean="0"/>
              <a:t>ivlja gradnja</a:t>
            </a:r>
          </a:p>
          <a:p>
            <a:pPr lvl="1"/>
            <a:r>
              <a:rPr lang="en-US" dirty="0" smtClean="0"/>
              <a:t>V</a:t>
            </a:r>
            <a:r>
              <a:rPr lang="sr-Latn-RS" dirty="0" smtClean="0"/>
              <a:t>elike turističke aglomeracije na obalama mora, jezera, reka i planina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Uticaju na životnu sredinu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</a:t>
            </a:r>
            <a:r>
              <a:rPr lang="sr-Latn-RS" dirty="0" smtClean="0"/>
              <a:t>ticaji turista boravkom </a:t>
            </a:r>
          </a:p>
          <a:p>
            <a:r>
              <a:rPr lang="en-US" dirty="0" smtClean="0"/>
              <a:t>U</a:t>
            </a:r>
            <a:r>
              <a:rPr lang="sr-Latn-RS" smtClean="0"/>
              <a:t>ticaji subjekata turističke ponude: </a:t>
            </a:r>
            <a:r>
              <a:rPr lang="sr-Latn-RS" dirty="0" smtClean="0"/>
              <a:t>isušivanje zemljišta, krčenje šuma, izgradnja infrastrukture)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vi-VN" dirty="0" smtClean="0"/>
              <a:t>Maldivi </a:t>
            </a:r>
            <a:r>
              <a:rPr lang="vi-VN" dirty="0"/>
              <a:t>se prostiru na dva ostrva koja se nalaze u Indijskom okeanu i Arapskom moru. Kao "najniža" zemlja u svetu u pogledu nivoa mora, sa najvećom količinom zemljišta od 2,3 metara, postoji realan rizik da budu potpuno potopljeni za nešto više od jedne decenije.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Maldivi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vi-VN" dirty="0" smtClean="0"/>
              <a:t>Maldivi se prostiru na dva ostrva koja se nalaze u Indijskom okeanu i Arapskom moru. Kao "najniža" zemlja u svetu u pogledu nivoa mora, sa najvećom količinom zemljišta od 2,3 metara, postoji realan rizik da budu potpuno potopljeni za nešto više od jedne decenije.</a:t>
            </a:r>
          </a:p>
          <a:p>
            <a:endParaRPr lang="en-US" dirty="0"/>
          </a:p>
        </p:txBody>
      </p:sp>
      <p:pic>
        <p:nvPicPr>
          <p:cNvPr id="10242" name="Picture 2" descr="C:\Users\Maja\Desktop\Downloads\holiday-island-resort-&amp;-spa-5_-maldivi-2018-72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219200"/>
            <a:ext cx="4495800" cy="563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Venecija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05200" cy="4525963"/>
          </a:xfrm>
        </p:spPr>
        <p:txBody>
          <a:bodyPr>
            <a:normAutofit fontScale="70000" lnSpcReduction="20000"/>
          </a:bodyPr>
          <a:lstStyle/>
          <a:p>
            <a:r>
              <a:rPr lang="vi-VN" dirty="0" smtClean="0"/>
              <a:t>Grad Venecija je tehnički arhipelag formiran od preko 100 ostrva povezanih mostovima i kanalima. Istorijske osnove grada su već neko vreme pod vodom. Iako se godišnje obnavlja, zbog nedostatka sredstava nije moguće još dugo održati plutajući grad na površini.</a:t>
            </a:r>
          </a:p>
          <a:p>
            <a:endParaRPr lang="en-US" dirty="0"/>
          </a:p>
        </p:txBody>
      </p:sp>
      <p:pic>
        <p:nvPicPr>
          <p:cNvPr id="11266" name="Picture 2" descr="C:\Users\Maja\Desktop\Downloads\zBhk9lLaHR0cDovL29jZG4uZXUvaW1hZ2VzL3B1bHNjbXMvTW1FN01EQV8vNTUxODNkNGI3M2QyOTk4MmM1OGY1YTExZjgxZmZkYjEuanBnkZMCzQLkAIEAA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0" y="1295400"/>
            <a:ext cx="3733800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vi-VN" dirty="0" smtClean="0"/>
              <a:t>Angkor Vat, Kambodža</a:t>
            </a:r>
            <a:br>
              <a:rPr lang="vi-VN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vi-VN" dirty="0" smtClean="0"/>
              <a:t>Angkor Vat je prvi put podignut kao hindu hram. U trenutku postojanja bio je najveći religijski centar u svetu, a danas je taj bivši hram neverovatna olupina zaštićena od strane UNESCO-a kao svetska baština. Nestabilan teren koji okružuje invazivne korene polako uništava 1.000 godina staru olupinu. Danas, Angkor Vat nastavlja da tone u okolinu.</a:t>
            </a:r>
          </a:p>
          <a:p>
            <a:endParaRPr lang="en-US" dirty="0"/>
          </a:p>
        </p:txBody>
      </p:sp>
      <p:pic>
        <p:nvPicPr>
          <p:cNvPr id="12291" name="Picture 3" descr="C:\Users\Maja\Desktop\Downloads\download (2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19600" y="1295400"/>
            <a:ext cx="4724400" cy="502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vi-VN" dirty="0" smtClean="0"/>
              <a:t>Ma</a:t>
            </a:r>
            <a:r>
              <a:rPr lang="sr-Latn-RS" dirty="0" smtClean="0"/>
              <a:t>g</a:t>
            </a:r>
            <a:r>
              <a:rPr lang="vi-VN" dirty="0" smtClean="0"/>
              <a:t>a</a:t>
            </a:r>
            <a:r>
              <a:rPr lang="sr-Latn-RS" dirty="0" smtClean="0"/>
              <a:t>d</a:t>
            </a:r>
            <a:r>
              <a:rPr lang="vi-VN" dirty="0" smtClean="0"/>
              <a:t>askar</a:t>
            </a:r>
            <a:r>
              <a:rPr lang="vi-VN" dirty="0" smtClean="0"/>
              <a:t>, Afrika</a:t>
            </a:r>
            <a:br>
              <a:rPr lang="vi-VN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vi-VN" dirty="0" smtClean="0"/>
              <a:t>Madagaskar je poznat po prekrasnim pejzažima i raznovrsnom divljači. Nažalost, politička nestabilnost, ekonomska nejednakost i prirodni elementi zajedno su paklena kombinacija koja može da uništi ovu zemlju u narednih nekoliko decenija.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Tadž Mahal, Indija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Masovni turizam, zagađivanje okoline, neprofesionalna restauracija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err="1"/>
              <a:t>Društvo</a:t>
            </a:r>
            <a:r>
              <a:rPr lang="en-US" sz="4000" dirty="0"/>
              <a:t> </a:t>
            </a:r>
            <a:r>
              <a:rPr lang="en-US" sz="4000" dirty="0" err="1"/>
              <a:t>za</a:t>
            </a:r>
            <a:r>
              <a:rPr lang="en-US" sz="4000" dirty="0"/>
              <a:t> </a:t>
            </a:r>
            <a:r>
              <a:rPr lang="en-US" sz="4000" dirty="0" err="1"/>
              <a:t>zaštitu</a:t>
            </a:r>
            <a:r>
              <a:rPr lang="en-US" sz="4000" dirty="0"/>
              <a:t> </a:t>
            </a:r>
            <a:r>
              <a:rPr lang="en-US" sz="4000" dirty="0" err="1"/>
              <a:t>ptica</a:t>
            </a:r>
            <a:r>
              <a:rPr lang="en-US" sz="4000" dirty="0"/>
              <a:t>: </a:t>
            </a:r>
            <a:r>
              <a:rPr lang="en-US" sz="4000" dirty="0" err="1"/>
              <a:t>Ubijanje</a:t>
            </a:r>
            <a:r>
              <a:rPr lang="en-US" sz="4000" dirty="0"/>
              <a:t> </a:t>
            </a:r>
            <a:r>
              <a:rPr lang="en-US" sz="4000" dirty="0" err="1"/>
              <a:t>vukova</a:t>
            </a:r>
            <a:r>
              <a:rPr lang="en-US" sz="4000" dirty="0"/>
              <a:t> ne </a:t>
            </a:r>
            <a:r>
              <a:rPr lang="en-US" sz="4000" dirty="0" err="1"/>
              <a:t>sme</a:t>
            </a:r>
            <a:r>
              <a:rPr lang="en-US" sz="4000" dirty="0"/>
              <a:t> </a:t>
            </a:r>
            <a:r>
              <a:rPr lang="en-US" sz="4000" dirty="0" err="1"/>
              <a:t>da</a:t>
            </a:r>
            <a:r>
              <a:rPr lang="en-US" sz="4000" dirty="0"/>
              <a:t> </a:t>
            </a:r>
            <a:r>
              <a:rPr lang="en-US" sz="4000" dirty="0" err="1"/>
              <a:t>bude</a:t>
            </a:r>
            <a:r>
              <a:rPr lang="en-US" sz="4000" dirty="0"/>
              <a:t> </a:t>
            </a:r>
            <a:r>
              <a:rPr lang="en-US" sz="4000" dirty="0" err="1"/>
              <a:t>turizam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 descr="https://www.danas.rs/wp-content/uploads/2019/01/WWF-VUK-678x381.jpg?x93382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295400"/>
            <a:ext cx="8534399" cy="5257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1407</Words>
  <Application>Microsoft Office PowerPoint</Application>
  <PresentationFormat>On-screen Show (4:3)</PresentationFormat>
  <Paragraphs>198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Calibri</vt:lpstr>
      <vt:lpstr>Times New Roman</vt:lpstr>
      <vt:lpstr>Wingdings</vt:lpstr>
      <vt:lpstr>Office Theme</vt:lpstr>
      <vt:lpstr>PowerPoint Presentation</vt:lpstr>
      <vt:lpstr>DRUŠTVENE – NEEKONOMSKE FUNKCIJE TURIZMA</vt:lpstr>
      <vt:lpstr>PowerPoint Presentation</vt:lpstr>
      <vt:lpstr>FAKTORI IZ KOJIH PROISTIČU SOCIOKULTURNI UTICAJI TURIZMA</vt:lpstr>
      <vt:lpstr> POZITIVNI I NEGATIVNI EFEKTI</vt:lpstr>
      <vt:lpstr>POZITIVNI SOCIOKULTURNI EFEKTI </vt:lpstr>
      <vt:lpstr>NEGATIVNI SOCIOKULTURNI EFEKTI</vt:lpstr>
      <vt:lpstr>UTICAJ TURIZMA NA ZDRAVLJE TURISTA</vt:lpstr>
      <vt:lpstr>ZAPOSLENOST</vt:lpstr>
      <vt:lpstr>RESURSI (lokalno stanovništvo, ekonomski sistem, , prirodni resursi, infrastruktura)</vt:lpstr>
      <vt:lpstr>Socio-kulturni uticaji turizma</vt:lpstr>
      <vt:lpstr>Bali (Indonezija)</vt:lpstr>
      <vt:lpstr>Kontakti na destinaciji</vt:lpstr>
      <vt:lpstr>Doksijev  model  - koncentracija indeksa iritacije</vt:lpstr>
      <vt:lpstr>Kako da ostanete bezbedni tokom putovanja </vt:lpstr>
      <vt:lpstr>Ostali korisni saveti </vt:lpstr>
      <vt:lpstr>Zabrana turističkih “pivskih bicikala” u Amsterdamu</vt:lpstr>
      <vt:lpstr>Rat jednog sela protiv turista</vt:lpstr>
      <vt:lpstr>“Ne, ne želimo da budemo hit destinacija”</vt:lpstr>
      <vt:lpstr>Diskriminacija u Parizu – ko i gde može da sedi</vt:lpstr>
      <vt:lpstr>Potemkinove Terazije, bog te video</vt:lpstr>
      <vt:lpstr>Kako sprečiti konflikte lokalna zajednica – turisti (turizam)?</vt:lpstr>
      <vt:lpstr>PowerPoint Presentation</vt:lpstr>
      <vt:lpstr>PowerPoint Presentation</vt:lpstr>
      <vt:lpstr>Posledice razvoja turizma na:</vt:lpstr>
      <vt:lpstr>Uticaj na prirodnu sredinu</vt:lpstr>
      <vt:lpstr>Transformacija prostora</vt:lpstr>
      <vt:lpstr>Nosivost prostora – carryng capacity</vt:lpstr>
      <vt:lpstr>DEVASTACIJA, DESTRUKCIJA, DEGRADACIJA</vt:lpstr>
      <vt:lpstr>Delovanje turizma na prostor</vt:lpstr>
      <vt:lpstr>PowerPoint Presentation</vt:lpstr>
      <vt:lpstr>PowerPoint Presentation</vt:lpstr>
      <vt:lpstr>Uticaju na životnu sredinu</vt:lpstr>
      <vt:lpstr>PowerPoint Presentation</vt:lpstr>
      <vt:lpstr>Maldivi</vt:lpstr>
      <vt:lpstr>Venecija</vt:lpstr>
      <vt:lpstr>Angkor Vat, Kambodža </vt:lpstr>
      <vt:lpstr>Magadaskar, Afrika </vt:lpstr>
      <vt:lpstr>Tadž Mahal, Indija</vt:lpstr>
      <vt:lpstr>Društvo za zaštitu ptica: Ubijanje vukova ne sme da bude turizam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Maja</dc:creator>
  <cp:lastModifiedBy>User</cp:lastModifiedBy>
  <cp:revision>18</cp:revision>
  <dcterms:created xsi:type="dcterms:W3CDTF">2019-11-23T19:51:23Z</dcterms:created>
  <dcterms:modified xsi:type="dcterms:W3CDTF">2025-05-09T16:42:46Z</dcterms:modified>
</cp:coreProperties>
</file>