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Satelitski račun u turizmu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SRT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481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Satelitski račun u turizmu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sz="3100" dirty="0" smtClean="0"/>
              <a:t>odobren 2000.godine od Statističke komisije UN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r-Latn-RS" b="1" dirty="0" smtClean="0"/>
              <a:t>NAMENA</a:t>
            </a:r>
            <a:r>
              <a:rPr lang="sr-Latn-RS" dirty="0" smtClean="0"/>
              <a:t>: da se statističkim merenjem što preciznije izmeri (proceni) doprinos turizma nacionalnim ekonomijama a da tako dobijeni podaci budu uporedivi u međunarodnom okviru. </a:t>
            </a:r>
          </a:p>
          <a:p>
            <a:pPr marL="0" indent="0">
              <a:buNone/>
            </a:pPr>
            <a:r>
              <a:rPr lang="sr-Latn-RS" b="1" dirty="0" smtClean="0"/>
              <a:t>DEFINISANJE</a:t>
            </a:r>
            <a:r>
              <a:rPr lang="sr-Latn-RS" dirty="0" smtClean="0"/>
              <a:t>:  </a:t>
            </a:r>
          </a:p>
          <a:p>
            <a:pPr>
              <a:buFontTx/>
              <a:buChar char="-"/>
            </a:pPr>
            <a:r>
              <a:rPr lang="sr-Latn-RS" dirty="0" smtClean="0"/>
              <a:t>SRT je statističko računovodstveni okvir u oblasti turizma koji meri robe i usluge u skladu sa međunarodnim standardima, klasifikacijama i definicijama koje omogućavaju validna poređenja sa drugim delatnostima i drugim državama na konzistentan način.</a:t>
            </a:r>
          </a:p>
          <a:p>
            <a:pPr>
              <a:buFontTx/>
              <a:buChar char="-"/>
            </a:pPr>
            <a:r>
              <a:rPr lang="sr-Latn-RS" dirty="0" smtClean="0"/>
              <a:t>STR je metod za kvantifikovanje veličine turizma u okviru nacionalnog računovodstva i međunarodno je prepoznat kao najbolji pristup za merenje ekonomskog značaja turizma i važan izvor informacija koje mogu da se dobiju analizom turizma.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79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727" y="235671"/>
            <a:ext cx="9444869" cy="707010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Satelitski račun u </a:t>
            </a:r>
            <a:r>
              <a:rPr lang="sr-Latn-RS" b="1" dirty="0" smtClean="0"/>
              <a:t>turizmu</a:t>
            </a:r>
            <a:br>
              <a:rPr lang="sr-Latn-RS" b="1" dirty="0" smtClean="0"/>
            </a:br>
            <a:r>
              <a:rPr lang="sr-Latn-RS" sz="2800" dirty="0" smtClean="0"/>
              <a:t>„satelitski“ – prateći račun Sistema nacionalnih računa (SNA) iz 2008.god.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781225"/>
              </p:ext>
            </p:extLst>
          </p:nvPr>
        </p:nvGraphicFramePr>
        <p:xfrm>
          <a:off x="1295400" y="1310326"/>
          <a:ext cx="9601200" cy="4298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60">
                  <a:extLst>
                    <a:ext uri="{9D8B030D-6E8A-4147-A177-3AD203B41FA5}">
                      <a16:colId xmlns:a16="http://schemas.microsoft.com/office/drawing/2014/main" val="240020963"/>
                    </a:ext>
                  </a:extLst>
                </a:gridCol>
                <a:gridCol w="8624740">
                  <a:extLst>
                    <a:ext uri="{9D8B030D-6E8A-4147-A177-3AD203B41FA5}">
                      <a16:colId xmlns:a16="http://schemas.microsoft.com/office/drawing/2014/main" val="869283900"/>
                    </a:ext>
                  </a:extLst>
                </a:gridCol>
              </a:tblGrid>
              <a:tr h="64102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Redni broj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Naziv tabele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74664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Turistička potrošnja inostranih posetilaca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53210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Turistička potrošnja domaćeg stanovništva u zemlji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254283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Turistička potrošnja domaćeg stanovništva u inostranstvu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391022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4.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Potrošnja domaćih i stranih</a:t>
                      </a:r>
                      <a:r>
                        <a:rPr lang="sr-Latn-RS" baseline="0" dirty="0" smtClean="0"/>
                        <a:t> turista u zemlji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662093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Proizvodni računi turističkih i drugih delatnosti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258178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6.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Ponuda</a:t>
                      </a:r>
                      <a:r>
                        <a:rPr lang="sr-Latn-RS" baseline="0" dirty="0" smtClean="0"/>
                        <a:t> (proizvodnja) i potrošnja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877225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7.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Zaposlenost u turizmu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366521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8.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Bruto investicije u turizam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728281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9.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Kolektivna potrošnja turizma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79316"/>
                  </a:ext>
                </a:extLst>
              </a:tr>
              <a:tr h="353506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10.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Nemonetarni (kvantitativni)</a:t>
                      </a:r>
                      <a:r>
                        <a:rPr lang="sr-Latn-RS" baseline="0" dirty="0" smtClean="0"/>
                        <a:t> pokazatelji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605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141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629852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Satelitski račun u turizmu</a:t>
            </a:r>
            <a:r>
              <a:rPr lang="sr-Latn-RS" dirty="0"/>
              <a:t/>
            </a:r>
            <a:br>
              <a:rPr lang="sr-Latn-R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1519983"/>
            <a:ext cx="9601196" cy="4466038"/>
          </a:xfrm>
        </p:spPr>
        <p:txBody>
          <a:bodyPr/>
          <a:lstStyle/>
          <a:p>
            <a:pPr fontAlgn="t"/>
            <a:r>
              <a:rPr lang="sr-Latn-RS" b="1" dirty="0"/>
              <a:t>Turistička potrošnja inostranih posetilaca</a:t>
            </a:r>
            <a:endParaRPr lang="en-US" dirty="0"/>
          </a:p>
          <a:p>
            <a:pPr fontAlgn="t"/>
            <a:r>
              <a:rPr lang="sr-Latn-RS" dirty="0"/>
              <a:t>Turistička potrošnja domaćeg stanovništva u zemlji</a:t>
            </a:r>
            <a:endParaRPr lang="en-US" dirty="0"/>
          </a:p>
          <a:p>
            <a:pPr fontAlgn="t"/>
            <a:r>
              <a:rPr lang="sr-Latn-RS" dirty="0"/>
              <a:t>Turistička potrošnja domaćeg stanovništva u inostranstvu</a:t>
            </a:r>
            <a:endParaRPr lang="en-US" dirty="0"/>
          </a:p>
          <a:p>
            <a:pPr fontAlgn="t"/>
            <a:r>
              <a:rPr lang="sr-Latn-RS" dirty="0"/>
              <a:t>Potrošnja domaćih i stranih turista u zemlji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045616" y="3535052"/>
            <a:ext cx="2941163" cy="575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901938" y="3535052"/>
            <a:ext cx="3271101" cy="527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97204" y="4110087"/>
            <a:ext cx="3186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Prema kategoriji posetilaca:</a:t>
            </a:r>
          </a:p>
          <a:p>
            <a:pPr marL="285750" indent="-285750">
              <a:buFontTx/>
              <a:buChar char="-"/>
            </a:pPr>
            <a:r>
              <a:rPr lang="sr-Latn-RS" dirty="0" smtClean="0"/>
              <a:t>Turisti</a:t>
            </a:r>
          </a:p>
          <a:p>
            <a:pPr marL="285750" indent="-285750">
              <a:buFontTx/>
              <a:buChar char="-"/>
            </a:pPr>
            <a:r>
              <a:rPr lang="sr-Latn-RS" dirty="0" smtClean="0"/>
              <a:t>izletnici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13922" y="4110087"/>
            <a:ext cx="4062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Prema vrstama proizvoda:</a:t>
            </a:r>
          </a:p>
          <a:p>
            <a:pPr marL="285750" indent="-285750">
              <a:buFontTx/>
              <a:buChar char="-"/>
            </a:pPr>
            <a:r>
              <a:rPr lang="sr-Latn-RS" dirty="0" smtClean="0"/>
              <a:t>Smeštaj</a:t>
            </a:r>
          </a:p>
          <a:p>
            <a:pPr marL="285750" indent="-285750">
              <a:buFontTx/>
              <a:buChar char="-"/>
            </a:pPr>
            <a:r>
              <a:rPr lang="sr-Latn-RS" dirty="0" smtClean="0"/>
              <a:t>Ishrana</a:t>
            </a:r>
          </a:p>
          <a:p>
            <a:pPr marL="285750" indent="-285750">
              <a:buFontTx/>
              <a:buChar char="-"/>
            </a:pPr>
            <a:r>
              <a:rPr lang="sr-Latn-RS" dirty="0" smtClean="0"/>
              <a:t>Prevoz</a:t>
            </a:r>
          </a:p>
          <a:p>
            <a:pPr marL="285750" indent="-285750">
              <a:buFontTx/>
              <a:buChar char="-"/>
            </a:pPr>
            <a:r>
              <a:rPr lang="sr-Latn-RS" dirty="0" smtClean="0"/>
              <a:t>Turističko posredovanje, usluge vodiča</a:t>
            </a:r>
          </a:p>
          <a:p>
            <a:pPr marL="285750" indent="-285750">
              <a:buFontTx/>
              <a:buChar char="-"/>
            </a:pPr>
            <a:r>
              <a:rPr lang="sr-Latn-RS" dirty="0" smtClean="0"/>
              <a:t>osiguranje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6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ZAPOSLENOST:</a:t>
            </a:r>
          </a:p>
          <a:p>
            <a:pPr marL="0" indent="0">
              <a:buNone/>
            </a:pPr>
            <a:r>
              <a:rPr lang="sr-Latn-RS" dirty="0" smtClean="0"/>
              <a:t>Prema delatnostima: </a:t>
            </a:r>
          </a:p>
          <a:p>
            <a:pPr>
              <a:buFontTx/>
              <a:buChar char="-"/>
            </a:pPr>
            <a:r>
              <a:rPr lang="sr-Latn-RS" dirty="0" smtClean="0"/>
              <a:t>Ugostiteljstvo</a:t>
            </a:r>
          </a:p>
          <a:p>
            <a:pPr>
              <a:buFontTx/>
              <a:buChar char="-"/>
            </a:pPr>
            <a:r>
              <a:rPr lang="sr-Latn-RS" dirty="0" smtClean="0"/>
              <a:t>Organizatori putovanja</a:t>
            </a:r>
          </a:p>
          <a:p>
            <a:pPr>
              <a:buFontTx/>
              <a:buChar char="-"/>
            </a:pPr>
            <a:r>
              <a:rPr lang="sr-Latn-RS" dirty="0" smtClean="0"/>
              <a:t>Saobraćaj</a:t>
            </a:r>
          </a:p>
          <a:p>
            <a:pPr>
              <a:buFontTx/>
              <a:buChar char="-"/>
            </a:pPr>
            <a:r>
              <a:rPr lang="sr-Latn-RS" dirty="0" smtClean="0"/>
              <a:t>Spotrske usluge i rekreacija</a:t>
            </a:r>
          </a:p>
          <a:p>
            <a:pPr>
              <a:buFontTx/>
              <a:buChar char="-"/>
            </a:pPr>
            <a:r>
              <a:rPr lang="sr-Latn-RS" dirty="0" smtClean="0"/>
              <a:t>Vodiči</a:t>
            </a:r>
          </a:p>
          <a:p>
            <a:pPr>
              <a:buFontTx/>
              <a:buChar char="-"/>
            </a:pPr>
            <a:r>
              <a:rPr lang="sr-Latn-RS" dirty="0" smtClean="0"/>
              <a:t>kultura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/>
              <a:t>Satelitski račun u turizmu</a:t>
            </a:r>
            <a:r>
              <a:rPr lang="sr-Latn-RS" dirty="0"/>
              <a:t/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09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BRUTO INVESTICIJE U TURIZAM</a:t>
            </a:r>
          </a:p>
          <a:p>
            <a:pPr marL="0" indent="0">
              <a:buNone/>
            </a:pPr>
            <a:r>
              <a:rPr lang="sr-Latn-RS" dirty="0" smtClean="0"/>
              <a:t>Investicije u osnovna sredstva:</a:t>
            </a:r>
          </a:p>
          <a:p>
            <a:pPr>
              <a:buFontTx/>
              <a:buChar char="-"/>
            </a:pPr>
            <a:r>
              <a:rPr lang="sr-Latn-RS" dirty="0" smtClean="0"/>
              <a:t>ugostiteljski objekti; </a:t>
            </a:r>
          </a:p>
          <a:p>
            <a:pPr>
              <a:buFontTx/>
              <a:buChar char="-"/>
            </a:pPr>
            <a:r>
              <a:rPr lang="sr-Latn-RS" dirty="0" smtClean="0"/>
              <a:t>oprema i uređaji koji su u direktnoj vezi sa pružanjem turističkih usluga (oprema za smeštajne objekte i restorane, saobraćajna sredstva, sportska oprema; nematerijalna sredstva: lizing, licence i sl.)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/>
              <a:t>Satelitski račun u turizmu</a:t>
            </a:r>
            <a:r>
              <a:rPr lang="sr-Latn-RS" dirty="0"/>
              <a:t/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59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b="1" dirty="0" smtClean="0"/>
              <a:t>Izdaci državnih organa i neprofitnih organizacija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 smtClean="0"/>
              <a:t>Turistička promocija</a:t>
            </a:r>
          </a:p>
          <a:p>
            <a:r>
              <a:rPr lang="sr-Latn-RS" dirty="0" smtClean="0"/>
              <a:t>Poslovi planiranja i koordinacije</a:t>
            </a:r>
          </a:p>
          <a:p>
            <a:r>
              <a:rPr lang="sr-Latn-RS" dirty="0" smtClean="0"/>
              <a:t>Turistička statistika</a:t>
            </a:r>
          </a:p>
          <a:p>
            <a:r>
              <a:rPr lang="sr-Latn-RS" dirty="0" smtClean="0"/>
              <a:t>Kontrola inostranih posetilaca</a:t>
            </a:r>
          </a:p>
          <a:p>
            <a:r>
              <a:rPr lang="sr-Latn-RS" dirty="0" smtClean="0"/>
              <a:t>Zaštita i bezbednost turista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b="1" dirty="0" smtClean="0"/>
              <a:t>Kvantitativni pokazatelji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RS" dirty="0" smtClean="0"/>
              <a:t>Broj dolazaka i noćenja (domaći, strani, ukupno)</a:t>
            </a:r>
          </a:p>
          <a:p>
            <a:r>
              <a:rPr lang="sr-Latn-RS" dirty="0" smtClean="0"/>
              <a:t>Prosečna dužina boravka</a:t>
            </a:r>
          </a:p>
          <a:p>
            <a:r>
              <a:rPr lang="sr-Latn-RS" dirty="0" smtClean="0"/>
              <a:t>Struktura prema vrstama smeštajnih kapaciteta</a:t>
            </a:r>
          </a:p>
          <a:p>
            <a:r>
              <a:rPr lang="sr-Latn-RS" dirty="0" smtClean="0"/>
              <a:t>Način prevoza</a:t>
            </a:r>
          </a:p>
          <a:p>
            <a:r>
              <a:rPr lang="sr-Latn-RS" dirty="0" smtClean="0"/>
              <a:t>Iskorišćenost smeštajnih kapaciteta</a:t>
            </a:r>
          </a:p>
          <a:p>
            <a:r>
              <a:rPr lang="sr-Latn-RS" dirty="0" smtClean="0"/>
              <a:t>Obim i vrsta turističkih preduzeća i pratećih delatnosti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/>
              <a:t>Satelitski račun u turizmu</a:t>
            </a:r>
            <a:r>
              <a:rPr lang="sr-Latn-RS" dirty="0"/>
              <a:t/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95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IZVORI PODATAKA (primarni i sekundarni):</a:t>
            </a:r>
          </a:p>
          <a:p>
            <a:pPr>
              <a:buFontTx/>
              <a:buChar char="-"/>
            </a:pPr>
            <a:r>
              <a:rPr lang="sr-Latn-RS" dirty="0" smtClean="0"/>
              <a:t>Redovna zvanična turistička statistika</a:t>
            </a:r>
          </a:p>
          <a:p>
            <a:pPr>
              <a:buFontTx/>
              <a:buChar char="-"/>
            </a:pPr>
            <a:r>
              <a:rPr lang="sr-Latn-RS" dirty="0" smtClean="0"/>
              <a:t>Podaci centralne banke</a:t>
            </a:r>
          </a:p>
          <a:p>
            <a:pPr>
              <a:buFontTx/>
              <a:buChar char="-"/>
            </a:pPr>
            <a:r>
              <a:rPr lang="sr-Latn-RS" dirty="0" smtClean="0"/>
              <a:t>Istraživanja (ankete)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NOSIOCI AKTIVNOSTI</a:t>
            </a:r>
          </a:p>
          <a:p>
            <a:pPr>
              <a:buFontTx/>
              <a:buChar char="-"/>
            </a:pPr>
            <a:r>
              <a:rPr lang="sr-Latn-RS" dirty="0" smtClean="0"/>
              <a:t>Nacionalna statistička organizacija (NSO)</a:t>
            </a:r>
          </a:p>
          <a:p>
            <a:pPr>
              <a:buFontTx/>
              <a:buChar char="-"/>
            </a:pPr>
            <a:r>
              <a:rPr lang="sr-Latn-RS" dirty="0" smtClean="0"/>
              <a:t>Nacionalna turistička administracija (NTA)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/>
              <a:t>Satelitski račun u turizmu</a:t>
            </a:r>
            <a:r>
              <a:rPr lang="sr-Latn-RS" dirty="0"/>
              <a:t/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95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/>
              <a:t>Satelitski račun u turizmu</a:t>
            </a:r>
            <a:r>
              <a:rPr lang="sr-Latn-RS" dirty="0"/>
              <a:t/>
            </a:r>
            <a:br>
              <a:rPr lang="sr-Latn-RS" dirty="0"/>
            </a:br>
            <a:r>
              <a:rPr lang="sr-Latn-RS" dirty="0" smtClean="0"/>
              <a:t>Praktična primena SRT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b="1" dirty="0" smtClean="0"/>
              <a:t>Prikupljanje i obrada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sr-Latn-RS" dirty="0" smtClean="0"/>
              <a:t>Vreme</a:t>
            </a:r>
          </a:p>
          <a:p>
            <a:pPr>
              <a:buFontTx/>
              <a:buChar char="-"/>
            </a:pPr>
            <a:r>
              <a:rPr lang="sr-Latn-RS" dirty="0" smtClean="0"/>
              <a:t>Veliki broj informacija</a:t>
            </a:r>
            <a:endParaRPr lang="sr-Latn-RS" dirty="0"/>
          </a:p>
          <a:p>
            <a:pPr>
              <a:buFontTx/>
              <a:buChar char="-"/>
            </a:pPr>
            <a:r>
              <a:rPr lang="sr-Latn-RS" dirty="0"/>
              <a:t>Novčana sredstva</a:t>
            </a:r>
          </a:p>
          <a:p>
            <a:pPr>
              <a:buFontTx/>
              <a:buChar char="-"/>
            </a:pPr>
            <a:r>
              <a:rPr lang="sr-Latn-RS" dirty="0"/>
              <a:t>Stručnjaci specifičnih znanja</a:t>
            </a:r>
          </a:p>
          <a:p>
            <a:pPr>
              <a:buFontTx/>
              <a:buChar char="-"/>
            </a:pPr>
            <a:r>
              <a:rPr lang="sr-Latn-RS" dirty="0"/>
              <a:t>Kontinuitet u radu</a:t>
            </a:r>
          </a:p>
          <a:p>
            <a:pPr>
              <a:buFontTx/>
              <a:buChar char="-"/>
            </a:pPr>
            <a:r>
              <a:rPr lang="sr-Latn-RS" dirty="0"/>
              <a:t>Dobro pripremljene institucije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b="1" dirty="0" smtClean="0"/>
              <a:t>Ograničenja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sr-Latn-RS" dirty="0" smtClean="0"/>
              <a:t>Obuhvat istraživanja</a:t>
            </a:r>
          </a:p>
          <a:p>
            <a:r>
              <a:rPr lang="sr-Latn-RS" dirty="0" smtClean="0"/>
              <a:t>Reprezentativni uzorak</a:t>
            </a:r>
          </a:p>
          <a:p>
            <a:r>
              <a:rPr lang="sr-Latn-RS" dirty="0" smtClean="0"/>
              <a:t>Poređenje podataka u različitim zemljama (neusaglašena terminologija, nacionalna klasifikacija delatnosti)</a:t>
            </a:r>
          </a:p>
          <a:p>
            <a:r>
              <a:rPr lang="sr-Latn-RS" smtClean="0"/>
              <a:t>Tumačenje dobijenih rezultata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74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50</TotalTime>
  <Words>441</Words>
  <Application>Microsoft Office PowerPoint</Application>
  <PresentationFormat>Widescreen</PresentationFormat>
  <Paragraphs>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Organic</vt:lpstr>
      <vt:lpstr>Satelitski račun u turizmu</vt:lpstr>
      <vt:lpstr>Satelitski račun u turizmu odobren 2000.godine od Statističke komisije UN</vt:lpstr>
      <vt:lpstr>Satelitski račun u turizmu „satelitski“ – prateći račun Sistema nacionalnih računa (SNA) iz 2008.god.</vt:lpstr>
      <vt:lpstr>Satelitski račun u turizmu </vt:lpstr>
      <vt:lpstr>Satelitski račun u turizmu </vt:lpstr>
      <vt:lpstr>Satelitski račun u turizmu </vt:lpstr>
      <vt:lpstr>Satelitski račun u turizmu </vt:lpstr>
      <vt:lpstr>Satelitski račun u turizmu </vt:lpstr>
      <vt:lpstr>Satelitski račun u turizmu Praktična primena SRT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Satelitski račun u turizmu</dc:title>
  <dc:creator>User</dc:creator>
  <cp:lastModifiedBy>User</cp:lastModifiedBy>
  <cp:revision>6</cp:revision>
  <dcterms:created xsi:type="dcterms:W3CDTF">2025-05-09T11:34:05Z</dcterms:created>
  <dcterms:modified xsi:type="dcterms:W3CDTF">2025-05-09T16:28:20Z</dcterms:modified>
</cp:coreProperties>
</file>