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3" r:id="rId35"/>
    <p:sldId id="294" r:id="rId36"/>
    <p:sldId id="295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C4E8F-9908-42B4-AD84-3DB04F6CE95A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9FDF0-9B90-4808-A45E-B61257F5F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C4E8F-9908-42B4-AD84-3DB04F6CE95A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9FDF0-9B90-4808-A45E-B61257F5F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C4E8F-9908-42B4-AD84-3DB04F6CE95A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9FDF0-9B90-4808-A45E-B61257F5F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C4E8F-9908-42B4-AD84-3DB04F6CE95A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9FDF0-9B90-4808-A45E-B61257F5F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C4E8F-9908-42B4-AD84-3DB04F6CE95A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9FDF0-9B90-4808-A45E-B61257F5F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C4E8F-9908-42B4-AD84-3DB04F6CE95A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9FDF0-9B90-4808-A45E-B61257F5F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C4E8F-9908-42B4-AD84-3DB04F6CE95A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9FDF0-9B90-4808-A45E-B61257F5F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C4E8F-9908-42B4-AD84-3DB04F6CE95A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9FDF0-9B90-4808-A45E-B61257F5F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C4E8F-9908-42B4-AD84-3DB04F6CE95A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9FDF0-9B90-4808-A45E-B61257F5F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C4E8F-9908-42B4-AD84-3DB04F6CE95A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9FDF0-9B90-4808-A45E-B61257F5F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C4E8F-9908-42B4-AD84-3DB04F6CE95A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9FDF0-9B90-4808-A45E-B61257F5F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C4E8F-9908-42B4-AD84-3DB04F6CE95A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9FDF0-9B90-4808-A45E-B61257F5F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ЕКОНОМИКА ТУРИЗМА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r-Cyrl-RS" dirty="0" smtClean="0"/>
              <a:t>2024/25 ШКОЛСКА ГОДИНА</a:t>
            </a:r>
          </a:p>
          <a:p>
            <a:r>
              <a:rPr lang="ru-RU" b="1" dirty="0"/>
              <a:t>Ћосић, М., Економика туризма, функције, ефекти и основе организације туризма </a:t>
            </a:r>
            <a:r>
              <a:rPr lang="ru-RU" dirty="0"/>
              <a:t>(2019), Висока туристичка школа струковних студија, Београд, стр: од 54 до 166 и од 231 до 259.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ЕКОНОМИКА ТУРИЗМА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Увод </a:t>
            </a:r>
            <a:r>
              <a:rPr lang="ru-RU" dirty="0"/>
              <a:t>у туризам и основне одреднице туристичког тржишта; систем туризма; дефинисање туризма са аспекта туристичке понуде и туристичке тражње </a:t>
            </a:r>
            <a:endParaRPr lang="ru-RU" dirty="0" smtClean="0"/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Историјски </a:t>
            </a:r>
            <a:r>
              <a:rPr lang="ru-RU" dirty="0"/>
              <a:t>развој туризма </a:t>
            </a:r>
            <a:endParaRPr lang="ru-RU" dirty="0" smtClean="0"/>
          </a:p>
          <a:p>
            <a:pPr>
              <a:buFont typeface="Wingdings" pitchFamily="2" charset="2"/>
              <a:buChar char="q"/>
            </a:pPr>
            <a:r>
              <a:rPr lang="ru-RU" b="1" dirty="0" smtClean="0"/>
              <a:t>Специфичности </a:t>
            </a:r>
            <a:r>
              <a:rPr lang="ru-RU" b="1" dirty="0"/>
              <a:t>туристичког тржишта; сезонски карактер пословања у </a:t>
            </a:r>
            <a:r>
              <a:rPr lang="ru-RU" b="1" dirty="0" smtClean="0"/>
              <a:t>туризму</a:t>
            </a:r>
          </a:p>
          <a:p>
            <a:pPr>
              <a:buFont typeface="Wingdings" pitchFamily="2" charset="2"/>
              <a:buChar char="q"/>
            </a:pPr>
            <a:r>
              <a:rPr lang="ru-RU" b="1" dirty="0" smtClean="0"/>
              <a:t>Основне </a:t>
            </a:r>
            <a:r>
              <a:rPr lang="ru-RU" b="1" dirty="0"/>
              <a:t>функције и утицаји туризма </a:t>
            </a:r>
            <a:endParaRPr lang="ru-RU" b="1" dirty="0" smtClean="0"/>
          </a:p>
          <a:p>
            <a:pPr>
              <a:buFont typeface="Wingdings" pitchFamily="2" charset="2"/>
              <a:buChar char="q"/>
            </a:pPr>
            <a:r>
              <a:rPr lang="ru-RU" b="1" dirty="0" smtClean="0"/>
              <a:t>Туристички </a:t>
            </a:r>
            <a:r>
              <a:rPr lang="ru-RU" b="1" dirty="0"/>
              <a:t>промет и туристичка потрошња </a:t>
            </a:r>
            <a:endParaRPr lang="ru-RU" b="1" dirty="0" smtClean="0"/>
          </a:p>
          <a:p>
            <a:pPr>
              <a:buFont typeface="Wingdings" pitchFamily="2" charset="2"/>
              <a:buChar char="q"/>
            </a:pPr>
            <a:r>
              <a:rPr lang="ru-RU" b="1" dirty="0" smtClean="0"/>
              <a:t>Статистичко </a:t>
            </a:r>
            <a:r>
              <a:rPr lang="ru-RU" b="1" dirty="0"/>
              <a:t>мерење у туризму </a:t>
            </a:r>
            <a:endParaRPr lang="ru-RU" b="1" dirty="0" smtClean="0"/>
          </a:p>
          <a:p>
            <a:pPr>
              <a:buFont typeface="Wingdings" pitchFamily="2" charset="2"/>
              <a:buChar char="q"/>
            </a:pPr>
            <a:r>
              <a:rPr lang="ru-RU" b="1" dirty="0" smtClean="0"/>
              <a:t>Економски </a:t>
            </a:r>
            <a:r>
              <a:rPr lang="ru-RU" b="1" dirty="0"/>
              <a:t>директни, индиректни и мултипликативни утицаји туризма на привреду</a:t>
            </a:r>
            <a:r>
              <a:rPr lang="ru-RU" dirty="0"/>
              <a:t> 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 smtClean="0">
                <a:solidFill>
                  <a:srgbClr val="FF0000"/>
                </a:solidFill>
              </a:rPr>
              <a:t>Дефинисање основних појмова у туризму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b="1" dirty="0" smtClean="0"/>
              <a:t>Приступи изучавању туризма</a:t>
            </a:r>
          </a:p>
          <a:p>
            <a:r>
              <a:rPr lang="sr-Cyrl-RS" b="1" dirty="0" smtClean="0"/>
              <a:t>Интердисциплинарност изучавања туризма</a:t>
            </a:r>
          </a:p>
          <a:p>
            <a:r>
              <a:rPr lang="sr-Cyrl-RS" b="1" dirty="0" smtClean="0"/>
              <a:t>Појам туристичке привреде</a:t>
            </a:r>
          </a:p>
          <a:p>
            <a:r>
              <a:rPr lang="sr-Cyrl-RS" b="1" dirty="0" smtClean="0"/>
              <a:t>Микроекономски и макроекономски аспект изучавања туризма</a:t>
            </a:r>
          </a:p>
          <a:p>
            <a:r>
              <a:rPr lang="sr-Cyrl-RS" b="1" dirty="0" smtClean="0"/>
              <a:t>Дефисање пијмова ТУРИЗАМ И ТУРИСТА</a:t>
            </a:r>
          </a:p>
          <a:p>
            <a:r>
              <a:rPr lang="sr-Cyrl-RS" b="1" dirty="0" smtClean="0"/>
              <a:t>Историјски развој туризма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 smtClean="0"/>
              <a:t>СПЕЦИФИЧНОСТИ ТУРИСТИЧКОГ ТРЖИШТА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altLang="en-US" dirty="0" smtClean="0"/>
              <a:t>1. </a:t>
            </a:r>
            <a:r>
              <a:rPr lang="sr-Cyrl-RS" altLang="en-US" dirty="0" smtClean="0"/>
              <a:t>СЕЗОНАЛНОСТ</a:t>
            </a:r>
            <a:endParaRPr lang="en-US" altLang="en-US" dirty="0" smtClean="0"/>
          </a:p>
          <a:p>
            <a:endParaRPr lang="en-US" altLang="en-US" dirty="0" smtClean="0"/>
          </a:p>
          <a:p>
            <a:pPr>
              <a:buNone/>
            </a:pPr>
            <a:r>
              <a:rPr lang="en-US" altLang="en-US" dirty="0" smtClean="0"/>
              <a:t>2. </a:t>
            </a:r>
            <a:r>
              <a:rPr lang="sr-Cyrl-RS" altLang="en-US" dirty="0" smtClean="0"/>
              <a:t>ИНВЕРЗНОСТ ТУРИСТИЧКЕ ТРАЖЊЕ</a:t>
            </a:r>
            <a:endParaRPr lang="en-US" altLang="en-US" dirty="0" smtClean="0"/>
          </a:p>
          <a:p>
            <a:endParaRPr lang="en-US" altLang="en-US" dirty="0" smtClean="0"/>
          </a:p>
          <a:p>
            <a:pPr>
              <a:buNone/>
            </a:pPr>
            <a:r>
              <a:rPr lang="en-US" altLang="en-US" dirty="0" smtClean="0"/>
              <a:t>3. </a:t>
            </a:r>
            <a:r>
              <a:rPr lang="sr-Cyrl-RS" altLang="en-US" dirty="0" smtClean="0"/>
              <a:t>ИСТОВРЕМЕНОСТ ПРУЖАЊА ТУРИСТИЧКЕ УСЛУГЕ СА ЊИХОВОМ ПОТРОШЊОМ</a:t>
            </a:r>
            <a:endParaRPr lang="en-US" altLang="en-US" dirty="0" smtClean="0"/>
          </a:p>
          <a:p>
            <a:endParaRPr lang="en-US" altLang="en-US" dirty="0" smtClean="0"/>
          </a:p>
          <a:p>
            <a:pPr>
              <a:buNone/>
            </a:pPr>
            <a:r>
              <a:rPr lang="en-US" altLang="en-US" dirty="0" smtClean="0"/>
              <a:t>4. </a:t>
            </a:r>
            <a:r>
              <a:rPr lang="sr-Cyrl-RS" altLang="en-US" dirty="0" smtClean="0"/>
              <a:t>ЕЛАСТИЧНОСТ ТУРИСТИЧКЕ ТРАЖЊЕ</a:t>
            </a:r>
            <a:endParaRPr lang="en-US" altLang="en-US" dirty="0" smtClean="0"/>
          </a:p>
          <a:p>
            <a:endParaRPr lang="en-US" altLang="en-US" dirty="0" smtClean="0"/>
          </a:p>
          <a:p>
            <a:pPr>
              <a:buNone/>
            </a:pPr>
            <a:r>
              <a:rPr lang="en-US" altLang="en-US" dirty="0" smtClean="0"/>
              <a:t>5. </a:t>
            </a:r>
            <a:r>
              <a:rPr lang="sr-Cyrl-RS" altLang="en-US" dirty="0" smtClean="0"/>
              <a:t>НЕЕЛАСТИЧНОСТ (КРУТОСТ) ТУРИСТИЧКЕ ПОНУДЕ </a:t>
            </a:r>
            <a:endParaRPr lang="en-US" alt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>ИНВЕРЗНОСТ ТУРИСТИЧКЕ ТРАЖЊЕ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en-US" dirty="0" err="1" smtClean="0"/>
              <a:t>Označava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da</a:t>
            </a:r>
            <a:r>
              <a:rPr lang="en-US" altLang="en-US" dirty="0" smtClean="0"/>
              <a:t> se </a:t>
            </a:r>
            <a:r>
              <a:rPr lang="en-US" altLang="en-US" dirty="0" err="1" smtClean="0">
                <a:solidFill>
                  <a:srgbClr val="FF0000"/>
                </a:solidFill>
              </a:rPr>
              <a:t>turistička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err="1" smtClean="0">
                <a:solidFill>
                  <a:srgbClr val="FF0000"/>
                </a:solidFill>
              </a:rPr>
              <a:t>tražnja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err="1" smtClean="0">
                <a:solidFill>
                  <a:srgbClr val="FF0000"/>
                </a:solidFill>
              </a:rPr>
              <a:t>kreće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err="1" smtClean="0">
                <a:solidFill>
                  <a:srgbClr val="FF0000"/>
                </a:solidFill>
              </a:rPr>
              <a:t>prema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err="1" smtClean="0">
                <a:solidFill>
                  <a:srgbClr val="FF0000"/>
                </a:solidFill>
              </a:rPr>
              <a:t>turističkoj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err="1" smtClean="0">
                <a:solidFill>
                  <a:srgbClr val="FF0000"/>
                </a:solidFill>
              </a:rPr>
              <a:t>ponudi</a:t>
            </a:r>
            <a:r>
              <a:rPr lang="en-US" altLang="en-US" dirty="0" smtClean="0"/>
              <a:t>, a ne </a:t>
            </a:r>
            <a:r>
              <a:rPr lang="en-US" altLang="en-US" dirty="0" err="1" smtClean="0"/>
              <a:t>obrnuto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kako</a:t>
            </a:r>
            <a:r>
              <a:rPr lang="en-US" altLang="en-US" dirty="0" smtClean="0"/>
              <a:t> je </a:t>
            </a:r>
            <a:r>
              <a:rPr lang="en-US" altLang="en-US" dirty="0" err="1" smtClean="0"/>
              <a:t>uobičajeno</a:t>
            </a:r>
            <a:r>
              <a:rPr lang="en-US" altLang="en-US" dirty="0" smtClean="0"/>
              <a:t> (</a:t>
            </a:r>
            <a:r>
              <a:rPr lang="en-US" altLang="en-US" dirty="0" err="1" smtClean="0"/>
              <a:t>normalno</a:t>
            </a:r>
            <a:r>
              <a:rPr lang="en-US" altLang="en-US" dirty="0" smtClean="0"/>
              <a:t>).</a:t>
            </a:r>
          </a:p>
          <a:p>
            <a:pPr algn="just"/>
            <a:endParaRPr lang="en-US" altLang="en-US" dirty="0" smtClean="0"/>
          </a:p>
          <a:p>
            <a:pPr algn="just"/>
            <a:r>
              <a:rPr lang="en-US" altLang="en-US" dirty="0" err="1" smtClean="0"/>
              <a:t>Razlog</a:t>
            </a:r>
            <a:r>
              <a:rPr lang="en-US" altLang="en-US" dirty="0" smtClean="0"/>
              <a:t> je </a:t>
            </a:r>
            <a:r>
              <a:rPr lang="en-US" altLang="en-US" dirty="0" err="1" smtClean="0"/>
              <a:t>što</a:t>
            </a:r>
            <a:r>
              <a:rPr lang="en-US" altLang="en-US" dirty="0" smtClean="0"/>
              <a:t> se </a:t>
            </a:r>
            <a:r>
              <a:rPr lang="en-US" altLang="en-US" dirty="0" err="1" smtClean="0"/>
              <a:t>turističke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usluge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mogu</a:t>
            </a:r>
            <a:r>
              <a:rPr lang="en-US" altLang="en-US" dirty="0" smtClean="0"/>
              <a:t> “</a:t>
            </a:r>
            <a:r>
              <a:rPr lang="en-US" altLang="en-US" dirty="0" err="1" smtClean="0"/>
              <a:t>trošiti</a:t>
            </a:r>
            <a:r>
              <a:rPr lang="en-US" altLang="en-US" dirty="0" smtClean="0"/>
              <a:t>” </a:t>
            </a:r>
            <a:r>
              <a:rPr lang="en-US" altLang="en-US" dirty="0" err="1" smtClean="0"/>
              <a:t>samo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tamo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gde</a:t>
            </a:r>
            <a:r>
              <a:rPr lang="en-US" altLang="en-US" dirty="0" smtClean="0"/>
              <a:t> se “</a:t>
            </a:r>
            <a:r>
              <a:rPr lang="en-US" altLang="en-US" dirty="0" err="1" smtClean="0"/>
              <a:t>proizvode</a:t>
            </a:r>
            <a:r>
              <a:rPr lang="en-US" altLang="en-US" dirty="0" smtClean="0"/>
              <a:t>”, </a:t>
            </a:r>
            <a:r>
              <a:rPr lang="en-US" altLang="en-US" dirty="0" err="1" smtClean="0">
                <a:solidFill>
                  <a:srgbClr val="FF0000"/>
                </a:solidFill>
              </a:rPr>
              <a:t>turistička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err="1" smtClean="0">
                <a:solidFill>
                  <a:srgbClr val="FF0000"/>
                </a:solidFill>
              </a:rPr>
              <a:t>ponuda</a:t>
            </a:r>
            <a:r>
              <a:rPr lang="en-US" altLang="en-US" dirty="0" smtClean="0">
                <a:solidFill>
                  <a:srgbClr val="FF0000"/>
                </a:solidFill>
              </a:rPr>
              <a:t> je </a:t>
            </a:r>
            <a:r>
              <a:rPr lang="en-US" altLang="en-US" dirty="0" err="1" smtClean="0">
                <a:solidFill>
                  <a:srgbClr val="FF0000"/>
                </a:solidFill>
              </a:rPr>
              <a:t>imobilna</a:t>
            </a:r>
            <a:r>
              <a:rPr lang="en-US" altLang="en-US" dirty="0" smtClean="0">
                <a:solidFill>
                  <a:srgbClr val="FF0000"/>
                </a:solidFill>
              </a:rPr>
              <a:t>, a </a:t>
            </a:r>
            <a:r>
              <a:rPr lang="en-US" altLang="en-US" dirty="0" err="1" smtClean="0">
                <a:solidFill>
                  <a:srgbClr val="FF0000"/>
                </a:solidFill>
              </a:rPr>
              <a:t>tražnja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err="1" smtClean="0">
                <a:solidFill>
                  <a:srgbClr val="FF0000"/>
                </a:solidFill>
              </a:rPr>
              <a:t>mobilna</a:t>
            </a:r>
            <a:r>
              <a:rPr lang="en-US" altLang="en-US" dirty="0" smtClean="0">
                <a:solidFill>
                  <a:srgbClr val="FF0000"/>
                </a:solidFill>
              </a:rPr>
              <a:t>!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sr-Latn-RS" sz="3200" dirty="0" smtClean="0"/>
              <a:t>ISTOVREMENOST PROIZVODNJE TURISTIČKE USLUGE SA POTROŠNJOM</a:t>
            </a:r>
            <a:endParaRPr lang="en-US" sz="3200" dirty="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en-US" smtClean="0">
                <a:solidFill>
                  <a:srgbClr val="FF0000"/>
                </a:solidFill>
              </a:rPr>
              <a:t>Proces potrošnje se podudara sa procesom proizvodnje</a:t>
            </a:r>
            <a:r>
              <a:rPr lang="en-US" altLang="en-US" smtClean="0"/>
              <a:t> turističke usluge zbog čega se usluge </a:t>
            </a:r>
            <a:r>
              <a:rPr lang="en-US" altLang="en-US" smtClean="0">
                <a:solidFill>
                  <a:srgbClr val="FF0000"/>
                </a:solidFill>
              </a:rPr>
              <a:t>ne mogu skladištiti </a:t>
            </a:r>
            <a:r>
              <a:rPr lang="en-US" altLang="en-US" smtClean="0"/>
              <a:t>i čuvati za neku povoljniju tržišnu priliku (na primer, za sezonu), kao što je to moguće kod ostalih tržišta!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sr-Latn-RS" dirty="0" smtClean="0"/>
              <a:t>ELASTIČNOST TURISTIČKE TRAŽNJE</a:t>
            </a:r>
            <a:endParaRPr lang="en-US" dirty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en-US" dirty="0" smtClean="0"/>
              <a:t>NA CENE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NA DOHODAK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NA SEZONALNOST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NA TROŠKOVE PUTA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NA TURISTIČKU PROPAGANDU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NA NEEKONOMSKE FAKTORE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sr-Latn-RS" dirty="0" smtClean="0"/>
              <a:t>elastičnost</a:t>
            </a:r>
            <a:endParaRPr lang="en-US" dirty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altLang="en-US" smtClean="0">
                <a:solidFill>
                  <a:srgbClr val="FF0000"/>
                </a:solidFill>
              </a:rPr>
              <a:t>Elastičnost</a:t>
            </a:r>
            <a:r>
              <a:rPr lang="en-US" altLang="en-US" smtClean="0"/>
              <a:t> možemo definisati kao % promene zavisne varijable (y) do koje dolazi kada se vrednost nezavisne varijable (x) promeni za 1%.</a:t>
            </a:r>
          </a:p>
          <a:p>
            <a:pPr algn="just"/>
            <a:endParaRPr lang="en-US" altLang="en-US" smtClean="0"/>
          </a:p>
          <a:p>
            <a:pPr algn="just"/>
            <a:r>
              <a:rPr lang="en-US" altLang="en-US" smtClean="0"/>
              <a:t>Pojam elastičnosti u ekonomskim odnosima predstavlja dinamički </a:t>
            </a:r>
            <a:r>
              <a:rPr lang="en-US" altLang="en-US" smtClean="0">
                <a:solidFill>
                  <a:srgbClr val="FF0000"/>
                </a:solidFill>
              </a:rPr>
              <a:t>odnos između dve zavisne pojave</a:t>
            </a:r>
            <a:r>
              <a:rPr lang="en-US" altLang="en-US" smtClean="0"/>
              <a:t>, u kojem se jedna pojava menja brže ili sporije nego što nastupaju promene u drugoj pojavi.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sr-Latn-RS" dirty="0" smtClean="0"/>
              <a:t>elastičnost tražnje</a:t>
            </a:r>
            <a:endParaRPr lang="en-US" dirty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i="1" smtClean="0"/>
              <a:t>Šta je kod elastičnosti tražnje zavisna, a šta nezavisna promenljiva (varijabla)?</a:t>
            </a:r>
          </a:p>
          <a:p>
            <a:endParaRPr lang="en-US" altLang="en-US" i="1" smtClean="0"/>
          </a:p>
          <a:p>
            <a:endParaRPr lang="en-US" altLang="en-US" i="1" smtClean="0"/>
          </a:p>
          <a:p>
            <a:r>
              <a:rPr lang="en-US" altLang="en-US" i="1" smtClean="0"/>
              <a:t>Šta pokazuje elastičnost tražnje?</a:t>
            </a:r>
          </a:p>
          <a:p>
            <a:endParaRPr lang="en-US" altLang="en-US" i="1" smtClean="0"/>
          </a:p>
          <a:p>
            <a:endParaRPr lang="en-US" altLang="en-US" i="1" smtClean="0"/>
          </a:p>
          <a:p>
            <a:r>
              <a:rPr lang="en-US" altLang="en-US" i="1" smtClean="0"/>
              <a:t>Kako se ona meri?</a:t>
            </a:r>
          </a:p>
          <a:p>
            <a:endParaRPr lang="en-US" altLang="en-US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altLang="en-US" smtClean="0"/>
              <a:t>U početku se koncepcija elastičnosti odnosila samo na faktor cenu, dok se sada proširila na sve faktore tražnje. </a:t>
            </a:r>
          </a:p>
          <a:p>
            <a:pPr algn="just"/>
            <a:endParaRPr lang="en-US" altLang="en-US" smtClean="0">
              <a:solidFill>
                <a:srgbClr val="FF0000"/>
              </a:solidFill>
            </a:endParaRPr>
          </a:p>
          <a:p>
            <a:pPr algn="just"/>
            <a:r>
              <a:rPr lang="en-US" altLang="en-US" sz="2400" smtClean="0">
                <a:solidFill>
                  <a:srgbClr val="FF0000"/>
                </a:solidFill>
              </a:rPr>
              <a:t>Elastičnost tražnje </a:t>
            </a:r>
            <a:r>
              <a:rPr lang="en-US" altLang="en-US" sz="2400" smtClean="0"/>
              <a:t>pokazuje kako se tražnja za nekom robom menja ukoliko dođe do promene cene te robe.</a:t>
            </a:r>
          </a:p>
          <a:p>
            <a:pPr algn="just"/>
            <a:endParaRPr lang="en-US" altLang="en-US" sz="2400" smtClean="0"/>
          </a:p>
          <a:p>
            <a:pPr algn="just"/>
            <a:r>
              <a:rPr lang="en-US" altLang="en-US" sz="2400" smtClean="0"/>
              <a:t>Elastičnost tražnje se meri </a:t>
            </a:r>
            <a:r>
              <a:rPr lang="en-US" altLang="en-US" sz="2400" smtClean="0">
                <a:solidFill>
                  <a:srgbClr val="FF0000"/>
                </a:solidFill>
              </a:rPr>
              <a:t>koeficijentom elastičnosti.</a:t>
            </a:r>
          </a:p>
          <a:p>
            <a:pPr algn="just"/>
            <a:r>
              <a:rPr lang="en-US" altLang="en-US" sz="2400" b="1" smtClean="0">
                <a:solidFill>
                  <a:srgbClr val="FF0000"/>
                </a:solidFill>
              </a:rPr>
              <a:t>ET = PROCENAT PROMENE TRAŽNJE / PROCENAT PROMENE CENE</a:t>
            </a:r>
          </a:p>
          <a:p>
            <a:pPr algn="just"/>
            <a:endParaRPr lang="en-US" altLang="en-US" smtClean="0">
              <a:solidFill>
                <a:srgbClr val="FF0000"/>
              </a:solidFill>
            </a:endParaRPr>
          </a:p>
          <a:p>
            <a:pPr algn="just"/>
            <a:endParaRPr lang="en-US" altLang="en-US" smtClean="0">
              <a:solidFill>
                <a:srgbClr val="FF0000"/>
              </a:solidFill>
            </a:endParaRPr>
          </a:p>
          <a:p>
            <a:pPr algn="just"/>
            <a:endParaRPr lang="en-US" altLang="en-US" smtClean="0"/>
          </a:p>
          <a:p>
            <a:pPr algn="just"/>
            <a:endParaRPr lang="en-US" altLang="en-US" smtClean="0"/>
          </a:p>
          <a:p>
            <a:pPr algn="just"/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en-US" smtClean="0"/>
              <a:t>Za ocenu svake tražnje (i turističke) neophodno je ustanoviti vrednost koeficijenta.</a:t>
            </a:r>
            <a:endParaRPr lang="en-US" altLang="en-US" smtClean="0">
              <a:solidFill>
                <a:srgbClr val="FF0000"/>
              </a:solidFill>
            </a:endParaRPr>
          </a:p>
          <a:p>
            <a:pPr algn="just"/>
            <a:endParaRPr lang="en-US" altLang="en-US" smtClean="0">
              <a:solidFill>
                <a:srgbClr val="FF0000"/>
              </a:solidFill>
            </a:endParaRPr>
          </a:p>
          <a:p>
            <a:pPr algn="just"/>
            <a:r>
              <a:rPr lang="en-US" altLang="en-US" i="1" smtClean="0"/>
              <a:t>Šta znači kada je ET = 1,</a:t>
            </a:r>
          </a:p>
          <a:p>
            <a:pPr algn="just"/>
            <a:r>
              <a:rPr lang="en-US" altLang="en-US" i="1" smtClean="0"/>
              <a:t>kada je ET &gt; 1 ili </a:t>
            </a:r>
          </a:p>
          <a:p>
            <a:pPr algn="just"/>
            <a:r>
              <a:rPr lang="en-US" altLang="en-US" i="1" smtClean="0"/>
              <a:t>ET &lt;1?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altLang="en-US" smtClean="0"/>
              <a:t>Ukoliko je </a:t>
            </a:r>
            <a:r>
              <a:rPr lang="en-US" altLang="en-US" smtClean="0">
                <a:solidFill>
                  <a:srgbClr val="FF0000"/>
                </a:solidFill>
              </a:rPr>
              <a:t>ET = 1</a:t>
            </a:r>
            <a:r>
              <a:rPr lang="en-US" altLang="en-US" smtClean="0"/>
              <a:t>, tada porast ili smanjenje u jednoj pojavi izazivaju jednaku promenu u drugoj pojavi i takva tražnja je </a:t>
            </a:r>
            <a:r>
              <a:rPr lang="en-US" altLang="en-US" smtClean="0">
                <a:solidFill>
                  <a:srgbClr val="FF0000"/>
                </a:solidFill>
              </a:rPr>
              <a:t>stabilna</a:t>
            </a:r>
            <a:r>
              <a:rPr lang="en-US" altLang="en-US" smtClean="0"/>
              <a:t>.</a:t>
            </a:r>
          </a:p>
          <a:p>
            <a:pPr algn="just"/>
            <a:endParaRPr lang="en-US" altLang="en-US" smtClean="0"/>
          </a:p>
          <a:p>
            <a:pPr algn="just"/>
            <a:r>
              <a:rPr lang="en-US" altLang="en-US" smtClean="0"/>
              <a:t>Ukoliko je </a:t>
            </a:r>
            <a:r>
              <a:rPr lang="en-US" altLang="en-US" smtClean="0">
                <a:solidFill>
                  <a:srgbClr val="FF0000"/>
                </a:solidFill>
              </a:rPr>
              <a:t>ET &gt; 1</a:t>
            </a:r>
            <a:r>
              <a:rPr lang="en-US" altLang="en-US" smtClean="0"/>
              <a:t>, tada promene u jednoj pojavi izazivaju veće promene u drugoj pojavi i tada postoji </a:t>
            </a:r>
            <a:r>
              <a:rPr lang="en-US" altLang="en-US" smtClean="0">
                <a:solidFill>
                  <a:srgbClr val="FF0000"/>
                </a:solidFill>
              </a:rPr>
              <a:t>elastičnost </a:t>
            </a:r>
            <a:r>
              <a:rPr lang="en-US" altLang="en-US" smtClean="0"/>
              <a:t>pojave.</a:t>
            </a:r>
          </a:p>
          <a:p>
            <a:pPr algn="just"/>
            <a:endParaRPr lang="en-US" altLang="en-US" smtClean="0"/>
          </a:p>
          <a:p>
            <a:pPr algn="just"/>
            <a:r>
              <a:rPr lang="en-US" altLang="en-US" smtClean="0"/>
              <a:t>Ukoliko je </a:t>
            </a:r>
            <a:r>
              <a:rPr lang="en-US" altLang="en-US" smtClean="0">
                <a:solidFill>
                  <a:srgbClr val="FF0000"/>
                </a:solidFill>
              </a:rPr>
              <a:t>ET &lt; 1</a:t>
            </a:r>
            <a:r>
              <a:rPr lang="en-US" altLang="en-US" smtClean="0"/>
              <a:t>, tada promene u prvoj pojavi izazivaju manje promene u drugoj pojavi, postoji </a:t>
            </a:r>
            <a:r>
              <a:rPr lang="en-US" altLang="en-US" smtClean="0">
                <a:solidFill>
                  <a:srgbClr val="FF0000"/>
                </a:solidFill>
              </a:rPr>
              <a:t>neelastičnost</a:t>
            </a:r>
            <a:r>
              <a:rPr lang="en-US" altLang="en-US" smtClean="0"/>
              <a:t>.</a:t>
            </a:r>
          </a:p>
          <a:p>
            <a:pPr algn="just"/>
            <a:endParaRPr lang="en-US" altLang="en-US" smtClean="0"/>
          </a:p>
          <a:p>
            <a:pPr algn="just"/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altLang="en-US" smtClean="0">
                <a:solidFill>
                  <a:srgbClr val="FF0000"/>
                </a:solidFill>
              </a:rPr>
              <a:t>Turistička tražnja je elastična </a:t>
            </a:r>
            <a:r>
              <a:rPr lang="en-US" altLang="en-US" smtClean="0"/>
              <a:t>i zavisna od ekonomskih i neekonomskih faktora!</a:t>
            </a:r>
          </a:p>
          <a:p>
            <a:pPr algn="just"/>
            <a:endParaRPr lang="en-US" altLang="en-US" smtClean="0"/>
          </a:p>
          <a:p>
            <a:pPr algn="just"/>
            <a:r>
              <a:rPr lang="en-US" altLang="en-US" smtClean="0"/>
              <a:t>Osetljivost turističke tražnje na promene u ekonomskim kategorijama (kao cene, devizni kurs, dohodak...) stvara tzv. </a:t>
            </a:r>
            <a:r>
              <a:rPr lang="en-US" altLang="en-US" smtClean="0">
                <a:solidFill>
                  <a:srgbClr val="FF0000"/>
                </a:solidFill>
              </a:rPr>
              <a:t>primarnu</a:t>
            </a:r>
            <a:r>
              <a:rPr lang="en-US" altLang="en-US" smtClean="0"/>
              <a:t> elastičnost, a osetljivost na promene u turističkoj ponudi, stvara </a:t>
            </a:r>
            <a:r>
              <a:rPr lang="en-US" altLang="en-US" smtClean="0">
                <a:solidFill>
                  <a:srgbClr val="FF0000"/>
                </a:solidFill>
              </a:rPr>
              <a:t>sekundarnu elastičnost.</a:t>
            </a:r>
          </a:p>
          <a:p>
            <a:endParaRPr lang="en-US" altLang="en-US" smtClean="0"/>
          </a:p>
          <a:p>
            <a:pPr>
              <a:buFont typeface="Wingdings 2" pitchFamily="18" charset="2"/>
              <a:buNone/>
            </a:pPr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sr-Latn-RS" dirty="0" smtClean="0"/>
              <a:t>RAZLOZI ZA PROMENE U TURISTIČKOJ TRAŽNJI:</a:t>
            </a:r>
            <a:endParaRPr lang="en-US" dirty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en-US" smtClean="0"/>
              <a:t>Razlozi za </a:t>
            </a:r>
            <a:r>
              <a:rPr lang="en-US" altLang="en-US" smtClean="0">
                <a:solidFill>
                  <a:srgbClr val="FF0000"/>
                </a:solidFill>
              </a:rPr>
              <a:t>porast tražnje:</a:t>
            </a:r>
          </a:p>
          <a:p>
            <a:endParaRPr lang="en-US" altLang="en-US" smtClean="0">
              <a:solidFill>
                <a:srgbClr val="FF0000"/>
              </a:solidFill>
            </a:endParaRPr>
          </a:p>
          <a:p>
            <a:r>
              <a:rPr lang="en-US" altLang="en-US" smtClean="0"/>
              <a:t>1. Porast prihoda (normalna dobra)</a:t>
            </a:r>
          </a:p>
          <a:p>
            <a:r>
              <a:rPr lang="en-US" altLang="en-US" smtClean="0"/>
              <a:t>    Pad prihoda (inferiorna dobra)</a:t>
            </a:r>
          </a:p>
          <a:p>
            <a:endParaRPr lang="en-US" altLang="en-US" smtClean="0"/>
          </a:p>
          <a:p>
            <a:r>
              <a:rPr lang="en-US" altLang="en-US" smtClean="0"/>
              <a:t>2. Rast cena supstituta</a:t>
            </a:r>
          </a:p>
          <a:p>
            <a:endParaRPr lang="en-US" altLang="en-US" smtClean="0"/>
          </a:p>
          <a:p>
            <a:r>
              <a:rPr lang="en-US" altLang="en-US" smtClean="0"/>
              <a:t>3. Pad cena komplementarnih proizvoda</a:t>
            </a:r>
          </a:p>
          <a:p>
            <a:endParaRPr lang="en-US" altLang="en-US" smtClean="0"/>
          </a:p>
          <a:p>
            <a:r>
              <a:rPr lang="en-US" altLang="en-US" smtClean="0"/>
              <a:t>4. Karakteristike kvaliteta se sad više vrednuju</a:t>
            </a:r>
          </a:p>
          <a:p>
            <a:pPr lvl="2">
              <a:buFont typeface="Wingdings" pitchFamily="2" charset="2"/>
              <a:buNone/>
            </a:pP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sr-Latn-RS" dirty="0" smtClean="0"/>
              <a:t>RAZLOZI ZA PROMENE U TURISTIČKOJ TRAŽNJI:</a:t>
            </a:r>
            <a:endParaRPr lang="en-US" dirty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en-US" smtClean="0"/>
              <a:t>Razlozi za </a:t>
            </a:r>
            <a:r>
              <a:rPr lang="en-US" altLang="en-US" smtClean="0">
                <a:solidFill>
                  <a:srgbClr val="FF0000"/>
                </a:solidFill>
              </a:rPr>
              <a:t>pad tražnje:</a:t>
            </a:r>
          </a:p>
          <a:p>
            <a:endParaRPr lang="en-US" altLang="en-US" smtClean="0">
              <a:solidFill>
                <a:srgbClr val="FF0000"/>
              </a:solidFill>
            </a:endParaRPr>
          </a:p>
          <a:p>
            <a:r>
              <a:rPr lang="en-US" altLang="en-US" smtClean="0"/>
              <a:t>1. Pad prihoda (normalna dobra)</a:t>
            </a:r>
          </a:p>
          <a:p>
            <a:r>
              <a:rPr lang="en-US" altLang="en-US" smtClean="0"/>
              <a:t>    Porast prihoda (inferiorna dobra)</a:t>
            </a:r>
          </a:p>
          <a:p>
            <a:endParaRPr lang="en-US" altLang="en-US" smtClean="0"/>
          </a:p>
          <a:p>
            <a:r>
              <a:rPr lang="en-US" altLang="en-US" smtClean="0"/>
              <a:t>2. Pad cena supstituta</a:t>
            </a:r>
          </a:p>
          <a:p>
            <a:endParaRPr lang="en-US" altLang="en-US" smtClean="0"/>
          </a:p>
          <a:p>
            <a:r>
              <a:rPr lang="en-US" altLang="en-US" smtClean="0"/>
              <a:t>3. Rast cena komplementarnih proizvoda</a:t>
            </a:r>
          </a:p>
          <a:p>
            <a:endParaRPr lang="en-US" altLang="en-US" smtClean="0"/>
          </a:p>
          <a:p>
            <a:r>
              <a:rPr lang="en-US" altLang="en-US" smtClean="0"/>
              <a:t>4. Karakteristike kvaliteta se sad manje vrednuju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en-US" b="1" smtClean="0"/>
              <a:t>Normalna dobra </a:t>
            </a:r>
            <a:r>
              <a:rPr lang="en-US" altLang="en-US" smtClean="0"/>
              <a:t>su dobra kod kojih je pozitivna dohodna elastičnost tražnje što znači da se </a:t>
            </a:r>
            <a:r>
              <a:rPr lang="en-US" altLang="en-US" b="1" smtClean="0"/>
              <a:t>tražnja za njima povećava sa porastom prihoda (dohotka) stanovništva.</a:t>
            </a:r>
          </a:p>
          <a:p>
            <a:pPr algn="just"/>
            <a:endParaRPr lang="en-US" altLang="en-US" smtClean="0"/>
          </a:p>
          <a:p>
            <a:pPr algn="just"/>
            <a:r>
              <a:rPr lang="en-US" altLang="en-US" i="1" smtClean="0"/>
              <a:t>Šta su onda normalna dobra u turizmu?</a:t>
            </a:r>
          </a:p>
          <a:p>
            <a:endParaRPr lang="en-US" altLang="en-US" b="1" smtClean="0"/>
          </a:p>
          <a:p>
            <a:endParaRPr lang="en-US" altLang="en-US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en-US" b="1" smtClean="0"/>
              <a:t>Inferiorna dobra </a:t>
            </a:r>
            <a:r>
              <a:rPr lang="en-US" altLang="en-US" smtClean="0"/>
              <a:t>su dobra sa negativnom elastičnošću tražnje što znači da </a:t>
            </a:r>
            <a:r>
              <a:rPr lang="en-US" altLang="en-US" b="1" smtClean="0"/>
              <a:t>tražnja za tim dobrima opada sa porastom prihoda (dohotka).</a:t>
            </a:r>
          </a:p>
          <a:p>
            <a:pPr algn="just"/>
            <a:endParaRPr lang="en-US" altLang="en-US" smtClean="0"/>
          </a:p>
          <a:p>
            <a:pPr algn="just"/>
            <a:r>
              <a:rPr lang="en-US" altLang="en-US" i="1" smtClean="0"/>
              <a:t>Šta su onda inferiorna dobra u turizmu?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altLang="en-US" dirty="0" err="1" smtClean="0"/>
              <a:t>Elastičnost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turističke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tražnje</a:t>
            </a:r>
            <a:r>
              <a:rPr lang="en-US" altLang="en-US" dirty="0" smtClean="0"/>
              <a:t> se </a:t>
            </a:r>
            <a:r>
              <a:rPr lang="en-US" altLang="en-US" dirty="0" err="1" smtClean="0"/>
              <a:t>naročito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javlja</a:t>
            </a:r>
            <a:r>
              <a:rPr lang="en-US" altLang="en-US" dirty="0" smtClean="0"/>
              <a:t> u </a:t>
            </a:r>
            <a:r>
              <a:rPr lang="en-US" altLang="en-US" dirty="0" err="1" smtClean="0"/>
              <a:t>odnosu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na</a:t>
            </a:r>
            <a:r>
              <a:rPr lang="en-US" altLang="en-US" dirty="0" smtClean="0"/>
              <a:t> </a:t>
            </a:r>
            <a:r>
              <a:rPr lang="en-US" altLang="en-US" dirty="0" err="1" smtClean="0">
                <a:solidFill>
                  <a:srgbClr val="FF0000"/>
                </a:solidFill>
              </a:rPr>
              <a:t>prihode</a:t>
            </a:r>
            <a:r>
              <a:rPr lang="en-US" altLang="en-US" dirty="0" smtClean="0">
                <a:solidFill>
                  <a:srgbClr val="FF0000"/>
                </a:solidFill>
              </a:rPr>
              <a:t> (</a:t>
            </a:r>
            <a:r>
              <a:rPr lang="en-US" altLang="en-US" dirty="0" err="1" smtClean="0">
                <a:solidFill>
                  <a:srgbClr val="FF0000"/>
                </a:solidFill>
              </a:rPr>
              <a:t>dohodak</a:t>
            </a:r>
            <a:r>
              <a:rPr lang="en-US" altLang="en-US" dirty="0" smtClean="0">
                <a:solidFill>
                  <a:srgbClr val="FF0000"/>
                </a:solidFill>
              </a:rPr>
              <a:t>) </a:t>
            </a:r>
            <a:r>
              <a:rPr lang="en-US" altLang="en-US" dirty="0" err="1" smtClean="0">
                <a:solidFill>
                  <a:srgbClr val="FF0000"/>
                </a:solidFill>
              </a:rPr>
              <a:t>turista</a:t>
            </a:r>
            <a:r>
              <a:rPr lang="en-US" altLang="en-US" dirty="0" smtClean="0">
                <a:solidFill>
                  <a:srgbClr val="FF0000"/>
                </a:solidFill>
              </a:rPr>
              <a:t>, </a:t>
            </a:r>
            <a:r>
              <a:rPr lang="en-US" altLang="en-US" dirty="0" err="1" smtClean="0">
                <a:solidFill>
                  <a:srgbClr val="FF0000"/>
                </a:solidFill>
              </a:rPr>
              <a:t>cene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err="1" smtClean="0">
                <a:solidFill>
                  <a:srgbClr val="FF0000"/>
                </a:solidFill>
              </a:rPr>
              <a:t>turističkih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err="1" smtClean="0">
                <a:solidFill>
                  <a:srgbClr val="FF0000"/>
                </a:solidFill>
              </a:rPr>
              <a:t>usluga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err="1" smtClean="0">
                <a:solidFill>
                  <a:srgbClr val="FF0000"/>
                </a:solidFill>
              </a:rPr>
              <a:t>i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err="1" smtClean="0">
                <a:solidFill>
                  <a:srgbClr val="FF0000"/>
                </a:solidFill>
              </a:rPr>
              <a:t>turističku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err="1" smtClean="0">
                <a:solidFill>
                  <a:srgbClr val="FF0000"/>
                </a:solidFill>
              </a:rPr>
              <a:t>propagandu</a:t>
            </a:r>
            <a:r>
              <a:rPr lang="en-US" altLang="en-US" dirty="0" smtClean="0"/>
              <a:t>, a u </a:t>
            </a:r>
            <a:r>
              <a:rPr lang="en-US" altLang="en-US" dirty="0" err="1" smtClean="0"/>
              <a:t>manjoj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meri</a:t>
            </a:r>
            <a:r>
              <a:rPr lang="en-US" altLang="en-US" dirty="0" smtClean="0"/>
              <a:t> u </a:t>
            </a:r>
            <a:r>
              <a:rPr lang="en-US" altLang="en-US" dirty="0" err="1" smtClean="0"/>
              <a:t>odnosu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na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elemente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troškova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puta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na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pojedine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vidove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prevoza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sezonalnost</a:t>
            </a:r>
            <a:r>
              <a:rPr lang="en-US" altLang="en-US" dirty="0" smtClean="0"/>
              <a:t>  </a:t>
            </a:r>
            <a:r>
              <a:rPr lang="en-US" altLang="en-US" dirty="0" err="1" smtClean="0"/>
              <a:t>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na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neke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neekonomske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faktore</a:t>
            </a:r>
            <a:r>
              <a:rPr lang="en-US" altLang="en-US" dirty="0" smtClean="0"/>
              <a:t> </a:t>
            </a:r>
            <a:r>
              <a:rPr lang="en-US" altLang="en-US" sz="2400" i="1" dirty="0" smtClean="0"/>
              <a:t>(</a:t>
            </a:r>
            <a:r>
              <a:rPr lang="en-US" altLang="en-US" sz="2400" i="1" dirty="0" err="1" smtClean="0"/>
              <a:t>prirodne</a:t>
            </a:r>
            <a:r>
              <a:rPr lang="en-US" altLang="en-US" sz="2400" i="1" dirty="0" smtClean="0"/>
              <a:t> </a:t>
            </a:r>
            <a:r>
              <a:rPr lang="en-US" altLang="en-US" sz="2400" i="1" dirty="0" err="1" smtClean="0"/>
              <a:t>nepogode</a:t>
            </a:r>
            <a:r>
              <a:rPr lang="en-US" altLang="en-US" sz="2400" i="1" dirty="0" smtClean="0"/>
              <a:t> </a:t>
            </a:r>
            <a:r>
              <a:rPr lang="en-US" altLang="en-US" sz="2400" i="1" dirty="0" err="1" smtClean="0"/>
              <a:t>i</a:t>
            </a:r>
            <a:r>
              <a:rPr lang="en-US" altLang="en-US" sz="2400" i="1" dirty="0" smtClean="0"/>
              <a:t> </a:t>
            </a:r>
            <a:r>
              <a:rPr lang="en-US" altLang="en-US" sz="2400" i="1" dirty="0" err="1" smtClean="0"/>
              <a:t>nesreće</a:t>
            </a:r>
            <a:r>
              <a:rPr lang="en-US" altLang="en-US" sz="2400" i="1" dirty="0" smtClean="0"/>
              <a:t>, </a:t>
            </a:r>
            <a:r>
              <a:rPr lang="en-US" altLang="en-US" sz="2400" i="1" dirty="0" err="1" smtClean="0"/>
              <a:t>štrajkovi</a:t>
            </a:r>
            <a:r>
              <a:rPr lang="en-US" altLang="en-US" sz="2400" i="1" dirty="0" smtClean="0"/>
              <a:t>, </a:t>
            </a:r>
            <a:r>
              <a:rPr lang="en-US" altLang="en-US" sz="2400" i="1" dirty="0" err="1" smtClean="0"/>
              <a:t>politički</a:t>
            </a:r>
            <a:r>
              <a:rPr lang="en-US" altLang="en-US" sz="2400" i="1" dirty="0" smtClean="0"/>
              <a:t> </a:t>
            </a:r>
            <a:r>
              <a:rPr lang="en-US" altLang="en-US" sz="2400" i="1" dirty="0" err="1" smtClean="0"/>
              <a:t>nemiri</a:t>
            </a:r>
            <a:r>
              <a:rPr lang="en-US" altLang="en-US" sz="2400" i="1" dirty="0" smtClean="0"/>
              <a:t>, </a:t>
            </a:r>
            <a:r>
              <a:rPr lang="en-US" altLang="en-US" sz="2400" i="1" dirty="0" err="1" smtClean="0"/>
              <a:t>ratovi</a:t>
            </a:r>
            <a:r>
              <a:rPr lang="en-US" altLang="en-US" sz="2400" i="1" dirty="0" smtClean="0"/>
              <a:t>, </a:t>
            </a:r>
            <a:r>
              <a:rPr lang="en-US" altLang="en-US" sz="2400" i="1" dirty="0" err="1" smtClean="0"/>
              <a:t>epidemije</a:t>
            </a:r>
            <a:r>
              <a:rPr lang="en-US" altLang="en-US" sz="2400" i="1" dirty="0" smtClean="0"/>
              <a:t>, </a:t>
            </a:r>
            <a:r>
              <a:rPr lang="en-US" altLang="en-US" sz="2400" i="1" dirty="0" err="1" smtClean="0"/>
              <a:t>terorizam</a:t>
            </a:r>
            <a:r>
              <a:rPr lang="en-US" altLang="en-US" sz="2400" i="1" dirty="0" smtClean="0"/>
              <a:t>, </a:t>
            </a:r>
            <a:r>
              <a:rPr lang="en-US" altLang="en-US" sz="2400" i="1" dirty="0" err="1" smtClean="0"/>
              <a:t>moda</a:t>
            </a:r>
            <a:r>
              <a:rPr lang="en-US" altLang="en-US" sz="2400" i="1" dirty="0" smtClean="0"/>
              <a:t>, </a:t>
            </a:r>
            <a:r>
              <a:rPr lang="en-US" altLang="en-US" sz="2400" i="1" dirty="0" err="1" smtClean="0"/>
              <a:t>snobizam</a:t>
            </a:r>
            <a:r>
              <a:rPr lang="en-US" altLang="en-US" sz="2400" i="1" dirty="0" smtClean="0"/>
              <a:t> </a:t>
            </a:r>
            <a:r>
              <a:rPr lang="en-US" altLang="en-US" sz="2400" i="1" dirty="0" err="1" smtClean="0"/>
              <a:t>i</a:t>
            </a:r>
            <a:r>
              <a:rPr lang="en-US" altLang="en-US" sz="2400" i="1" dirty="0" smtClean="0"/>
              <a:t> </a:t>
            </a:r>
            <a:r>
              <a:rPr lang="en-US" altLang="en-US" sz="2400" i="1" dirty="0" err="1" smtClean="0"/>
              <a:t>oponasanje</a:t>
            </a:r>
            <a:r>
              <a:rPr lang="en-US" altLang="en-US" sz="2400" i="1" dirty="0" smtClean="0"/>
              <a:t>….). </a:t>
            </a:r>
          </a:p>
          <a:p>
            <a:pPr algn="just"/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sr-Latn-RS" dirty="0" smtClean="0"/>
              <a:t>ENGELOVI ZAKONI:</a:t>
            </a:r>
            <a:endParaRPr lang="en-US" dirty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altLang="en-US" smtClean="0"/>
              <a:t>Zakonitosti promena izdataka za proizvode lične potrošnje u zavisnosti od promena u porodičnom dohotku:</a:t>
            </a:r>
          </a:p>
          <a:p>
            <a:pPr algn="just"/>
            <a:endParaRPr lang="en-US" altLang="en-US" smtClean="0"/>
          </a:p>
          <a:p>
            <a:pPr algn="just"/>
            <a:r>
              <a:rPr lang="en-US" altLang="en-US" smtClean="0"/>
              <a:t>1. </a:t>
            </a:r>
            <a:r>
              <a:rPr lang="en-US" altLang="en-US" smtClean="0">
                <a:solidFill>
                  <a:srgbClr val="FF0000"/>
                </a:solidFill>
              </a:rPr>
              <a:t>Sa porastom dohotka domaćinstva, </a:t>
            </a:r>
            <a:r>
              <a:rPr lang="en-US" altLang="en-US" smtClean="0"/>
              <a:t>smanjuje se relativno učešće izdataka koji odlaze na ishranu; </a:t>
            </a:r>
          </a:p>
          <a:p>
            <a:pPr algn="just"/>
            <a:endParaRPr lang="en-US" altLang="en-US" smtClean="0"/>
          </a:p>
          <a:p>
            <a:pPr algn="just"/>
            <a:r>
              <a:rPr lang="en-US" altLang="en-US" smtClean="0"/>
              <a:t>2. udeo izdataka za odeću, obuću/ stanovanje, ogrev i struju, ostaje približno konstantan; </a:t>
            </a:r>
          </a:p>
          <a:p>
            <a:endParaRPr lang="en-US" altLang="en-US" smtClean="0"/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en-US" smtClean="0">
                <a:solidFill>
                  <a:srgbClr val="FF0000"/>
                </a:solidFill>
              </a:rPr>
              <a:t>3. povećava se % dohotka koji se izdvaja za kulturne potrebe, razonodu, zdravlje i ostalo (u šta spadaju i izdaci za turizam).</a:t>
            </a:r>
          </a:p>
          <a:p>
            <a:pPr algn="just"/>
            <a:endParaRPr lang="en-US" altLang="en-US" smtClean="0">
              <a:solidFill>
                <a:srgbClr val="FF0000"/>
              </a:solidFill>
            </a:endParaRPr>
          </a:p>
          <a:p>
            <a:pPr algn="just"/>
            <a:r>
              <a:rPr lang="en-US" altLang="en-US" smtClean="0">
                <a:solidFill>
                  <a:srgbClr val="FF0000"/>
                </a:solidFill>
              </a:rPr>
              <a:t>Poslednji zakon su verifikovale brojne empirijske studije!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en-US" u="sng" smtClean="0">
                <a:solidFill>
                  <a:srgbClr val="FF0000"/>
                </a:solidFill>
              </a:rPr>
              <a:t>Elastičnost turističke tražnje u odnosu na prihode (dohodak) stanovništva</a:t>
            </a:r>
          </a:p>
          <a:p>
            <a:pPr algn="just"/>
            <a:r>
              <a:rPr lang="en-US" altLang="en-US" smtClean="0"/>
              <a:t> </a:t>
            </a:r>
            <a:r>
              <a:rPr lang="en-US" altLang="en-US" sz="2400" smtClean="0"/>
              <a:t>Postoji visok stepen korelacije između kretanja </a:t>
            </a:r>
            <a:r>
              <a:rPr lang="en-US" altLang="en-US" sz="2400" smtClean="0">
                <a:solidFill>
                  <a:srgbClr val="FF0000"/>
                </a:solidFill>
              </a:rPr>
              <a:t>prihoda</a:t>
            </a:r>
            <a:r>
              <a:rPr lang="en-US" altLang="en-US" sz="2400" smtClean="0"/>
              <a:t> i izdataka za turizam i analize ukazuju na pravilnost bržeg rasta izdataka za turizam nego što je rast prihoda stanovništva.</a:t>
            </a:r>
          </a:p>
          <a:p>
            <a:pPr algn="just"/>
            <a:endParaRPr lang="en-US" altLang="en-US" sz="2400" smtClean="0"/>
          </a:p>
          <a:p>
            <a:pPr algn="just"/>
            <a:r>
              <a:rPr lang="en-US" altLang="en-US" sz="2400" smtClean="0"/>
              <a:t>Porast ND od 1% godišnje utiče na porast izdataka za turizam u proseku 1,2 puta, odnosno za 20%.</a:t>
            </a:r>
          </a:p>
          <a:p>
            <a:pPr algn="just"/>
            <a:r>
              <a:rPr lang="en-US" altLang="en-US" sz="2400" smtClean="0">
                <a:solidFill>
                  <a:srgbClr val="FF0000"/>
                </a:solidFill>
              </a:rPr>
              <a:t>Turistička tražnja raste brže od prihoda stanovništva!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altLang="en-US" u="sng" dirty="0" err="1" smtClean="0">
                <a:solidFill>
                  <a:srgbClr val="FF0000"/>
                </a:solidFill>
              </a:rPr>
              <a:t>Elastičnost</a:t>
            </a:r>
            <a:r>
              <a:rPr lang="en-US" altLang="en-US" u="sng" dirty="0" smtClean="0">
                <a:solidFill>
                  <a:srgbClr val="FF0000"/>
                </a:solidFill>
              </a:rPr>
              <a:t> </a:t>
            </a:r>
            <a:r>
              <a:rPr lang="en-US" altLang="en-US" u="sng" dirty="0" err="1" smtClean="0">
                <a:solidFill>
                  <a:srgbClr val="FF0000"/>
                </a:solidFill>
              </a:rPr>
              <a:t>turističke</a:t>
            </a:r>
            <a:r>
              <a:rPr lang="en-US" altLang="en-US" u="sng" dirty="0" smtClean="0">
                <a:solidFill>
                  <a:srgbClr val="FF0000"/>
                </a:solidFill>
              </a:rPr>
              <a:t> </a:t>
            </a:r>
            <a:r>
              <a:rPr lang="en-US" altLang="en-US" u="sng" dirty="0" err="1" smtClean="0">
                <a:solidFill>
                  <a:srgbClr val="FF0000"/>
                </a:solidFill>
              </a:rPr>
              <a:t>tražnje</a:t>
            </a:r>
            <a:r>
              <a:rPr lang="en-US" altLang="en-US" u="sng" dirty="0" smtClean="0">
                <a:solidFill>
                  <a:srgbClr val="FF0000"/>
                </a:solidFill>
              </a:rPr>
              <a:t> u </a:t>
            </a:r>
            <a:r>
              <a:rPr lang="en-US" altLang="en-US" u="sng" dirty="0" err="1" smtClean="0">
                <a:solidFill>
                  <a:srgbClr val="FF0000"/>
                </a:solidFill>
              </a:rPr>
              <a:t>odnosu</a:t>
            </a:r>
            <a:r>
              <a:rPr lang="en-US" altLang="en-US" u="sng" dirty="0" smtClean="0">
                <a:solidFill>
                  <a:srgbClr val="FF0000"/>
                </a:solidFill>
              </a:rPr>
              <a:t> </a:t>
            </a:r>
            <a:r>
              <a:rPr lang="en-US" altLang="en-US" u="sng" dirty="0" err="1" smtClean="0">
                <a:solidFill>
                  <a:srgbClr val="FF0000"/>
                </a:solidFill>
              </a:rPr>
              <a:t>na</a:t>
            </a:r>
            <a:r>
              <a:rPr lang="en-US" altLang="en-US" u="sng" dirty="0" smtClean="0">
                <a:solidFill>
                  <a:srgbClr val="FF0000"/>
                </a:solidFill>
              </a:rPr>
              <a:t> </a:t>
            </a:r>
            <a:r>
              <a:rPr lang="en-US" altLang="en-US" u="sng" dirty="0" err="1" smtClean="0">
                <a:solidFill>
                  <a:srgbClr val="FF0000"/>
                </a:solidFill>
              </a:rPr>
              <a:t>cene</a:t>
            </a:r>
            <a:r>
              <a:rPr lang="en-US" altLang="en-US" u="sng" dirty="0" smtClean="0">
                <a:solidFill>
                  <a:srgbClr val="FF0000"/>
                </a:solidFill>
              </a:rPr>
              <a:t> </a:t>
            </a:r>
            <a:r>
              <a:rPr lang="en-US" altLang="en-US" u="sng" dirty="0" err="1" smtClean="0">
                <a:solidFill>
                  <a:srgbClr val="FF0000"/>
                </a:solidFill>
              </a:rPr>
              <a:t>turističkih</a:t>
            </a:r>
            <a:r>
              <a:rPr lang="en-US" altLang="en-US" u="sng" dirty="0" smtClean="0">
                <a:solidFill>
                  <a:srgbClr val="FF0000"/>
                </a:solidFill>
              </a:rPr>
              <a:t> </a:t>
            </a:r>
            <a:r>
              <a:rPr lang="en-US" altLang="en-US" u="sng" dirty="0" err="1" smtClean="0">
                <a:solidFill>
                  <a:srgbClr val="FF0000"/>
                </a:solidFill>
              </a:rPr>
              <a:t>usluga</a:t>
            </a:r>
            <a:r>
              <a:rPr lang="en-US" altLang="en-US" u="sng" dirty="0" smtClean="0">
                <a:solidFill>
                  <a:srgbClr val="FF0000"/>
                </a:solidFill>
              </a:rPr>
              <a:t>  </a:t>
            </a:r>
          </a:p>
          <a:p>
            <a:pPr algn="just"/>
            <a:endParaRPr lang="en-US" altLang="en-US" dirty="0" smtClean="0">
              <a:solidFill>
                <a:srgbClr val="FF0000"/>
              </a:solidFill>
            </a:endParaRPr>
          </a:p>
          <a:p>
            <a:pPr algn="just"/>
            <a:r>
              <a:rPr lang="en-US" altLang="en-US" dirty="0" err="1" smtClean="0"/>
              <a:t>Povećanje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cena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turističkih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usluga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izaziva</a:t>
            </a:r>
            <a:r>
              <a:rPr lang="en-US" altLang="en-US" dirty="0" smtClean="0"/>
              <a:t> pad </a:t>
            </a:r>
            <a:r>
              <a:rPr lang="en-US" altLang="en-US" dirty="0" err="1" smtClean="0"/>
              <a:t>tražnje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obrnuto</a:t>
            </a:r>
            <a:r>
              <a:rPr lang="en-US" altLang="en-US" dirty="0" smtClean="0"/>
              <a:t>, pad </a:t>
            </a:r>
            <a:r>
              <a:rPr lang="en-US" altLang="en-US" dirty="0" err="1" smtClean="0"/>
              <a:t>cena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utiče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na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rast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tražnje</a:t>
            </a:r>
            <a:r>
              <a:rPr lang="en-US" altLang="en-US" dirty="0" smtClean="0"/>
              <a:t>.</a:t>
            </a:r>
          </a:p>
          <a:p>
            <a:pPr algn="just"/>
            <a:r>
              <a:rPr lang="en-US" altLang="en-US" dirty="0" err="1" smtClean="0"/>
              <a:t>Elastičnost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turističke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tražnje</a:t>
            </a:r>
            <a:r>
              <a:rPr lang="en-US" altLang="en-US" dirty="0" smtClean="0"/>
              <a:t> u </a:t>
            </a:r>
            <a:r>
              <a:rPr lang="en-US" altLang="en-US" dirty="0" err="1" smtClean="0"/>
              <a:t>odnosu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na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cene</a:t>
            </a:r>
            <a:r>
              <a:rPr lang="en-US" altLang="en-US" dirty="0" smtClean="0"/>
              <a:t> je </a:t>
            </a:r>
            <a:r>
              <a:rPr lang="en-US" altLang="en-US" dirty="0" err="1" smtClean="0"/>
              <a:t>karakteristična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za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tzv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prave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turiste</a:t>
            </a:r>
            <a:r>
              <a:rPr lang="en-US" altLang="en-US" dirty="0" smtClean="0"/>
              <a:t> (</a:t>
            </a:r>
            <a:r>
              <a:rPr lang="en-US" altLang="en-US" dirty="0" err="1" smtClean="0"/>
              <a:t>putuju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iz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turističkih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razloga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finansiraju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iz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svojih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ličnih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prihoda</a:t>
            </a:r>
            <a:r>
              <a:rPr lang="en-US" altLang="en-US" dirty="0" smtClean="0"/>
              <a:t>).</a:t>
            </a:r>
          </a:p>
          <a:p>
            <a:pPr algn="just"/>
            <a:r>
              <a:rPr lang="en-US" altLang="en-US" i="1" dirty="0" err="1" smtClean="0">
                <a:solidFill>
                  <a:srgbClr val="FF0000"/>
                </a:solidFill>
              </a:rPr>
              <a:t>Primeri</a:t>
            </a:r>
            <a:r>
              <a:rPr lang="en-US" altLang="en-US" i="1" dirty="0" smtClean="0">
                <a:solidFill>
                  <a:srgbClr val="FF0000"/>
                </a:solidFill>
              </a:rPr>
              <a:t> </a:t>
            </a:r>
            <a:r>
              <a:rPr lang="en-US" altLang="en-US" i="1" dirty="0" err="1" smtClean="0">
                <a:solidFill>
                  <a:srgbClr val="FF0000"/>
                </a:solidFill>
              </a:rPr>
              <a:t>koji</a:t>
            </a:r>
            <a:r>
              <a:rPr lang="en-US" altLang="en-US" i="1" dirty="0" smtClean="0">
                <a:solidFill>
                  <a:srgbClr val="FF0000"/>
                </a:solidFill>
              </a:rPr>
              <a:t> </a:t>
            </a:r>
            <a:r>
              <a:rPr lang="en-US" altLang="en-US" i="1" dirty="0" err="1" smtClean="0">
                <a:solidFill>
                  <a:srgbClr val="FF0000"/>
                </a:solidFill>
              </a:rPr>
              <a:t>potvrđuju</a:t>
            </a:r>
            <a:r>
              <a:rPr lang="en-US" altLang="en-US" i="1" dirty="0" smtClean="0">
                <a:solidFill>
                  <a:srgbClr val="FF0000"/>
                </a:solidFill>
              </a:rPr>
              <a:t> to </a:t>
            </a:r>
            <a:r>
              <a:rPr lang="en-US" altLang="en-US" i="1" dirty="0" err="1" smtClean="0">
                <a:solidFill>
                  <a:srgbClr val="FF0000"/>
                </a:solidFill>
              </a:rPr>
              <a:t>pravilo</a:t>
            </a:r>
            <a:r>
              <a:rPr lang="en-US" altLang="en-US" i="1" dirty="0" smtClean="0">
                <a:solidFill>
                  <a:srgbClr val="FF0000"/>
                </a:solidFill>
              </a:rPr>
              <a:t>? </a:t>
            </a:r>
            <a:r>
              <a:rPr lang="en-US" altLang="en-US" i="1" dirty="0" err="1" smtClean="0">
                <a:solidFill>
                  <a:srgbClr val="FF0000"/>
                </a:solidFill>
              </a:rPr>
              <a:t>Izuzetak</a:t>
            </a:r>
            <a:r>
              <a:rPr lang="en-US" altLang="en-US" i="1" dirty="0" smtClean="0">
                <a:solidFill>
                  <a:srgbClr val="FF0000"/>
                </a:solidFill>
              </a:rPr>
              <a:t> </a:t>
            </a:r>
            <a:r>
              <a:rPr lang="en-US" altLang="en-US" i="1" dirty="0" err="1" smtClean="0">
                <a:solidFill>
                  <a:srgbClr val="FF0000"/>
                </a:solidFill>
              </a:rPr>
              <a:t>su</a:t>
            </a:r>
            <a:r>
              <a:rPr lang="en-US" altLang="en-US" i="1" dirty="0" smtClean="0">
                <a:solidFill>
                  <a:srgbClr val="FF0000"/>
                </a:solidFill>
              </a:rPr>
              <a:t> </a:t>
            </a:r>
            <a:r>
              <a:rPr lang="en-US" altLang="en-US" i="1" dirty="0" err="1" smtClean="0">
                <a:solidFill>
                  <a:srgbClr val="FF0000"/>
                </a:solidFill>
              </a:rPr>
              <a:t>koji</a:t>
            </a:r>
            <a:r>
              <a:rPr lang="en-US" altLang="en-US" i="1" dirty="0" smtClean="0">
                <a:solidFill>
                  <a:srgbClr val="FF0000"/>
                </a:solidFill>
              </a:rPr>
              <a:t> </a:t>
            </a:r>
            <a:r>
              <a:rPr lang="en-US" altLang="en-US" i="1" dirty="0" err="1" smtClean="0">
                <a:solidFill>
                  <a:srgbClr val="FF0000"/>
                </a:solidFill>
              </a:rPr>
              <a:t>turisti</a:t>
            </a:r>
            <a:r>
              <a:rPr lang="en-US" altLang="en-US" i="1" dirty="0" smtClean="0">
                <a:solidFill>
                  <a:srgbClr val="FF0000"/>
                </a:solidFill>
              </a:rPr>
              <a:t>?  </a:t>
            </a:r>
          </a:p>
          <a:p>
            <a:pPr algn="just"/>
            <a:endParaRPr lang="en-US" alt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defRPr/>
            </a:pPr>
            <a:r>
              <a:rPr lang="sr-Latn-RS" u="sng" dirty="0" smtClean="0">
                <a:solidFill>
                  <a:srgbClr val="FF0000"/>
                </a:solidFill>
              </a:rPr>
              <a:t>Elastičnost turističke tražnje na turističku propagandu</a:t>
            </a:r>
          </a:p>
          <a:p>
            <a:pPr algn="just">
              <a:defRPr/>
            </a:pPr>
            <a:endParaRPr lang="sr-Latn-RS" u="sng" dirty="0" smtClean="0">
              <a:solidFill>
                <a:srgbClr val="FF0000"/>
              </a:solidFill>
            </a:endParaRPr>
          </a:p>
          <a:p>
            <a:pPr marL="0" indent="0" algn="just">
              <a:buFont typeface="Wingdings 2" pitchFamily="18" charset="2"/>
              <a:buNone/>
              <a:defRPr/>
            </a:pPr>
            <a:r>
              <a:rPr lang="sr-Latn-RS" dirty="0" smtClean="0"/>
              <a:t>Turistička propaganda utiče na intenzitet traznje. </a:t>
            </a:r>
          </a:p>
          <a:p>
            <a:pPr marL="0" indent="0" algn="just">
              <a:buFont typeface="Wingdings 2" pitchFamily="18" charset="2"/>
              <a:buNone/>
              <a:defRPr/>
            </a:pPr>
            <a:endParaRPr lang="sr-Latn-RS" dirty="0" smtClean="0"/>
          </a:p>
          <a:p>
            <a:pPr marL="0" indent="0" algn="just">
              <a:buFont typeface="Wingdings 2" pitchFamily="18" charset="2"/>
              <a:buNone/>
              <a:defRPr/>
            </a:pPr>
            <a:endParaRPr lang="sr-Latn-RS" dirty="0" smtClean="0"/>
          </a:p>
          <a:p>
            <a:pPr marL="0" indent="0" algn="just">
              <a:buFont typeface="Wingdings 2" pitchFamily="18" charset="2"/>
              <a:buNone/>
              <a:defRPr/>
            </a:pPr>
            <a:r>
              <a:rPr lang="sr-Latn-RS" i="1" dirty="0" smtClean="0"/>
              <a:t>Da li propaganda uvek utiče pozitivno na turističku tražnju?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 smtClean="0"/>
              <a:t>Osim</a:t>
            </a:r>
            <a:r>
              <a:rPr lang="en-US" dirty="0" smtClean="0"/>
              <a:t> </a:t>
            </a:r>
            <a:r>
              <a:rPr lang="en-US" dirty="0" err="1" smtClean="0"/>
              <a:t>vec</a:t>
            </a:r>
            <a:r>
              <a:rPr lang="en-US" dirty="0" smtClean="0"/>
              <a:t> </a:t>
            </a:r>
            <a:r>
              <a:rPr lang="en-US" dirty="0" err="1" smtClean="0"/>
              <a:t>nabrojanih</a:t>
            </a:r>
            <a:r>
              <a:rPr lang="en-US" dirty="0" smtClean="0"/>
              <a:t> </a:t>
            </a:r>
            <a:r>
              <a:rPr lang="en-US" dirty="0" err="1" smtClean="0"/>
              <a:t>postoji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elastičnost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traznje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na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udaljenost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destinacije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pa je </a:t>
            </a:r>
            <a:r>
              <a:rPr lang="en-US" dirty="0" err="1" smtClean="0"/>
              <a:t>tako</a:t>
            </a:r>
            <a:r>
              <a:rPr lang="en-US" dirty="0" smtClean="0"/>
              <a:t> </a:t>
            </a:r>
            <a:r>
              <a:rPr lang="en-US" dirty="0" err="1" smtClean="0"/>
              <a:t>uvek</a:t>
            </a:r>
            <a:r>
              <a:rPr lang="en-US" dirty="0" smtClean="0"/>
              <a:t> </a:t>
            </a:r>
            <a:r>
              <a:rPr lang="en-US" dirty="0" err="1" smtClean="0"/>
              <a:t>veća</a:t>
            </a:r>
            <a:r>
              <a:rPr lang="en-US" dirty="0" smtClean="0"/>
              <a:t> </a:t>
            </a:r>
            <a:r>
              <a:rPr lang="en-US" dirty="0" err="1" smtClean="0"/>
              <a:t>tražnja</a:t>
            </a:r>
            <a:r>
              <a:rPr lang="en-US" dirty="0" smtClean="0"/>
              <a:t> </a:t>
            </a:r>
            <a:r>
              <a:rPr lang="en-US" dirty="0" err="1" smtClean="0"/>
              <a:t>prema</a:t>
            </a:r>
            <a:r>
              <a:rPr lang="en-US" dirty="0" smtClean="0"/>
              <a:t> </a:t>
            </a:r>
            <a:r>
              <a:rPr lang="en-US" dirty="0" err="1" smtClean="0"/>
              <a:t>relativno</a:t>
            </a:r>
            <a:r>
              <a:rPr lang="en-US" dirty="0" smtClean="0"/>
              <a:t> </a:t>
            </a:r>
            <a:r>
              <a:rPr lang="en-US" dirty="0" err="1" smtClean="0"/>
              <a:t>bližim</a:t>
            </a:r>
            <a:r>
              <a:rPr lang="en-US" dirty="0" smtClean="0"/>
              <a:t> </a:t>
            </a:r>
            <a:r>
              <a:rPr lang="en-US" dirty="0" err="1" smtClean="0"/>
              <a:t>destinacijama</a:t>
            </a:r>
            <a:r>
              <a:rPr lang="en-US" dirty="0" smtClean="0"/>
              <a:t>.</a:t>
            </a:r>
          </a:p>
          <a:p>
            <a:pPr algn="just"/>
            <a:endParaRPr lang="en-US" dirty="0" smtClean="0"/>
          </a:p>
          <a:p>
            <a:pPr algn="just"/>
            <a:endParaRPr lang="en-US" i="1" dirty="0" smtClean="0"/>
          </a:p>
          <a:p>
            <a:pPr algn="just"/>
            <a:endParaRPr lang="en-US" i="1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dirty="0" smtClean="0"/>
              <a:t>NEELASTI</a:t>
            </a:r>
            <a:r>
              <a:rPr lang="sr-Latn-RS" dirty="0" smtClean="0"/>
              <a:t>č</a:t>
            </a:r>
            <a:r>
              <a:rPr lang="en-US" dirty="0" smtClean="0"/>
              <a:t>NOST TURISTI</a:t>
            </a:r>
            <a:r>
              <a:rPr lang="sr-Latn-RS" dirty="0"/>
              <a:t>Č</a:t>
            </a:r>
            <a:r>
              <a:rPr lang="en-US" dirty="0" smtClean="0"/>
              <a:t>KE PONUDE</a:t>
            </a:r>
            <a:endParaRPr lang="en-US" dirty="0"/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b="1" smtClean="0"/>
              <a:t>Turističku ponudu </a:t>
            </a:r>
            <a:r>
              <a:rPr lang="en-US" smtClean="0"/>
              <a:t>č</a:t>
            </a:r>
            <a:r>
              <a:rPr lang="en-US" i="1" smtClean="0"/>
              <a:t>ine svi subjekti koji neposredno i posredno učestvuju u formiranju turističkih usluga </a:t>
            </a:r>
            <a:r>
              <a:rPr lang="en-US" smtClean="0"/>
              <a:t>odnosno u zadovoljavanju potreba turista.</a:t>
            </a:r>
          </a:p>
          <a:p>
            <a:pPr algn="just"/>
            <a:endParaRPr lang="en-US" smtClean="0"/>
          </a:p>
          <a:p>
            <a:pPr algn="just"/>
            <a:r>
              <a:rPr lang="en-US" b="1" smtClean="0"/>
              <a:t>Klasifikacija turističke ponude </a:t>
            </a:r>
            <a:r>
              <a:rPr lang="en-US" smtClean="0"/>
              <a:t>na:</a:t>
            </a:r>
          </a:p>
          <a:p>
            <a:pPr algn="just"/>
            <a:endParaRPr lang="en-US" smtClean="0"/>
          </a:p>
          <a:p>
            <a:pPr algn="just"/>
            <a:r>
              <a:rPr lang="en-US" smtClean="0"/>
              <a:t>primarnu i </a:t>
            </a:r>
          </a:p>
          <a:p>
            <a:pPr algn="just"/>
            <a:r>
              <a:rPr lang="en-US" smtClean="0"/>
              <a:t>sekundarnu.</a:t>
            </a:r>
          </a:p>
          <a:p>
            <a:pPr algn="just"/>
            <a:endParaRPr lang="en-US" smtClean="0"/>
          </a:p>
          <a:p>
            <a:pPr algn="just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sr-Latn-RS" dirty="0" smtClean="0"/>
              <a:t>Primarna turistička ponuda:</a:t>
            </a:r>
            <a:endParaRPr lang="sr-Latn-RS" dirty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  <a:p>
            <a:r>
              <a:rPr lang="en-US" smtClean="0"/>
              <a:t>ponuda prirodnih i kulturnih dobara</a:t>
            </a:r>
          </a:p>
          <a:p>
            <a:r>
              <a:rPr lang="en-US" smtClean="0"/>
              <a:t>krupna infrastruktura</a:t>
            </a:r>
          </a:p>
          <a:p>
            <a:r>
              <a:rPr lang="en-US" smtClean="0"/>
              <a:t>ambijent destinacije</a:t>
            </a:r>
          </a:p>
          <a:p>
            <a:r>
              <a:rPr lang="en-US" smtClean="0"/>
              <a:t>razvijenost saobraćaja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NEELASTICNOST PONUDE</a:t>
            </a:r>
            <a:endParaRPr lang="en-US" dirty="0"/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smtClean="0"/>
              <a:t>Osnovna karakteristika turisticke ponude je da je složena i da je </a:t>
            </a:r>
            <a:r>
              <a:rPr lang="en-US" b="1" smtClean="0"/>
              <a:t>neelasticna odnosno kruta</a:t>
            </a:r>
            <a:r>
              <a:rPr lang="en-US" smtClean="0"/>
              <a:t>, da se veoma sporo prilagodjava promenama i zahtevima tražnje.</a:t>
            </a:r>
          </a:p>
          <a:p>
            <a:pPr algn="just"/>
            <a:endParaRPr lang="en-US" smtClean="0"/>
          </a:p>
          <a:p>
            <a:pPr algn="just"/>
            <a:r>
              <a:rPr lang="en-US" b="1" smtClean="0"/>
              <a:t>Razlozi za neelastičnost </a:t>
            </a:r>
            <a:r>
              <a:rPr lang="en-US" smtClean="0"/>
              <a:t>turističke ponude su:</a:t>
            </a:r>
          </a:p>
          <a:p>
            <a:pPr algn="just"/>
            <a:endParaRPr lang="en-US" smtClean="0"/>
          </a:p>
          <a:p>
            <a:pPr algn="just"/>
            <a:r>
              <a:rPr lang="en-US" smtClean="0"/>
              <a:t>organizaciono tehnološki i</a:t>
            </a:r>
          </a:p>
          <a:p>
            <a:pPr algn="just"/>
            <a:r>
              <a:rPr lang="en-US" smtClean="0"/>
              <a:t>ekonomski.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b="1" smtClean="0"/>
              <a:t>Organizaciono-tehnološki </a:t>
            </a:r>
            <a:r>
              <a:rPr lang="en-US" smtClean="0"/>
              <a:t>razlozi su </a:t>
            </a:r>
            <a:r>
              <a:rPr lang="en-US" i="1" smtClean="0"/>
              <a:t>sezonska koncentracija turističke tražnje </a:t>
            </a:r>
            <a:r>
              <a:rPr lang="en-US" smtClean="0"/>
              <a:t>i </a:t>
            </a:r>
            <a:r>
              <a:rPr lang="en-US" i="1" smtClean="0"/>
              <a:t>statički karakter turističke ponude </a:t>
            </a:r>
            <a:r>
              <a:rPr lang="en-US" smtClean="0"/>
              <a:t>atraktivnih faktora na destinaciji.</a:t>
            </a:r>
          </a:p>
          <a:p>
            <a:pPr algn="just"/>
            <a:endParaRPr lang="en-US" smtClean="0"/>
          </a:p>
          <a:p>
            <a:pPr algn="just"/>
            <a:r>
              <a:rPr lang="en-US" b="1" smtClean="0"/>
              <a:t>Ekonomski razlozi </a:t>
            </a:r>
            <a:r>
              <a:rPr lang="en-US" smtClean="0"/>
              <a:t>su vezani za </a:t>
            </a:r>
            <a:r>
              <a:rPr lang="en-US" i="1" smtClean="0"/>
              <a:t>velika investiciona sredstva </a:t>
            </a:r>
            <a:r>
              <a:rPr lang="en-US" smtClean="0"/>
              <a:t>potrebna za izgradnju turističkih objekata i kreiranje tur. proizvoda prema promenljivim zahtevima tražnje.</a:t>
            </a:r>
            <a:endParaRPr lang="en-US" b="1" smtClean="0"/>
          </a:p>
          <a:p>
            <a:endParaRPr lang="en-US" b="1" smtClean="0"/>
          </a:p>
          <a:p>
            <a:endParaRPr lang="en-US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sr-Latn-RS" dirty="0" smtClean="0"/>
              <a:t>Sekundarna turistička ponuda:</a:t>
            </a:r>
            <a:endParaRPr lang="sr-Latn-RS" dirty="0"/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mtClean="0"/>
              <a:t>Celokupna turistička nadgradnja / smeštajni kapaciteti, objekti za pružanje usluga ishrane i pića, za zabavu, razonodu, rekreaciju, organizacija turizma…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sr-Latn-RS" dirty="0" smtClean="0"/>
              <a:t>Objektivni i subjektivni činioci (faktori) ponude</a:t>
            </a:r>
            <a:endParaRPr lang="sr-Latn-RS" dirty="0"/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 err="1" smtClean="0"/>
              <a:t>Podela</a:t>
            </a:r>
            <a:r>
              <a:rPr lang="en-US" dirty="0" smtClean="0"/>
              <a:t> </a:t>
            </a:r>
            <a:r>
              <a:rPr lang="en-US" b="1" dirty="0" err="1" smtClean="0"/>
              <a:t>sa</a:t>
            </a:r>
            <a:r>
              <a:rPr lang="en-US" b="1" dirty="0" smtClean="0"/>
              <a:t> </a:t>
            </a:r>
            <a:r>
              <a:rPr lang="en-US" b="1" dirty="0" err="1" smtClean="0"/>
              <a:t>stanovista</a:t>
            </a:r>
            <a:r>
              <a:rPr lang="en-US" b="1" dirty="0" smtClean="0"/>
              <a:t> </a:t>
            </a:r>
            <a:r>
              <a:rPr lang="en-US" b="1" dirty="0" err="1" smtClean="0"/>
              <a:t>njihove</a:t>
            </a:r>
            <a:r>
              <a:rPr lang="en-US" b="1" dirty="0" smtClean="0"/>
              <a:t> </a:t>
            </a:r>
            <a:r>
              <a:rPr lang="en-US" b="1" dirty="0" err="1" smtClean="0"/>
              <a:t>tržisne</a:t>
            </a:r>
            <a:r>
              <a:rPr lang="en-US" b="1" dirty="0" smtClean="0"/>
              <a:t> </a:t>
            </a:r>
            <a:r>
              <a:rPr lang="en-US" b="1" dirty="0" err="1" smtClean="0"/>
              <a:t>uloge</a:t>
            </a:r>
            <a:r>
              <a:rPr lang="en-US" b="1" dirty="0" smtClean="0"/>
              <a:t> u </a:t>
            </a:r>
            <a:r>
              <a:rPr lang="en-US" b="1" dirty="0" err="1" smtClean="0"/>
              <a:t>turizmu</a:t>
            </a:r>
            <a:r>
              <a:rPr lang="en-US" b="1" dirty="0" smtClean="0"/>
              <a:t>.</a:t>
            </a:r>
          </a:p>
          <a:p>
            <a:pPr algn="just"/>
            <a:endParaRPr lang="en-US" dirty="0" smtClean="0"/>
          </a:p>
          <a:p>
            <a:pPr algn="just"/>
            <a:r>
              <a:rPr lang="en-US" b="1" dirty="0" err="1" smtClean="0"/>
              <a:t>Objektivni</a:t>
            </a:r>
            <a:r>
              <a:rPr lang="en-US" b="1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svi</a:t>
            </a:r>
            <a:r>
              <a:rPr lang="en-US" dirty="0" smtClean="0"/>
              <a:t> </a:t>
            </a:r>
            <a:r>
              <a:rPr lang="en-US" dirty="0" err="1" smtClean="0"/>
              <a:t>prirodni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društveni</a:t>
            </a:r>
            <a:r>
              <a:rPr lang="en-US" dirty="0" smtClean="0"/>
              <a:t> </a:t>
            </a:r>
            <a:r>
              <a:rPr lang="en-US" dirty="0" err="1" smtClean="0"/>
              <a:t>atraktivni</a:t>
            </a:r>
            <a:r>
              <a:rPr lang="en-US" dirty="0" smtClean="0"/>
              <a:t> </a:t>
            </a:r>
            <a:r>
              <a:rPr lang="en-US" dirty="0" err="1" smtClean="0"/>
              <a:t>faktori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dati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postoje</a:t>
            </a:r>
            <a:r>
              <a:rPr lang="en-US" dirty="0" smtClean="0"/>
              <a:t> </a:t>
            </a:r>
            <a:r>
              <a:rPr lang="en-US" dirty="0" err="1" smtClean="0"/>
              <a:t>bez</a:t>
            </a:r>
            <a:r>
              <a:rPr lang="en-US" dirty="0" smtClean="0"/>
              <a:t> </a:t>
            </a:r>
            <a:r>
              <a:rPr lang="en-US" dirty="0" err="1" smtClean="0"/>
              <a:t>obzira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turizam</a:t>
            </a:r>
            <a:r>
              <a:rPr lang="en-US" dirty="0" smtClean="0"/>
              <a:t>. </a:t>
            </a:r>
          </a:p>
          <a:p>
            <a:pPr algn="just"/>
            <a:endParaRPr lang="en-US" dirty="0" smtClean="0"/>
          </a:p>
          <a:p>
            <a:pPr algn="just"/>
            <a:r>
              <a:rPr lang="en-US" b="1" dirty="0" err="1" smtClean="0"/>
              <a:t>Subjektivni</a:t>
            </a:r>
            <a:r>
              <a:rPr lang="en-US" b="1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receptivni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saobraćajno</a:t>
            </a:r>
            <a:r>
              <a:rPr lang="en-US" dirty="0" smtClean="0"/>
              <a:t> </a:t>
            </a:r>
            <a:r>
              <a:rPr lang="en-US" dirty="0" err="1" smtClean="0"/>
              <a:t>komunikativni</a:t>
            </a:r>
            <a:r>
              <a:rPr lang="en-US" dirty="0" smtClean="0"/>
              <a:t> </a:t>
            </a:r>
            <a:r>
              <a:rPr lang="en-US" dirty="0" err="1" smtClean="0"/>
              <a:t>kapaciteti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neki</a:t>
            </a:r>
            <a:r>
              <a:rPr lang="en-US" dirty="0" smtClean="0"/>
              <a:t> </a:t>
            </a:r>
            <a:r>
              <a:rPr lang="en-US" dirty="0" err="1" smtClean="0"/>
              <a:t>urbanistički</a:t>
            </a:r>
            <a:r>
              <a:rPr lang="en-US" dirty="0" smtClean="0"/>
              <a:t> </a:t>
            </a:r>
            <a:r>
              <a:rPr lang="en-US" dirty="0" err="1" smtClean="0"/>
              <a:t>elementi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izgra</a:t>
            </a:r>
            <a:r>
              <a:rPr lang="sr-Latn-RS" dirty="0" smtClean="0"/>
              <a:t>đ</a:t>
            </a:r>
            <a:r>
              <a:rPr lang="en-US" dirty="0" err="1" smtClean="0"/>
              <a:t>eni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postoje</a:t>
            </a:r>
            <a:r>
              <a:rPr lang="en-US" dirty="0" smtClean="0"/>
              <a:t>, </a:t>
            </a:r>
            <a:r>
              <a:rPr lang="en-US" dirty="0" err="1" smtClean="0"/>
              <a:t>isključivo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pre </a:t>
            </a:r>
            <a:r>
              <a:rPr lang="en-US" dirty="0" err="1" smtClean="0"/>
              <a:t>svega</a:t>
            </a:r>
            <a:r>
              <a:rPr lang="en-US" dirty="0" smtClean="0"/>
              <a:t>, </a:t>
            </a:r>
            <a:r>
              <a:rPr lang="en-US" dirty="0" err="1" smtClean="0"/>
              <a:t>zbog</a:t>
            </a:r>
            <a:r>
              <a:rPr lang="en-US" dirty="0" smtClean="0"/>
              <a:t> </a:t>
            </a:r>
            <a:r>
              <a:rPr lang="en-US" dirty="0" err="1" smtClean="0"/>
              <a:t>turizma</a:t>
            </a:r>
            <a:r>
              <a:rPr lang="en-US" dirty="0" smtClean="0"/>
              <a:t>.</a:t>
            </a:r>
            <a:endParaRPr lang="en-US" b="1" dirty="0" smtClean="0"/>
          </a:p>
          <a:p>
            <a:pPr algn="just"/>
            <a:endParaRPr lang="en-US" b="1" dirty="0" smtClean="0"/>
          </a:p>
          <a:p>
            <a:pPr algn="just"/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sr-Latn-RS" dirty="0" smtClean="0"/>
              <a:t>Razlozi za promene u ponudi</a:t>
            </a:r>
            <a:endParaRPr lang="sr-Latn-RS" dirty="0"/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Razlozi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porast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ponude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Pad </a:t>
            </a:r>
            <a:r>
              <a:rPr lang="en-US" dirty="0" err="1" smtClean="0"/>
              <a:t>troškova</a:t>
            </a:r>
            <a:r>
              <a:rPr lang="en-US" dirty="0" smtClean="0"/>
              <a:t> </a:t>
            </a:r>
            <a:r>
              <a:rPr lang="en-US" dirty="0" err="1" smtClean="0"/>
              <a:t>proizvodnje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prodaje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Sniženje</a:t>
            </a:r>
            <a:r>
              <a:rPr lang="en-US" dirty="0" smtClean="0"/>
              <a:t> </a:t>
            </a:r>
            <a:r>
              <a:rPr lang="en-US" dirty="0" err="1" smtClean="0"/>
              <a:t>poreza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proizvodnju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prodaju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Manje</a:t>
            </a:r>
            <a:r>
              <a:rPr lang="en-US" dirty="0" smtClean="0"/>
              <a:t> </a:t>
            </a:r>
            <a:r>
              <a:rPr lang="en-US" dirty="0" err="1" smtClean="0"/>
              <a:t>poslovnih</a:t>
            </a:r>
            <a:r>
              <a:rPr lang="en-US" dirty="0" smtClean="0"/>
              <a:t> </a:t>
            </a:r>
            <a:r>
              <a:rPr lang="en-US" dirty="0" err="1" smtClean="0"/>
              <a:t>šansi</a:t>
            </a:r>
            <a:r>
              <a:rPr lang="en-US" dirty="0" smtClean="0"/>
              <a:t> u </a:t>
            </a:r>
            <a:r>
              <a:rPr lang="en-US" dirty="0" err="1" smtClean="0"/>
              <a:t>drugim</a:t>
            </a:r>
            <a:r>
              <a:rPr lang="en-US" dirty="0" smtClean="0"/>
              <a:t> </a:t>
            </a:r>
            <a:r>
              <a:rPr lang="en-US" dirty="0" err="1" smtClean="0"/>
              <a:t>delatnostima</a:t>
            </a:r>
            <a:r>
              <a:rPr lang="en-US" dirty="0" smtClean="0"/>
              <a:t>.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sr-Latn-RS" dirty="0" smtClean="0"/>
              <a:t>Razlozi za promene u ponudi</a:t>
            </a:r>
            <a:endParaRPr lang="sr-Latn-RS" dirty="0"/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 err="1" smtClean="0"/>
              <a:t>Razlozi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pad </a:t>
            </a:r>
            <a:r>
              <a:rPr lang="en-US" dirty="0" err="1" smtClean="0">
                <a:solidFill>
                  <a:srgbClr val="FF0000"/>
                </a:solidFill>
              </a:rPr>
              <a:t>ponude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</a:p>
          <a:p>
            <a:pPr algn="just"/>
            <a:endParaRPr lang="en-US" dirty="0" smtClean="0">
              <a:solidFill>
                <a:srgbClr val="FF0000"/>
              </a:solidFill>
            </a:endParaRPr>
          </a:p>
          <a:p>
            <a:pPr algn="just"/>
            <a:r>
              <a:rPr lang="en-US" dirty="0" err="1" smtClean="0"/>
              <a:t>Rast</a:t>
            </a:r>
            <a:r>
              <a:rPr lang="en-US" dirty="0" smtClean="0"/>
              <a:t> </a:t>
            </a:r>
            <a:r>
              <a:rPr lang="en-US" dirty="0" err="1" smtClean="0"/>
              <a:t>troškova</a:t>
            </a:r>
            <a:r>
              <a:rPr lang="en-US" dirty="0" smtClean="0"/>
              <a:t> </a:t>
            </a:r>
            <a:r>
              <a:rPr lang="en-US" dirty="0" err="1" smtClean="0"/>
              <a:t>proizvodnje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prodaje</a:t>
            </a:r>
            <a:endParaRPr lang="en-US" dirty="0" smtClean="0"/>
          </a:p>
          <a:p>
            <a:pPr algn="just"/>
            <a:endParaRPr lang="en-US" dirty="0" smtClean="0"/>
          </a:p>
          <a:p>
            <a:pPr algn="just"/>
            <a:r>
              <a:rPr lang="en-US" dirty="0" err="1" smtClean="0"/>
              <a:t>Porast</a:t>
            </a:r>
            <a:r>
              <a:rPr lang="en-US" dirty="0" smtClean="0"/>
              <a:t> </a:t>
            </a:r>
            <a:r>
              <a:rPr lang="en-US" dirty="0" err="1" smtClean="0"/>
              <a:t>poreza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proizvodnju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prodaju</a:t>
            </a:r>
            <a:endParaRPr lang="en-US" dirty="0" smtClean="0"/>
          </a:p>
          <a:p>
            <a:pPr algn="just"/>
            <a:endParaRPr lang="en-US" dirty="0" smtClean="0"/>
          </a:p>
          <a:p>
            <a:r>
              <a:rPr lang="en-US" dirty="0" smtClean="0"/>
              <a:t>Vise </a:t>
            </a:r>
            <a:r>
              <a:rPr lang="en-US" dirty="0" err="1" smtClean="0"/>
              <a:t>poslovnih</a:t>
            </a:r>
            <a:r>
              <a:rPr lang="en-US" dirty="0" smtClean="0"/>
              <a:t> </a:t>
            </a:r>
            <a:r>
              <a:rPr lang="en-US" dirty="0" err="1" smtClean="0"/>
              <a:t>šansi</a:t>
            </a:r>
            <a:r>
              <a:rPr lang="en-US" dirty="0" smtClean="0"/>
              <a:t> u </a:t>
            </a:r>
            <a:r>
              <a:rPr lang="en-US" dirty="0" err="1" smtClean="0"/>
              <a:t>drugim</a:t>
            </a:r>
            <a:r>
              <a:rPr lang="en-US" dirty="0" smtClean="0"/>
              <a:t> </a:t>
            </a:r>
            <a:r>
              <a:rPr lang="en-US" dirty="0" err="1" smtClean="0"/>
              <a:t>delatnostima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>
              <a:buNone/>
            </a:pPr>
            <a:r>
              <a:rPr lang="en-US" i="1" dirty="0" err="1" smtClean="0"/>
              <a:t>Turistička</a:t>
            </a:r>
            <a:r>
              <a:rPr lang="en-US" i="1" dirty="0" smtClean="0"/>
              <a:t> </a:t>
            </a:r>
            <a:r>
              <a:rPr lang="en-US" i="1" dirty="0" err="1" smtClean="0"/>
              <a:t>ponuda</a:t>
            </a:r>
            <a:r>
              <a:rPr lang="en-US" i="1" dirty="0" smtClean="0"/>
              <a:t> je </a:t>
            </a:r>
            <a:r>
              <a:rPr lang="en-US" i="1" dirty="0" err="1" smtClean="0"/>
              <a:t>elasti</a:t>
            </a:r>
            <a:r>
              <a:rPr lang="sr-Latn-RS" i="1" dirty="0"/>
              <a:t>č</a:t>
            </a:r>
            <a:r>
              <a:rPr lang="en-US" i="1" dirty="0" err="1" smtClean="0"/>
              <a:t>na</a:t>
            </a:r>
            <a:r>
              <a:rPr lang="en-US" i="1" dirty="0" smtClean="0"/>
              <a:t> </a:t>
            </a:r>
            <a:r>
              <a:rPr lang="en-US" i="1" dirty="0" err="1" smtClean="0"/>
              <a:t>ili</a:t>
            </a:r>
            <a:r>
              <a:rPr lang="en-US" i="1" dirty="0" smtClean="0"/>
              <a:t> </a:t>
            </a:r>
            <a:r>
              <a:rPr lang="en-US" i="1" dirty="0" err="1" smtClean="0"/>
              <a:t>neelasti</a:t>
            </a:r>
            <a:r>
              <a:rPr lang="sr-Latn-RS" i="1" dirty="0" smtClean="0"/>
              <a:t>č</a:t>
            </a:r>
            <a:r>
              <a:rPr lang="en-US" i="1" dirty="0" err="1" smtClean="0"/>
              <a:t>na</a:t>
            </a:r>
            <a:r>
              <a:rPr lang="en-US" i="1" dirty="0" smtClean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altLang="sr-Latn-RS" dirty="0"/>
              <a:t>OSNOVNA </a:t>
            </a:r>
            <a:r>
              <a:rPr lang="sr-Latn-RS" altLang="sr-Latn-RS" dirty="0" smtClean="0"/>
              <a:t>OB</a:t>
            </a:r>
            <a:r>
              <a:rPr lang="en-GB" altLang="sr-Latn-RS" dirty="0" smtClean="0"/>
              <a:t>E</a:t>
            </a:r>
            <a:r>
              <a:rPr lang="sr-Latn-RS" altLang="sr-Latn-RS" dirty="0" smtClean="0"/>
              <a:t>LEŽJA </a:t>
            </a:r>
            <a:r>
              <a:rPr lang="sr-Latn-RS" altLang="sr-Latn-RS" dirty="0"/>
              <a:t>TRŽIŠNE PONUDE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altLang="sr-Latn-RS" dirty="0">
                <a:solidFill>
                  <a:srgbClr val="0070C0"/>
                </a:solidFill>
              </a:rPr>
              <a:t>PONUDA JEDNE ROBE, NA ODREĐENOM TRŽIŠTU U ODREĐENOM VREMENU, PREDSTAVLJA KOLIČINU TE ROBE KOJU SU PROIZVOĐAČI SPREMNI DA PRODAJU PRI RAZLIČITIM NIVOIMA </a:t>
            </a:r>
            <a:r>
              <a:rPr lang="sr-Latn-RS" altLang="sr-Latn-RS" dirty="0" smtClean="0">
                <a:solidFill>
                  <a:srgbClr val="0070C0"/>
                </a:solidFill>
              </a:rPr>
              <a:t>CENA</a:t>
            </a:r>
            <a:endParaRPr lang="sr-Latn-RS" altLang="sr-Latn-RS" dirty="0">
              <a:solidFill>
                <a:srgbClr val="0070C0"/>
              </a:solidFill>
            </a:endParaRPr>
          </a:p>
          <a:p>
            <a:endParaRPr lang="sr-Latn-RS" altLang="sr-Latn-RS" sz="1800" dirty="0">
              <a:solidFill>
                <a:srgbClr val="0070C0"/>
              </a:solidFill>
            </a:endParaRPr>
          </a:p>
          <a:p>
            <a:r>
              <a:rPr lang="sr-Latn-RS" altLang="sr-Latn-RS" dirty="0">
                <a:solidFill>
                  <a:srgbClr val="0070C0"/>
                </a:solidFill>
              </a:rPr>
              <a:t>IZMEĐU PONUĐENE KOLIČINE I NIVOA </a:t>
            </a:r>
            <a:r>
              <a:rPr lang="sr-Latn-RS" altLang="sr-Latn-RS" dirty="0" smtClean="0">
                <a:solidFill>
                  <a:srgbClr val="0070C0"/>
                </a:solidFill>
              </a:rPr>
              <a:t>CENE </a:t>
            </a:r>
            <a:r>
              <a:rPr lang="sr-Latn-RS" altLang="sr-Latn-RS" dirty="0">
                <a:solidFill>
                  <a:srgbClr val="0070C0"/>
                </a:solidFill>
              </a:rPr>
              <a:t>NEKOG DOBRA PRISUTAN JE ODNOS UZAJAMNE ZAVISNOSTI – ZAKON PONUDE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119403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altLang="sr-Latn-RS" sz="2200" dirty="0" smtClean="0">
                <a:solidFill>
                  <a:srgbClr val="0070C0"/>
                </a:solidFill>
              </a:rPr>
              <a:t>GLAVNI </a:t>
            </a:r>
            <a:r>
              <a:rPr lang="sr-Latn-RS" altLang="sr-Latn-RS" sz="2200" dirty="0">
                <a:solidFill>
                  <a:srgbClr val="0070C0"/>
                </a:solidFill>
              </a:rPr>
              <a:t>FAKTOR KOJI ODLUČUJE O PONUDI JESU TROŠKOVI PROIZVODNJE: </a:t>
            </a:r>
          </a:p>
          <a:p>
            <a:pPr lvl="1"/>
            <a:r>
              <a:rPr lang="sr-Latn-RS" altLang="sr-Latn-RS" sz="2200" dirty="0">
                <a:solidFill>
                  <a:srgbClr val="0070C0"/>
                </a:solidFill>
              </a:rPr>
              <a:t>PONUDA RASTE AKO SE TROŠKOVI PROIZVODNJE SMANJUJU</a:t>
            </a:r>
          </a:p>
          <a:p>
            <a:pPr lvl="1"/>
            <a:r>
              <a:rPr lang="sr-Latn-RS" altLang="sr-Latn-RS" sz="2200" dirty="0">
                <a:solidFill>
                  <a:srgbClr val="0070C0"/>
                </a:solidFill>
              </a:rPr>
              <a:t>PONUDA SE SMANJUJE ZBOG POVEĆANJA </a:t>
            </a:r>
            <a:r>
              <a:rPr lang="sr-Latn-RS" altLang="sr-Latn-RS" sz="2200" dirty="0" smtClean="0">
                <a:solidFill>
                  <a:srgbClr val="0070C0"/>
                </a:solidFill>
              </a:rPr>
              <a:t>TROŠKOVA </a:t>
            </a:r>
            <a:r>
              <a:rPr lang="sr-Latn-RS" altLang="sr-Latn-RS" sz="2200" dirty="0">
                <a:solidFill>
                  <a:srgbClr val="0070C0"/>
                </a:solidFill>
              </a:rPr>
              <a:t>PROIZVODNJE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325951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altLang="sr-Latn-RS" dirty="0"/>
              <a:t>ELASTIČNOST PONUDE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Latn-RS" altLang="sr-Latn-RS" dirty="0">
                <a:solidFill>
                  <a:srgbClr val="0070C0"/>
                </a:solidFill>
              </a:rPr>
              <a:t>IZRAŽAVA RELATIVNE </a:t>
            </a:r>
            <a:r>
              <a:rPr lang="sr-Latn-RS" altLang="sr-Latn-RS" dirty="0" smtClean="0">
                <a:solidFill>
                  <a:srgbClr val="0070C0"/>
                </a:solidFill>
              </a:rPr>
              <a:t>PROMENE </a:t>
            </a:r>
            <a:r>
              <a:rPr lang="sr-Latn-RS" altLang="sr-Latn-RS" dirty="0">
                <a:solidFill>
                  <a:srgbClr val="0070C0"/>
                </a:solidFill>
              </a:rPr>
              <a:t>U PONUĐENIM KOLIČINAMA PROIZVODA KOJE SU UZROKOVANE </a:t>
            </a:r>
            <a:r>
              <a:rPr lang="sr-Latn-RS" altLang="sr-Latn-RS" dirty="0" smtClean="0">
                <a:solidFill>
                  <a:srgbClr val="0070C0"/>
                </a:solidFill>
              </a:rPr>
              <a:t>PROMENAMA CENA </a:t>
            </a:r>
            <a:r>
              <a:rPr lang="sr-Latn-RS" altLang="sr-Latn-RS" dirty="0">
                <a:solidFill>
                  <a:srgbClr val="0070C0"/>
                </a:solidFill>
              </a:rPr>
              <a:t>TIH PROIZVODA.</a:t>
            </a:r>
          </a:p>
          <a:p>
            <a:pPr>
              <a:buFontTx/>
              <a:buNone/>
            </a:pPr>
            <a:endParaRPr lang="sr-Latn-RS" altLang="sr-Latn-RS" sz="1600" dirty="0">
              <a:solidFill>
                <a:srgbClr val="0070C0"/>
              </a:solidFill>
            </a:endParaRPr>
          </a:p>
          <a:p>
            <a:r>
              <a:rPr lang="sr-Latn-RS" altLang="sr-Latn-RS" u="sng" dirty="0">
                <a:solidFill>
                  <a:srgbClr val="0070C0"/>
                </a:solidFill>
              </a:rPr>
              <a:t>KOEFICIJENAT ELASTIČNOSTI PONUDE </a:t>
            </a:r>
            <a:r>
              <a:rPr lang="sr-Latn-RS" altLang="sr-Latn-RS" dirty="0">
                <a:solidFill>
                  <a:srgbClr val="0070C0"/>
                </a:solidFill>
              </a:rPr>
              <a:t>POKAZUJE ZA KOLIKO PROCENATA SE </a:t>
            </a:r>
            <a:r>
              <a:rPr lang="sr-Latn-RS" altLang="sr-Latn-RS" dirty="0" smtClean="0">
                <a:solidFill>
                  <a:srgbClr val="0070C0"/>
                </a:solidFill>
              </a:rPr>
              <a:t>MENJA </a:t>
            </a:r>
            <a:r>
              <a:rPr lang="sr-Latn-RS" altLang="sr-Latn-RS" dirty="0">
                <a:solidFill>
                  <a:srgbClr val="0070C0"/>
                </a:solidFill>
              </a:rPr>
              <a:t>PONUDA NA 1% </a:t>
            </a:r>
            <a:r>
              <a:rPr lang="sr-Latn-RS" altLang="sr-Latn-RS" dirty="0" smtClean="0">
                <a:solidFill>
                  <a:srgbClr val="0070C0"/>
                </a:solidFill>
              </a:rPr>
              <a:t>PROMENE CENE</a:t>
            </a:r>
            <a:r>
              <a:rPr lang="sr-Latn-RS" altLang="sr-Latn-RS" dirty="0">
                <a:solidFill>
                  <a:srgbClr val="0070C0"/>
                </a:solidFill>
              </a:rPr>
              <a:t>.</a:t>
            </a:r>
          </a:p>
          <a:p>
            <a:pPr>
              <a:buFontTx/>
              <a:buNone/>
            </a:pPr>
            <a:endParaRPr lang="sr-Latn-RS" altLang="sr-Latn-RS" sz="1600" dirty="0">
              <a:solidFill>
                <a:srgbClr val="0070C0"/>
              </a:solidFill>
            </a:endParaRPr>
          </a:p>
          <a:p>
            <a:r>
              <a:rPr lang="sr-Latn-RS" altLang="sr-Latn-RS" dirty="0">
                <a:solidFill>
                  <a:srgbClr val="0070C0"/>
                </a:solidFill>
              </a:rPr>
              <a:t>ELASTIČNOST PONUDE ZAVISI:</a:t>
            </a:r>
          </a:p>
          <a:p>
            <a:pPr>
              <a:buFontTx/>
              <a:buAutoNum type="alphaUcPeriod"/>
            </a:pPr>
            <a:r>
              <a:rPr lang="sr-Latn-RS" altLang="sr-Latn-RS" dirty="0">
                <a:solidFill>
                  <a:srgbClr val="0070C0"/>
                </a:solidFill>
              </a:rPr>
              <a:t>Od kretanja graničnog troška i međusobnog odnosa graničnog troška i </a:t>
            </a:r>
            <a:r>
              <a:rPr lang="sr-Latn-RS" altLang="sr-Latn-RS" dirty="0" smtClean="0">
                <a:solidFill>
                  <a:srgbClr val="0070C0"/>
                </a:solidFill>
              </a:rPr>
              <a:t>cene </a:t>
            </a:r>
            <a:r>
              <a:rPr lang="sr-Latn-RS" altLang="sr-Latn-RS" dirty="0">
                <a:solidFill>
                  <a:srgbClr val="0070C0"/>
                </a:solidFill>
              </a:rPr>
              <a:t>i</a:t>
            </a:r>
          </a:p>
          <a:p>
            <a:pPr>
              <a:buFontTx/>
              <a:buAutoNum type="alphaUcPeriod"/>
            </a:pPr>
            <a:r>
              <a:rPr lang="sr-Latn-RS" altLang="sr-Latn-RS" dirty="0">
                <a:solidFill>
                  <a:srgbClr val="0070C0"/>
                </a:solidFill>
              </a:rPr>
              <a:t>Od dužine vremenskog perioda (kratko je neelastična)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63365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altLang="sr-Latn-RS" dirty="0"/>
              <a:t>OSNOVNA </a:t>
            </a:r>
            <a:r>
              <a:rPr lang="sr-Latn-RS" altLang="sr-Latn-RS" dirty="0" smtClean="0"/>
              <a:t>OB</a:t>
            </a:r>
            <a:r>
              <a:rPr lang="en-GB" altLang="sr-Latn-RS" dirty="0" smtClean="0"/>
              <a:t>EL</a:t>
            </a:r>
            <a:r>
              <a:rPr lang="sr-Latn-RS" altLang="sr-Latn-RS" dirty="0" smtClean="0"/>
              <a:t>EŽJA </a:t>
            </a:r>
            <a:r>
              <a:rPr lang="sr-Latn-RS" altLang="sr-Latn-RS" dirty="0"/>
              <a:t>TRAŽNJE NA TRŽIŠTU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altLang="sr-Latn-RS" dirty="0">
                <a:solidFill>
                  <a:srgbClr val="0070C0"/>
                </a:solidFill>
              </a:rPr>
              <a:t>TRAŽNJA ODREĐENE </a:t>
            </a:r>
            <a:r>
              <a:rPr lang="sr-Latn-RS" altLang="sr-Latn-RS" dirty="0" smtClean="0">
                <a:solidFill>
                  <a:srgbClr val="0070C0"/>
                </a:solidFill>
              </a:rPr>
              <a:t>ROBE/USLUGE</a:t>
            </a:r>
            <a:r>
              <a:rPr lang="sr-Latn-RS" altLang="sr-Latn-RS" u="sng" dirty="0" smtClean="0">
                <a:solidFill>
                  <a:srgbClr val="0070C0"/>
                </a:solidFill>
              </a:rPr>
              <a:t>,</a:t>
            </a:r>
            <a:r>
              <a:rPr lang="sr-Latn-RS" altLang="sr-Latn-RS" dirty="0" smtClean="0">
                <a:solidFill>
                  <a:srgbClr val="0070C0"/>
                </a:solidFill>
              </a:rPr>
              <a:t> </a:t>
            </a:r>
            <a:r>
              <a:rPr lang="sr-Latn-RS" altLang="sr-Latn-RS" dirty="0">
                <a:solidFill>
                  <a:srgbClr val="0070C0"/>
                </a:solidFill>
              </a:rPr>
              <a:t>NA ODREĐENOM TRŽIŠTU I U ODREĐENO </a:t>
            </a:r>
            <a:r>
              <a:rPr lang="sr-Latn-RS" altLang="sr-Latn-RS" dirty="0" smtClean="0">
                <a:solidFill>
                  <a:srgbClr val="0070C0"/>
                </a:solidFill>
              </a:rPr>
              <a:t>VREME</a:t>
            </a:r>
            <a:r>
              <a:rPr lang="sr-Latn-RS" altLang="sr-Latn-RS" dirty="0">
                <a:solidFill>
                  <a:srgbClr val="0070C0"/>
                </a:solidFill>
              </a:rPr>
              <a:t>, POKAZUJE KOLIČINU TE </a:t>
            </a:r>
            <a:r>
              <a:rPr lang="sr-Latn-RS" altLang="sr-Latn-RS" dirty="0" smtClean="0">
                <a:solidFill>
                  <a:srgbClr val="0070C0"/>
                </a:solidFill>
              </a:rPr>
              <a:t>ROBE/USLUGE </a:t>
            </a:r>
            <a:r>
              <a:rPr lang="sr-Latn-RS" altLang="sr-Latn-RS" dirty="0">
                <a:solidFill>
                  <a:srgbClr val="0070C0"/>
                </a:solidFill>
              </a:rPr>
              <a:t>KOJU SU KUPCI SPREMNI DA KUPE PRI RAZLIČITIM NIVOIMA </a:t>
            </a:r>
            <a:r>
              <a:rPr lang="sr-Latn-RS" altLang="sr-Latn-RS" dirty="0" smtClean="0">
                <a:solidFill>
                  <a:srgbClr val="0070C0"/>
                </a:solidFill>
              </a:rPr>
              <a:t>CENA</a:t>
            </a:r>
            <a:r>
              <a:rPr lang="sr-Latn-RS" altLang="sr-Latn-RS" dirty="0">
                <a:solidFill>
                  <a:srgbClr val="0070C0"/>
                </a:solidFill>
              </a:rPr>
              <a:t>.</a:t>
            </a:r>
          </a:p>
          <a:p>
            <a:r>
              <a:rPr lang="sr-Latn-RS" altLang="sr-Latn-RS" dirty="0">
                <a:solidFill>
                  <a:srgbClr val="0070C0"/>
                </a:solidFill>
              </a:rPr>
              <a:t>VEĆA </a:t>
            </a:r>
            <a:r>
              <a:rPr lang="sr-Latn-RS" altLang="sr-Latn-RS" dirty="0" smtClean="0">
                <a:solidFill>
                  <a:srgbClr val="0070C0"/>
                </a:solidFill>
              </a:rPr>
              <a:t>CENA ROBE/USLUGE - </a:t>
            </a:r>
            <a:r>
              <a:rPr lang="sr-Latn-RS" altLang="sr-Latn-RS" dirty="0">
                <a:solidFill>
                  <a:srgbClr val="0070C0"/>
                </a:solidFill>
              </a:rPr>
              <a:t>MANJA KUPOVINA I OBRNUTO.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472019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altLang="sr-Latn-RS" dirty="0"/>
              <a:t>EFEKAT SUPSTITUCIJE PROIZVODA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altLang="sr-Latn-RS" sz="2400" dirty="0">
                <a:solidFill>
                  <a:srgbClr val="0070C0"/>
                </a:solidFill>
              </a:rPr>
              <a:t>SABIRANJEM SKALA AGREGATNE TRAŽNJE, (SABIRANJEM INDIVIDUALNIH SKALA TRAŽNJE) VIŠE KUPACA, </a:t>
            </a:r>
            <a:r>
              <a:rPr lang="sr-Latn-RS" altLang="sr-Latn-RS" sz="2400" dirty="0" smtClean="0">
                <a:solidFill>
                  <a:srgbClr val="0070C0"/>
                </a:solidFill>
              </a:rPr>
              <a:t>PODRAZUMEVA </a:t>
            </a:r>
            <a:r>
              <a:rPr lang="sr-Latn-RS" altLang="sr-Latn-RS" sz="2400" dirty="0">
                <a:solidFill>
                  <a:srgbClr val="0070C0"/>
                </a:solidFill>
              </a:rPr>
              <a:t>DA SE DRUGI FAKTORI, KOJI BI PORED </a:t>
            </a:r>
            <a:r>
              <a:rPr lang="sr-Latn-RS" altLang="sr-Latn-RS" sz="2400" dirty="0" smtClean="0">
                <a:solidFill>
                  <a:srgbClr val="0070C0"/>
                </a:solidFill>
              </a:rPr>
              <a:t>CENE </a:t>
            </a:r>
            <a:r>
              <a:rPr lang="sr-Latn-RS" altLang="sr-Latn-RS" sz="2400" dirty="0">
                <a:solidFill>
                  <a:srgbClr val="0070C0"/>
                </a:solidFill>
              </a:rPr>
              <a:t>MOGLI UTICATI NA TRAŽNJU KOLIČINE, NE </a:t>
            </a:r>
            <a:r>
              <a:rPr lang="sr-Latn-RS" altLang="sr-Latn-RS" sz="2400" dirty="0" smtClean="0">
                <a:solidFill>
                  <a:srgbClr val="0070C0"/>
                </a:solidFill>
              </a:rPr>
              <a:t>MENJAJU</a:t>
            </a:r>
            <a:r>
              <a:rPr lang="sr-Latn-RS" altLang="sr-Latn-RS" sz="2400" dirty="0">
                <a:solidFill>
                  <a:srgbClr val="0070C0"/>
                </a:solidFill>
              </a:rPr>
              <a:t>.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210565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altLang="sr-Latn-RS" dirty="0"/>
              <a:t>TRAŽNJA I RASPOLOŽIVI </a:t>
            </a:r>
            <a:r>
              <a:rPr lang="sr-Latn-RS" altLang="sr-Latn-RS" dirty="0" smtClean="0"/>
              <a:t>DOHO</a:t>
            </a:r>
            <a:r>
              <a:rPr lang="en-GB" altLang="sr-Latn-RS" dirty="0" smtClean="0"/>
              <a:t>DAK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altLang="sr-Latn-RS" sz="2800" dirty="0">
                <a:solidFill>
                  <a:srgbClr val="0070C0"/>
                </a:solidFill>
              </a:rPr>
              <a:t>PORED VISINA </a:t>
            </a:r>
            <a:r>
              <a:rPr lang="sr-Latn-RS" altLang="sr-Latn-RS" sz="2800" dirty="0" smtClean="0">
                <a:solidFill>
                  <a:srgbClr val="0070C0"/>
                </a:solidFill>
              </a:rPr>
              <a:t>CENA </a:t>
            </a:r>
            <a:r>
              <a:rPr lang="sr-Latn-RS" altLang="sr-Latn-RS" sz="2800" dirty="0">
                <a:solidFill>
                  <a:srgbClr val="0070C0"/>
                </a:solidFill>
              </a:rPr>
              <a:t>NA TRAŽNJU UTIČU I </a:t>
            </a:r>
            <a:r>
              <a:rPr lang="sr-Latn-RS" altLang="sr-Latn-RS" sz="2800" dirty="0" smtClean="0">
                <a:solidFill>
                  <a:srgbClr val="0070C0"/>
                </a:solidFill>
              </a:rPr>
              <a:t>SLEDEĆI </a:t>
            </a:r>
            <a:r>
              <a:rPr lang="sr-Latn-RS" altLang="sr-Latn-RS" sz="2800" dirty="0">
                <a:solidFill>
                  <a:srgbClr val="0070C0"/>
                </a:solidFill>
              </a:rPr>
              <a:t>FAKTORI:</a:t>
            </a:r>
          </a:p>
          <a:p>
            <a:pPr lvl="1">
              <a:buFontTx/>
              <a:buChar char="-"/>
            </a:pPr>
            <a:r>
              <a:rPr lang="sr-Latn-RS" altLang="sr-Latn-RS" sz="2400" dirty="0">
                <a:solidFill>
                  <a:srgbClr val="0070C0"/>
                </a:solidFill>
              </a:rPr>
              <a:t>VISINA DOHOTKA POTROŠAČA,</a:t>
            </a:r>
          </a:p>
          <a:p>
            <a:pPr lvl="1">
              <a:buFontTx/>
              <a:buChar char="-"/>
            </a:pPr>
            <a:r>
              <a:rPr lang="sr-Latn-RS" altLang="sr-Latn-RS" sz="2400" dirty="0">
                <a:solidFill>
                  <a:srgbClr val="0070C0"/>
                </a:solidFill>
              </a:rPr>
              <a:t>VELIČINA TRŽIŠTA,</a:t>
            </a:r>
          </a:p>
          <a:p>
            <a:pPr lvl="1">
              <a:buFontTx/>
              <a:buChar char="-"/>
            </a:pPr>
            <a:r>
              <a:rPr lang="sr-Latn-RS" altLang="sr-Latn-RS" sz="2400" dirty="0">
                <a:solidFill>
                  <a:srgbClr val="0070C0"/>
                </a:solidFill>
              </a:rPr>
              <a:t>PRISTUPAČNOST DRUGIH PROIZVODA,</a:t>
            </a:r>
          </a:p>
          <a:p>
            <a:pPr lvl="1">
              <a:buFontTx/>
              <a:buChar char="-"/>
            </a:pPr>
            <a:r>
              <a:rPr lang="sr-Latn-RS" altLang="sr-Latn-RS" sz="2400" dirty="0">
                <a:solidFill>
                  <a:srgbClr val="0070C0"/>
                </a:solidFill>
              </a:rPr>
              <a:t>INDIVIDUALNI UKUSI ILI PREFERENCIJE I</a:t>
            </a:r>
          </a:p>
          <a:p>
            <a:pPr lvl="1">
              <a:buFontTx/>
              <a:buChar char="-"/>
            </a:pPr>
            <a:r>
              <a:rPr lang="sr-Latn-RS" altLang="sr-Latn-RS" sz="2400" dirty="0">
                <a:solidFill>
                  <a:srgbClr val="0070C0"/>
                </a:solidFill>
              </a:rPr>
              <a:t>SPECIJALNI FAKTORI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753510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altLang="sr-Latn-RS" dirty="0"/>
              <a:t>INVERZNA KRETANJA </a:t>
            </a:r>
            <a:r>
              <a:rPr lang="sr-Latn-RS" altLang="sr-Latn-RS" dirty="0" smtClean="0"/>
              <a:t>CENA </a:t>
            </a:r>
            <a:r>
              <a:rPr lang="sr-Latn-RS" altLang="sr-Latn-RS" dirty="0"/>
              <a:t>I TRAŽNJE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FontTx/>
              <a:buNone/>
            </a:pPr>
            <a:r>
              <a:rPr lang="sr-Latn-RS" altLang="sr-Latn-RS" dirty="0">
                <a:solidFill>
                  <a:srgbClr val="0070C0"/>
                </a:solidFill>
              </a:rPr>
              <a:t>TRI </a:t>
            </a:r>
            <a:r>
              <a:rPr lang="sr-Latn-RS" altLang="sr-Latn-RS" dirty="0" smtClean="0">
                <a:solidFill>
                  <a:srgbClr val="0070C0"/>
                </a:solidFill>
              </a:rPr>
              <a:t>SL</a:t>
            </a:r>
            <a:r>
              <a:rPr lang="en-GB" altLang="sr-Latn-RS" dirty="0" smtClean="0">
                <a:solidFill>
                  <a:srgbClr val="0070C0"/>
                </a:solidFill>
              </a:rPr>
              <a:t>U</a:t>
            </a:r>
            <a:r>
              <a:rPr lang="sr-Latn-RS" altLang="sr-Latn-RS" dirty="0" smtClean="0">
                <a:solidFill>
                  <a:srgbClr val="0070C0"/>
                </a:solidFill>
              </a:rPr>
              <a:t>ČAJA</a:t>
            </a:r>
            <a:r>
              <a:rPr lang="sr-Latn-RS" altLang="sr-Latn-RS" dirty="0">
                <a:solidFill>
                  <a:srgbClr val="0070C0"/>
                </a:solidFill>
              </a:rPr>
              <a:t>:</a:t>
            </a:r>
          </a:p>
          <a:p>
            <a:pPr marL="0" indent="0"/>
            <a:r>
              <a:rPr lang="sr-Latn-RS" altLang="sr-Latn-RS" dirty="0">
                <a:solidFill>
                  <a:srgbClr val="0070C0"/>
                </a:solidFill>
              </a:rPr>
              <a:t>GRIFENOV PARADOKS (raste tražnja </a:t>
            </a:r>
            <a:r>
              <a:rPr lang="sr-Latn-RS" altLang="sr-Latn-RS" dirty="0" smtClean="0">
                <a:solidFill>
                  <a:srgbClr val="0070C0"/>
                </a:solidFill>
              </a:rPr>
              <a:t>hleba </a:t>
            </a:r>
            <a:r>
              <a:rPr lang="sr-Latn-RS" altLang="sr-Latn-RS" dirty="0">
                <a:solidFill>
                  <a:srgbClr val="0070C0"/>
                </a:solidFill>
              </a:rPr>
              <a:t>kada raste </a:t>
            </a:r>
            <a:r>
              <a:rPr lang="sr-Latn-RS" altLang="sr-Latn-RS" dirty="0" smtClean="0">
                <a:solidFill>
                  <a:srgbClr val="0070C0"/>
                </a:solidFill>
              </a:rPr>
              <a:t>cena </a:t>
            </a:r>
            <a:r>
              <a:rPr lang="sr-Latn-RS" altLang="sr-Latn-RS" dirty="0">
                <a:solidFill>
                  <a:srgbClr val="0070C0"/>
                </a:solidFill>
              </a:rPr>
              <a:t>hljeba-inferiorna roba, suprotno </a:t>
            </a:r>
            <a:r>
              <a:rPr lang="sr-Latn-RS" altLang="sr-Latn-RS" dirty="0" smtClean="0">
                <a:solidFill>
                  <a:srgbClr val="0070C0"/>
                </a:solidFill>
              </a:rPr>
              <a:t>l</a:t>
            </a:r>
            <a:r>
              <a:rPr lang="en-GB" altLang="sr-Latn-RS" dirty="0" smtClean="0">
                <a:solidFill>
                  <a:srgbClr val="0070C0"/>
                </a:solidFill>
              </a:rPr>
              <a:t>u</a:t>
            </a:r>
            <a:r>
              <a:rPr lang="sr-Latn-RS" altLang="sr-Latn-RS" dirty="0" err="1" smtClean="0">
                <a:solidFill>
                  <a:srgbClr val="0070C0"/>
                </a:solidFill>
              </a:rPr>
              <a:t>ksuzu</a:t>
            </a:r>
            <a:r>
              <a:rPr lang="sr-Latn-RS" altLang="sr-Latn-RS" dirty="0">
                <a:solidFill>
                  <a:srgbClr val="0070C0"/>
                </a:solidFill>
              </a:rPr>
              <a:t>)</a:t>
            </a:r>
          </a:p>
          <a:p>
            <a:pPr marL="0" indent="0"/>
            <a:r>
              <a:rPr lang="sr-Latn-RS" altLang="sr-Latn-RS" dirty="0">
                <a:solidFill>
                  <a:srgbClr val="0070C0"/>
                </a:solidFill>
              </a:rPr>
              <a:t>VEBLENOV EFEKAT (smanjuje se tražnja kada se smanjuje </a:t>
            </a:r>
            <a:r>
              <a:rPr lang="sr-Latn-RS" altLang="sr-Latn-RS" dirty="0" smtClean="0">
                <a:solidFill>
                  <a:srgbClr val="0070C0"/>
                </a:solidFill>
              </a:rPr>
              <a:t>cena </a:t>
            </a:r>
            <a:r>
              <a:rPr lang="sr-Latn-RS" altLang="sr-Latn-RS" dirty="0">
                <a:solidFill>
                  <a:srgbClr val="0070C0"/>
                </a:solidFill>
              </a:rPr>
              <a:t>robe „statusni simboli“ – „snobovski efekat“)</a:t>
            </a:r>
          </a:p>
          <a:p>
            <a:pPr marL="0" indent="0"/>
            <a:r>
              <a:rPr lang="sr-Latn-RS" altLang="sr-Latn-RS" dirty="0">
                <a:solidFill>
                  <a:srgbClr val="0070C0"/>
                </a:solidFill>
              </a:rPr>
              <a:t>SPEKULATIVNI UTICAJI (zasnivaju se na predviđanju </a:t>
            </a:r>
            <a:r>
              <a:rPr lang="sr-Latn-RS" altLang="sr-Latn-RS" dirty="0" smtClean="0">
                <a:solidFill>
                  <a:srgbClr val="0070C0"/>
                </a:solidFill>
              </a:rPr>
              <a:t>cena </a:t>
            </a:r>
            <a:r>
              <a:rPr lang="sr-Latn-RS" altLang="sr-Latn-RS" dirty="0">
                <a:solidFill>
                  <a:srgbClr val="0070C0"/>
                </a:solidFill>
              </a:rPr>
              <a:t>u budućnosti – smanjenje </a:t>
            </a:r>
            <a:r>
              <a:rPr lang="sr-Latn-RS" altLang="sr-Latn-RS" dirty="0" smtClean="0">
                <a:solidFill>
                  <a:srgbClr val="0070C0"/>
                </a:solidFill>
              </a:rPr>
              <a:t>cene </a:t>
            </a:r>
            <a:r>
              <a:rPr lang="sr-Latn-RS" altLang="sr-Latn-RS" dirty="0">
                <a:solidFill>
                  <a:srgbClr val="0070C0"/>
                </a:solidFill>
              </a:rPr>
              <a:t>neće uticati na povećanje kupovine robe, jer su ubuduće očekuje još veći pad </a:t>
            </a:r>
            <a:r>
              <a:rPr lang="sr-Latn-RS" altLang="sr-Latn-RS" dirty="0" smtClean="0">
                <a:solidFill>
                  <a:srgbClr val="0070C0"/>
                </a:solidFill>
              </a:rPr>
              <a:t>cena)</a:t>
            </a:r>
            <a:endParaRPr lang="sr-Latn-RS" altLang="sr-Latn-RS" dirty="0">
              <a:solidFill>
                <a:srgbClr val="0070C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208025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altLang="sr-Latn-RS" dirty="0"/>
              <a:t>ELASTIČNOST TRAŽNJE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sr-Latn-RS" altLang="sr-Latn-RS" dirty="0" smtClean="0">
                <a:solidFill>
                  <a:srgbClr val="0070C0"/>
                </a:solidFill>
              </a:rPr>
              <a:t>CENOVNA </a:t>
            </a:r>
            <a:r>
              <a:rPr lang="sr-Latn-RS" altLang="sr-Latn-RS" dirty="0">
                <a:solidFill>
                  <a:srgbClr val="0070C0"/>
                </a:solidFill>
              </a:rPr>
              <a:t>ELASTIČNOST TRAŽNJE IZRAŽAVA RELATIVNE </a:t>
            </a:r>
            <a:r>
              <a:rPr lang="sr-Latn-RS" altLang="sr-Latn-RS" dirty="0" smtClean="0">
                <a:solidFill>
                  <a:srgbClr val="0070C0"/>
                </a:solidFill>
              </a:rPr>
              <a:t>PROMENE </a:t>
            </a:r>
            <a:r>
              <a:rPr lang="sr-Latn-RS" altLang="sr-Latn-RS" dirty="0">
                <a:solidFill>
                  <a:srgbClr val="0070C0"/>
                </a:solidFill>
              </a:rPr>
              <a:t>U TRAŽNJI U ODNOSU NA RELATIVNE </a:t>
            </a:r>
            <a:r>
              <a:rPr lang="sr-Latn-RS" altLang="sr-Latn-RS" dirty="0" smtClean="0">
                <a:solidFill>
                  <a:srgbClr val="0070C0"/>
                </a:solidFill>
              </a:rPr>
              <a:t>PROMENE </a:t>
            </a:r>
            <a:r>
              <a:rPr lang="sr-Latn-RS" altLang="sr-Latn-RS" dirty="0">
                <a:solidFill>
                  <a:srgbClr val="0070C0"/>
                </a:solidFill>
              </a:rPr>
              <a:t>U </a:t>
            </a:r>
            <a:r>
              <a:rPr lang="sr-Latn-RS" altLang="sr-Latn-RS" dirty="0" smtClean="0">
                <a:solidFill>
                  <a:srgbClr val="0070C0"/>
                </a:solidFill>
              </a:rPr>
              <a:t>CENI</a:t>
            </a:r>
            <a:r>
              <a:rPr lang="sr-Latn-RS" altLang="sr-Latn-RS" dirty="0">
                <a:solidFill>
                  <a:srgbClr val="0070C0"/>
                </a:solidFill>
              </a:rPr>
              <a:t>.</a:t>
            </a:r>
          </a:p>
          <a:p>
            <a:pPr>
              <a:defRPr/>
            </a:pPr>
            <a:r>
              <a:rPr lang="sr-Latn-RS" altLang="sr-Latn-RS" dirty="0">
                <a:solidFill>
                  <a:srgbClr val="0070C0"/>
                </a:solidFill>
              </a:rPr>
              <a:t>KOEFICIJENT </a:t>
            </a:r>
            <a:r>
              <a:rPr lang="sr-Latn-RS" altLang="sr-Latn-RS" dirty="0" smtClean="0">
                <a:solidFill>
                  <a:srgbClr val="0070C0"/>
                </a:solidFill>
              </a:rPr>
              <a:t>CENOVNE </a:t>
            </a:r>
            <a:r>
              <a:rPr lang="sr-Latn-RS" altLang="sr-Latn-RS" dirty="0">
                <a:solidFill>
                  <a:srgbClr val="0070C0"/>
                </a:solidFill>
              </a:rPr>
              <a:t>ELASTIČNOSTI TRAŽNJE POKAZUJE ZA KOLIKO SE PROCENATA </a:t>
            </a:r>
            <a:r>
              <a:rPr lang="sr-Latn-RS" altLang="sr-Latn-RS" dirty="0" smtClean="0">
                <a:solidFill>
                  <a:srgbClr val="0070C0"/>
                </a:solidFill>
              </a:rPr>
              <a:t>MENJA </a:t>
            </a:r>
            <a:r>
              <a:rPr lang="sr-Latn-RS" altLang="sr-Latn-RS" dirty="0">
                <a:solidFill>
                  <a:srgbClr val="0070C0"/>
                </a:solidFill>
              </a:rPr>
              <a:t>TRAŽNJA NA 1% </a:t>
            </a:r>
            <a:r>
              <a:rPr lang="sr-Latn-RS" altLang="sr-Latn-RS" dirty="0" smtClean="0">
                <a:solidFill>
                  <a:srgbClr val="0070C0"/>
                </a:solidFill>
              </a:rPr>
              <a:t>PROMENE CENE</a:t>
            </a:r>
            <a:endParaRPr lang="sr-Latn-RS" altLang="sr-Latn-RS" dirty="0">
              <a:solidFill>
                <a:srgbClr val="0070C0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sr-Latn-RS" altLang="sr-Latn-RS" dirty="0">
                <a:solidFill>
                  <a:srgbClr val="0070C0"/>
                </a:solidFill>
              </a:rPr>
              <a:t>(Ako je koeficijent 5, to znači da se na 1% </a:t>
            </a:r>
            <a:r>
              <a:rPr lang="sr-Latn-RS" altLang="sr-Latn-RS" dirty="0" smtClean="0">
                <a:solidFill>
                  <a:srgbClr val="0070C0"/>
                </a:solidFill>
              </a:rPr>
              <a:t>promene cene</a:t>
            </a:r>
            <a:r>
              <a:rPr lang="sr-Latn-RS" altLang="sr-Latn-RS" dirty="0">
                <a:solidFill>
                  <a:srgbClr val="0070C0"/>
                </a:solidFill>
              </a:rPr>
              <a:t>, tražnja </a:t>
            </a:r>
            <a:r>
              <a:rPr lang="sr-Latn-RS" altLang="sr-Latn-RS" dirty="0" smtClean="0">
                <a:solidFill>
                  <a:srgbClr val="0070C0"/>
                </a:solidFill>
              </a:rPr>
              <a:t>menja </a:t>
            </a:r>
            <a:r>
              <a:rPr lang="sr-Latn-RS" altLang="sr-Latn-RS" dirty="0">
                <a:solidFill>
                  <a:srgbClr val="0070C0"/>
                </a:solidFill>
              </a:rPr>
              <a:t>za 5%)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922936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altLang="sr-Latn-RS" dirty="0"/>
              <a:t>PET OBLIKA ELASTIČNOSTI TRAŽNJE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sr-Latn-RS" dirty="0">
                <a:solidFill>
                  <a:srgbClr val="0070C0"/>
                </a:solidFill>
              </a:rPr>
              <a:t>JEDINI</a:t>
            </a:r>
            <a:r>
              <a:rPr lang="sr-Latn-BA" altLang="sr-Latn-RS" dirty="0">
                <a:solidFill>
                  <a:srgbClr val="0070C0"/>
                </a:solidFill>
              </a:rPr>
              <a:t>ČNO ELASTIČNA TRAŽNJA </a:t>
            </a:r>
          </a:p>
          <a:p>
            <a:r>
              <a:rPr lang="sr-Latn-BA" altLang="sr-Latn-RS" dirty="0" smtClean="0">
                <a:solidFill>
                  <a:srgbClr val="0070C0"/>
                </a:solidFill>
              </a:rPr>
              <a:t>SRAZMERNO </a:t>
            </a:r>
            <a:r>
              <a:rPr lang="sr-Latn-BA" altLang="sr-Latn-RS" dirty="0">
                <a:solidFill>
                  <a:srgbClr val="0070C0"/>
                </a:solidFill>
              </a:rPr>
              <a:t>ELASTIČNA TRAŽNJA</a:t>
            </a:r>
          </a:p>
          <a:p>
            <a:r>
              <a:rPr lang="sr-Latn-BA" altLang="sr-Latn-RS" dirty="0" smtClean="0">
                <a:solidFill>
                  <a:srgbClr val="0070C0"/>
                </a:solidFill>
              </a:rPr>
              <a:t>SRAZMERNO </a:t>
            </a:r>
            <a:r>
              <a:rPr lang="sr-Latn-BA" altLang="sr-Latn-RS" dirty="0">
                <a:solidFill>
                  <a:srgbClr val="0070C0"/>
                </a:solidFill>
              </a:rPr>
              <a:t>NEELASTIČNA TRAŽNJA</a:t>
            </a:r>
          </a:p>
          <a:p>
            <a:r>
              <a:rPr lang="sr-Latn-BA" altLang="sr-Latn-RS" dirty="0">
                <a:solidFill>
                  <a:srgbClr val="0070C0"/>
                </a:solidFill>
              </a:rPr>
              <a:t>POTPUNO NEELASTIČNA TRAŽNJA</a:t>
            </a:r>
          </a:p>
          <a:p>
            <a:r>
              <a:rPr lang="sr-Latn-BA" altLang="sr-Latn-RS" dirty="0">
                <a:solidFill>
                  <a:srgbClr val="0070C0"/>
                </a:solidFill>
              </a:rPr>
              <a:t>SAVRŠENO ELASTIČNA TRAŽNJA</a:t>
            </a:r>
            <a:endParaRPr lang="sr-Latn-RS" altLang="sr-Latn-RS" dirty="0">
              <a:solidFill>
                <a:srgbClr val="0070C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044341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altLang="sr-Latn-RS" dirty="0"/>
              <a:t>FAKTORI OD KOJIH ZAVISI ELASTIČNOST TRAŽNJE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r-Latn-BA" altLang="sr-Latn-RS" dirty="0">
                <a:solidFill>
                  <a:srgbClr val="0070C0"/>
                </a:solidFill>
              </a:rPr>
              <a:t>VISINA DOHOTKA POTROŠAČA (VEĆI DOHODAK MANJA ELASTIČNOST I OBRNUTO)</a:t>
            </a:r>
          </a:p>
          <a:p>
            <a:r>
              <a:rPr lang="sr-Latn-BA" altLang="sr-Latn-RS" dirty="0">
                <a:solidFill>
                  <a:srgbClr val="0070C0"/>
                </a:solidFill>
              </a:rPr>
              <a:t>NAVIKE POTROŠAČA (IZRAŽENIJE NAVIKE, MANJA ELASTIČNOST)</a:t>
            </a:r>
          </a:p>
          <a:p>
            <a:r>
              <a:rPr lang="sr-Latn-BA" altLang="sr-Latn-RS" dirty="0">
                <a:solidFill>
                  <a:srgbClr val="0070C0"/>
                </a:solidFill>
              </a:rPr>
              <a:t>POSTOJANJE SUPSTITUTA DATOM PROIZVODU ČINI TRAŽNJU ELASTIČNIJOM, DOK JE MANJA ELASTIČNOST KOD KOMPLEMENTARNIH ROBA</a:t>
            </a:r>
          </a:p>
          <a:p>
            <a:r>
              <a:rPr lang="sr-Latn-BA" altLang="sr-Latn-RS" dirty="0">
                <a:solidFill>
                  <a:srgbClr val="0070C0"/>
                </a:solidFill>
              </a:rPr>
              <a:t>VEĆE MOGUĆNOSTI KORIŠĆENJA PROIZVODA ZA VIŠESTRUKE </a:t>
            </a:r>
            <a:r>
              <a:rPr lang="sr-Latn-BA" altLang="sr-Latn-RS" dirty="0" smtClean="0">
                <a:solidFill>
                  <a:srgbClr val="0070C0"/>
                </a:solidFill>
              </a:rPr>
              <a:t>NAMENE </a:t>
            </a:r>
            <a:r>
              <a:rPr lang="sr-Latn-BA" altLang="sr-Latn-RS" dirty="0">
                <a:solidFill>
                  <a:srgbClr val="0070C0"/>
                </a:solidFill>
              </a:rPr>
              <a:t>ZNAČI I VEĆU ELASTIČNOST TRAŽNJE I OBRATNO</a:t>
            </a:r>
          </a:p>
          <a:p>
            <a:r>
              <a:rPr lang="sr-Latn-BA" altLang="sr-Latn-RS" dirty="0">
                <a:solidFill>
                  <a:srgbClr val="0070C0"/>
                </a:solidFill>
              </a:rPr>
              <a:t>ELASTIČNOST TRAŽNJE BITNO ZAVISI OD MESTA PROIZVODA U STRUKTURI TRAŽNJE, KAO I OD TOGA KOJE POTREBE ZADOVOLJAVA</a:t>
            </a:r>
            <a:endParaRPr lang="sr-Latn-RS" altLang="sr-Latn-RS" dirty="0">
              <a:solidFill>
                <a:srgbClr val="0070C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802875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altLang="sr-Latn-RS" dirty="0"/>
              <a:t>URAVNOTEŽENOST PONUDE I TRAŽNJE</a:t>
            </a:r>
            <a:br>
              <a:rPr lang="sr-Latn-RS" altLang="sr-Latn-RS" dirty="0"/>
            </a:br>
            <a:r>
              <a:rPr lang="sr-Latn-RS" altLang="sr-Latn-RS" dirty="0"/>
              <a:t>(TRŽIŠNA RAVNOTEŽA)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Latn-RS" altLang="sr-Latn-RS" dirty="0">
                <a:solidFill>
                  <a:srgbClr val="0070C0"/>
                </a:solidFill>
              </a:rPr>
              <a:t>NA TRŽIŠTU SE SUSREĆU TRŽIŠNA TRAŽNJA I TRŽIŠNA PONUDA.</a:t>
            </a:r>
          </a:p>
          <a:p>
            <a:r>
              <a:rPr lang="sr-Latn-RS" altLang="sr-Latn-RS" dirty="0">
                <a:solidFill>
                  <a:srgbClr val="0070C0"/>
                </a:solidFill>
              </a:rPr>
              <a:t>NJIHOV MEĐUSOBNI ODNOS ODREĐUJE TRŽIŠNE </a:t>
            </a:r>
            <a:r>
              <a:rPr lang="sr-Latn-RS" altLang="sr-Latn-RS" dirty="0" smtClean="0">
                <a:solidFill>
                  <a:srgbClr val="0070C0"/>
                </a:solidFill>
              </a:rPr>
              <a:t>CENE</a:t>
            </a:r>
            <a:r>
              <a:rPr lang="sr-Latn-RS" altLang="sr-Latn-RS" dirty="0">
                <a:solidFill>
                  <a:srgbClr val="0070C0"/>
                </a:solidFill>
              </a:rPr>
              <a:t>.</a:t>
            </a:r>
          </a:p>
          <a:p>
            <a:r>
              <a:rPr lang="sr-Latn-RS" altLang="sr-Latn-RS" dirty="0">
                <a:solidFill>
                  <a:srgbClr val="0070C0"/>
                </a:solidFill>
              </a:rPr>
              <a:t>U STANJU TRŽIŠNE RAVNOTEŽE ISPUNJENI I OBJEKTIVNI I SUBJEKTIVNI USLOVI.</a:t>
            </a:r>
          </a:p>
          <a:p>
            <a:r>
              <a:rPr lang="sr-Latn-BA" altLang="sr-Latn-RS" dirty="0">
                <a:solidFill>
                  <a:srgbClr val="0070C0"/>
                </a:solidFill>
              </a:rPr>
              <a:t>RAZLIKU IZMEĐU TRŽIŠNE </a:t>
            </a:r>
            <a:r>
              <a:rPr lang="sr-Latn-BA" altLang="sr-Latn-RS" dirty="0" smtClean="0">
                <a:solidFill>
                  <a:srgbClr val="0070C0"/>
                </a:solidFill>
              </a:rPr>
              <a:t>CENE </a:t>
            </a:r>
            <a:r>
              <a:rPr lang="sr-Latn-BA" altLang="sr-Latn-RS" dirty="0">
                <a:solidFill>
                  <a:srgbClr val="0070C0"/>
                </a:solidFill>
              </a:rPr>
              <a:t>NEKOG PROIZVODA I MINIMALNE </a:t>
            </a:r>
            <a:r>
              <a:rPr lang="sr-Latn-BA" altLang="sr-Latn-RS" dirty="0" smtClean="0">
                <a:solidFill>
                  <a:srgbClr val="0070C0"/>
                </a:solidFill>
              </a:rPr>
              <a:t>CENE </a:t>
            </a:r>
            <a:r>
              <a:rPr lang="sr-Latn-BA" altLang="sr-Latn-RS" dirty="0">
                <a:solidFill>
                  <a:srgbClr val="0070C0"/>
                </a:solidFill>
              </a:rPr>
              <a:t>PO KOJOJ BI PRIVREDNO DRUŠTVO BILO SPREMNO DA PONUDI NA PRODAJU JOŠ JEDNU NJEGOVU JEDINICU NAZIVA SE PRIZVOĐAČKI </a:t>
            </a:r>
            <a:r>
              <a:rPr lang="sr-Latn-BA" altLang="sr-Latn-RS" dirty="0" smtClean="0">
                <a:solidFill>
                  <a:srgbClr val="0070C0"/>
                </a:solidFill>
              </a:rPr>
              <a:t>VIŠA</a:t>
            </a:r>
            <a:r>
              <a:rPr lang="en-GB" altLang="sr-Latn-RS" dirty="0" smtClean="0">
                <a:solidFill>
                  <a:srgbClr val="0070C0"/>
                </a:solidFill>
              </a:rPr>
              <a:t>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555280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r-Latn-BA" altLang="sr-Latn-RS" dirty="0">
                <a:solidFill>
                  <a:srgbClr val="0070C0"/>
                </a:solidFill>
              </a:rPr>
              <a:t>PROIZVOĐAČKI VIŠAK MOGAO BI DA SE SHVATI KAO RAZLIKA IZMEĐU TRŽIŠNE </a:t>
            </a:r>
            <a:r>
              <a:rPr lang="sr-Latn-BA" altLang="sr-Latn-RS" dirty="0" smtClean="0">
                <a:solidFill>
                  <a:srgbClr val="0070C0"/>
                </a:solidFill>
              </a:rPr>
              <a:t>CENE </a:t>
            </a:r>
            <a:r>
              <a:rPr lang="sr-Latn-BA" altLang="sr-Latn-RS" dirty="0">
                <a:solidFill>
                  <a:srgbClr val="0070C0"/>
                </a:solidFill>
              </a:rPr>
              <a:t>PROIZVODA I OPORTUNITETNIH TROŠKOVA FAKTORA PROIZVODNJE ANGAŽOVANIH U NJEGOVOJ PROIZVODNJI</a:t>
            </a:r>
          </a:p>
          <a:p>
            <a:r>
              <a:rPr lang="sr-Latn-BA" altLang="sr-Latn-RS" dirty="0">
                <a:solidFill>
                  <a:srgbClr val="0070C0"/>
                </a:solidFill>
              </a:rPr>
              <a:t>TRŽIŠNA RAVNOTEŽA PREDSTAVLJA </a:t>
            </a:r>
            <a:r>
              <a:rPr lang="sr-Latn-BA" altLang="sr-Latn-RS" dirty="0" smtClean="0">
                <a:solidFill>
                  <a:srgbClr val="0070C0"/>
                </a:solidFill>
              </a:rPr>
              <a:t>CENOVNI </a:t>
            </a:r>
            <a:r>
              <a:rPr lang="sr-Latn-BA" altLang="sr-Latn-RS" dirty="0">
                <a:solidFill>
                  <a:srgbClr val="0070C0"/>
                </a:solidFill>
              </a:rPr>
              <a:t>I KOLIČINSKI ODNOS </a:t>
            </a:r>
            <a:r>
              <a:rPr lang="sr-Latn-BA" altLang="sr-Latn-RS" dirty="0" smtClean="0">
                <a:solidFill>
                  <a:srgbClr val="0070C0"/>
                </a:solidFill>
              </a:rPr>
              <a:t>GDE </a:t>
            </a:r>
            <a:r>
              <a:rPr lang="sr-Latn-BA" altLang="sr-Latn-RS" dirty="0">
                <a:solidFill>
                  <a:srgbClr val="0070C0"/>
                </a:solidFill>
              </a:rPr>
              <a:t>SU SILE PONUDE I TRAŽNJE U RAVNOTEŽI</a:t>
            </a:r>
          </a:p>
          <a:p>
            <a:r>
              <a:rPr lang="sr-Latn-BA" altLang="sr-Latn-RS" dirty="0">
                <a:solidFill>
                  <a:srgbClr val="0070C0"/>
                </a:solidFill>
              </a:rPr>
              <a:t>RAVNOTEŽA CENA SE USPOSTAVLJA NA ONOM NIVOU GDE JE DOBROVOLJNO PONUĐENA KOLIČINA JEDNAKA DOBROVOLJNO </a:t>
            </a:r>
            <a:r>
              <a:rPr lang="sr-Latn-BA" altLang="sr-Latn-RS" dirty="0" smtClean="0">
                <a:solidFill>
                  <a:srgbClr val="0070C0"/>
                </a:solidFill>
              </a:rPr>
              <a:t>TRAŽ</a:t>
            </a:r>
            <a:r>
              <a:rPr lang="en-GB" altLang="sr-Latn-RS" dirty="0" smtClean="0">
                <a:solidFill>
                  <a:srgbClr val="0070C0"/>
                </a:solidFill>
              </a:rPr>
              <a:t>E</a:t>
            </a:r>
            <a:r>
              <a:rPr lang="sr-Latn-BA" altLang="sr-Latn-RS" dirty="0" smtClean="0">
                <a:solidFill>
                  <a:srgbClr val="0070C0"/>
                </a:solidFill>
              </a:rPr>
              <a:t>NOJ </a:t>
            </a:r>
            <a:r>
              <a:rPr lang="sr-Latn-BA" altLang="sr-Latn-RS" dirty="0">
                <a:solidFill>
                  <a:srgbClr val="0070C0"/>
                </a:solidFill>
              </a:rPr>
              <a:t>KOLIČINI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378903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BA" altLang="sr-Latn-RS" dirty="0">
                <a:solidFill>
                  <a:srgbClr val="0070C0"/>
                </a:solidFill>
              </a:rPr>
              <a:t>U USLOVIMA SLOBODNE KONKURENCIJE, TA RAVNOTEŽA SE NALAZI U PRESEKU KRIVE PONUDE TRAŽNJE</a:t>
            </a:r>
          </a:p>
          <a:p>
            <a:r>
              <a:rPr lang="sr-Latn-BA" altLang="sr-Latn-RS" dirty="0">
                <a:solidFill>
                  <a:srgbClr val="0070C0"/>
                </a:solidFill>
              </a:rPr>
              <a:t>PRI RAVNOTEŽNOJ </a:t>
            </a:r>
            <a:r>
              <a:rPr lang="sr-Latn-BA" altLang="sr-Latn-RS" dirty="0" smtClean="0">
                <a:solidFill>
                  <a:srgbClr val="0070C0"/>
                </a:solidFill>
              </a:rPr>
              <a:t>CENI </a:t>
            </a:r>
            <a:r>
              <a:rPr lang="sr-Latn-BA" altLang="sr-Latn-RS" dirty="0">
                <a:solidFill>
                  <a:srgbClr val="0070C0"/>
                </a:solidFill>
              </a:rPr>
              <a:t>NEMA NI VIŠKOVA, NI MANJKOVA</a:t>
            </a:r>
          </a:p>
          <a:p>
            <a:r>
              <a:rPr lang="sr-Latn-BA" altLang="sr-Latn-RS" dirty="0">
                <a:solidFill>
                  <a:srgbClr val="0070C0"/>
                </a:solidFill>
              </a:rPr>
              <a:t>TRŽIŠNA </a:t>
            </a:r>
            <a:r>
              <a:rPr lang="sr-Latn-BA" altLang="sr-Latn-RS">
                <a:solidFill>
                  <a:srgbClr val="0070C0"/>
                </a:solidFill>
              </a:rPr>
              <a:t>PRIVREDA </a:t>
            </a:r>
            <a:r>
              <a:rPr lang="sr-Latn-BA" altLang="sr-Latn-RS" smtClean="0">
                <a:solidFill>
                  <a:srgbClr val="0070C0"/>
                </a:solidFill>
              </a:rPr>
              <a:t>REŠAVA </a:t>
            </a:r>
            <a:r>
              <a:rPr lang="sr-Latn-BA" altLang="sr-Latn-RS" dirty="0">
                <a:solidFill>
                  <a:srgbClr val="0070C0"/>
                </a:solidFill>
              </a:rPr>
              <a:t>OSNOVNE EKONOMSKE PROBLEME </a:t>
            </a:r>
            <a:r>
              <a:rPr lang="sr-Latn-BA" altLang="sr-Latn-RS">
                <a:solidFill>
                  <a:srgbClr val="0070C0"/>
                </a:solidFill>
              </a:rPr>
              <a:t>POMOĆU </a:t>
            </a:r>
            <a:r>
              <a:rPr lang="sr-Latn-BA" altLang="sr-Latn-RS" smtClean="0">
                <a:solidFill>
                  <a:srgbClr val="0070C0"/>
                </a:solidFill>
              </a:rPr>
              <a:t>DELOVANJA </a:t>
            </a:r>
            <a:r>
              <a:rPr lang="sr-Latn-BA" altLang="sr-Latn-RS" dirty="0">
                <a:solidFill>
                  <a:srgbClr val="0070C0"/>
                </a:solidFill>
              </a:rPr>
              <a:t>ZAKONA PONUDE I TRAŽNJE, ALI UZ ODREĐENE DRŽAVNE REGULATIVE</a:t>
            </a:r>
            <a:endParaRPr lang="sr-Latn-RS" altLang="sr-Latn-RS" dirty="0">
              <a:solidFill>
                <a:srgbClr val="0070C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50461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1957</Words>
  <Application>Microsoft Office PowerPoint</Application>
  <PresentationFormat>On-screen Show (4:3)</PresentationFormat>
  <Paragraphs>249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ЕКОНОМИКА ТУРИЗМА</vt:lpstr>
      <vt:lpstr>ЕКОНОМИКА ТУРИЗМА</vt:lpstr>
      <vt:lpstr>Дефинисање основних појмова у туризму</vt:lpstr>
      <vt:lpstr>СПЕЦИФИЧНОСТИ ТУРИСТИЧКОГ ТРЖИШТА</vt:lpstr>
      <vt:lpstr>ИНВЕРЗНОСТ ТУРИСТИЧКЕ ТРАЖЊЕ</vt:lpstr>
      <vt:lpstr>ISTOVREMENOST PROIZVODNJE TURISTIČKE USLUGE SA POTROŠNJOM</vt:lpstr>
      <vt:lpstr>ELASTIČNOST TURISTIČKE TRAŽNJE</vt:lpstr>
      <vt:lpstr>elastičnost</vt:lpstr>
      <vt:lpstr>elastičnost tražnje</vt:lpstr>
      <vt:lpstr>Slide 10</vt:lpstr>
      <vt:lpstr>Slide 11</vt:lpstr>
      <vt:lpstr>Slide 12</vt:lpstr>
      <vt:lpstr>Slide 13</vt:lpstr>
      <vt:lpstr>RAZLOZI ZA PROMENE U TURISTIČKOJ TRAŽNJI:</vt:lpstr>
      <vt:lpstr>RAZLOZI ZA PROMENE U TURISTIČKOJ TRAŽNJI:</vt:lpstr>
      <vt:lpstr>Slide 16</vt:lpstr>
      <vt:lpstr>Slide 17</vt:lpstr>
      <vt:lpstr>Slide 18</vt:lpstr>
      <vt:lpstr>ENGELOVI ZAKONI:</vt:lpstr>
      <vt:lpstr>Slide 20</vt:lpstr>
      <vt:lpstr>Slide 21</vt:lpstr>
      <vt:lpstr>Slide 22</vt:lpstr>
      <vt:lpstr>Slide 23</vt:lpstr>
      <vt:lpstr>Slide 24</vt:lpstr>
      <vt:lpstr>NEELASTIčNOST TURISTIČKE PONUDE</vt:lpstr>
      <vt:lpstr>Primarna turistička ponuda:</vt:lpstr>
      <vt:lpstr>NEELASTICNOST PONUDE</vt:lpstr>
      <vt:lpstr>Slide 28</vt:lpstr>
      <vt:lpstr>Sekundarna turistička ponuda:</vt:lpstr>
      <vt:lpstr>Objektivni i subjektivni činioci (faktori) ponude</vt:lpstr>
      <vt:lpstr>Razlozi za promene u ponudi</vt:lpstr>
      <vt:lpstr>Razlozi za promene u ponudi</vt:lpstr>
      <vt:lpstr>OSNOVNA OBELEŽJA TRŽIŠNE PONUDE</vt:lpstr>
      <vt:lpstr>Slide 34</vt:lpstr>
      <vt:lpstr>ELASTIČNOST PONUDE</vt:lpstr>
      <vt:lpstr>OSNOVNA OBELEŽJA TRAŽNJE NA TRŽIŠTU</vt:lpstr>
      <vt:lpstr>EFEKAT SUPSTITUCIJE PROIZVODA</vt:lpstr>
      <vt:lpstr>TRAŽNJA I RASPOLOŽIVI DOHODAK</vt:lpstr>
      <vt:lpstr>INVERZNA KRETANJA CENA I TRAŽNJE</vt:lpstr>
      <vt:lpstr>ELASTIČNOST TRAŽNJE</vt:lpstr>
      <vt:lpstr>PET OBLIKA ELASTIČNOSTI TRAŽNJE</vt:lpstr>
      <vt:lpstr>FAKTORI OD KOJIH ZAVISI ELASTIČNOST TRAŽNJE</vt:lpstr>
      <vt:lpstr>URAVNOTEŽENOST PONUDE I TRAŽNJE (TRŽIŠNA RAVNOTEŽA)</vt:lpstr>
      <vt:lpstr>Slide 44</vt:lpstr>
      <vt:lpstr>Slide 45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ЕКОНОМИКА ТУРИЗМА</dc:title>
  <dc:creator>Maja</dc:creator>
  <cp:lastModifiedBy>Maja</cp:lastModifiedBy>
  <cp:revision>5</cp:revision>
  <dcterms:created xsi:type="dcterms:W3CDTF">2025-04-25T10:16:55Z</dcterms:created>
  <dcterms:modified xsi:type="dcterms:W3CDTF">2025-04-25T11:03:31Z</dcterms:modified>
</cp:coreProperties>
</file>