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71" r:id="rId3"/>
    <p:sldId id="272" r:id="rId4"/>
    <p:sldId id="258" r:id="rId5"/>
    <p:sldId id="264" r:id="rId6"/>
    <p:sldId id="273" r:id="rId7"/>
    <p:sldId id="274" r:id="rId8"/>
    <p:sldId id="27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F68C294-3771-4CB5-9CD1-365DD5ADF127}">
          <p14:sldIdLst>
            <p14:sldId id="256"/>
          </p14:sldIdLst>
        </p14:section>
        <p14:section name="Untitled Section" id="{6DF4E228-F172-449B-9E95-AAA73A1528D5}">
          <p14:sldIdLst>
            <p14:sldId id="271"/>
            <p14:sldId id="272"/>
            <p14:sldId id="258"/>
            <p14:sldId id="264"/>
            <p14:sldId id="273"/>
            <p14:sldId id="274"/>
            <p14:sldId id="27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C1514543-717B-472C-B369-B9CA472A0DA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249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31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1514543-717B-472C-B369-B9CA472A0DA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4995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0" pos="4842">
          <p15:clr>
            <a:srgbClr val="FBAE40"/>
          </p15:clr>
        </p15:guide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7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94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2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02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96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3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4543-717B-472C-B369-B9CA472A0DA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7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C1514543-717B-472C-B369-B9CA472A0DA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5615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0" pos="4842">
          <p15:clr>
            <a:srgbClr val="FBAE40"/>
          </p15:clr>
        </p15:guide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1514543-717B-472C-B369-B9CA472A0DA6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73459327-31EB-4B66-A8E0-632E9EAC6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62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0" pos="2124">
          <p15:clr>
            <a:srgbClr val="F26B43"/>
          </p15:clr>
        </p15:guide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360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pos="5400">
          <p15:clr>
            <a:srgbClr val="F26B43"/>
          </p15:clr>
        </p15:guide>
        <p15:guide id="8" pos="24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oks on an armchair">
            <a:extLst>
              <a:ext uri="{FF2B5EF4-FFF2-40B4-BE49-F238E27FC236}">
                <a16:creationId xmlns:a16="http://schemas.microsoft.com/office/drawing/2014/main" xmlns="" id="{BCA800B1-769F-BB65-3019-A37A2806F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" r="574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4" y="228601"/>
            <a:ext cx="5726990" cy="5183658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Berlin Sans FB" panose="020E0602020502020306" pitchFamily="34" charset="0"/>
              </a:rPr>
              <a:t>MOCK TEST</a:t>
            </a:r>
            <a:r>
              <a:rPr lang="sr-Latn-RS" sz="5200" dirty="0">
                <a:latin typeface="Berlin Sans FB" panose="020E0602020502020306" pitchFamily="34" charset="0"/>
              </a:rPr>
              <a:t/>
            </a:r>
            <a:br>
              <a:rPr lang="sr-Latn-RS" sz="5200" dirty="0">
                <a:latin typeface="Berlin Sans FB" panose="020E0602020502020306" pitchFamily="34" charset="0"/>
              </a:rPr>
            </a:br>
            <a:r>
              <a:rPr lang="en-US" sz="5200" dirty="0">
                <a:latin typeface="Berlin Sans FB" panose="020E0602020502020306" pitchFamily="34" charset="0"/>
              </a:rPr>
              <a:t>ENGLISH EJ</a:t>
            </a:r>
            <a:r>
              <a:rPr lang="sr-Latn-RS" sz="5200" dirty="0">
                <a:latin typeface="Berlin Sans FB" panose="020E0602020502020306" pitchFamily="34" charset="0"/>
              </a:rPr>
              <a:t>B</a:t>
            </a:r>
            <a:r>
              <a:rPr lang="en-US" sz="6000" dirty="0">
                <a:latin typeface="Berlin Sans FB" panose="020E0602020502020306" pitchFamily="34" charset="0"/>
              </a:rPr>
              <a:t>3</a:t>
            </a:r>
            <a:r>
              <a:rPr lang="en-US" sz="5200" dirty="0">
                <a:latin typeface="Berlin Sans FB" panose="020E0602020502020306" pitchFamily="34" charset="0"/>
              </a:rPr>
              <a:t> </a:t>
            </a:r>
            <a:br>
              <a:rPr lang="en-US" sz="5200" dirty="0">
                <a:latin typeface="Berlin Sans FB" panose="020E0602020502020306" pitchFamily="34" charset="0"/>
              </a:rPr>
            </a:br>
            <a:r>
              <a:rPr lang="en-US" sz="3100" dirty="0">
                <a:latin typeface="Berlin Sans FB" panose="020E0602020502020306" pitchFamily="34" charset="0"/>
              </a:rPr>
              <a:t>unit 8</a:t>
            </a:r>
            <a:r>
              <a:rPr lang="en-US" sz="3100" dirty="0">
                <a:solidFill>
                  <a:schemeClr val="tx1"/>
                </a:solidFill>
              </a:rPr>
              <a:t/>
            </a:r>
            <a:br>
              <a:rPr lang="en-US" sz="3100" dirty="0">
                <a:solidFill>
                  <a:schemeClr val="tx1"/>
                </a:solidFill>
              </a:rPr>
            </a:br>
            <a:r>
              <a:rPr lang="en-US" sz="3100" dirty="0">
                <a:latin typeface="Berlin Sans FB" panose="020E0602020502020306" pitchFamily="34" charset="0"/>
              </a:rPr>
              <a:t/>
            </a:r>
            <a:br>
              <a:rPr lang="en-US" sz="3100" dirty="0">
                <a:latin typeface="Berlin Sans FB" panose="020E0602020502020306" pitchFamily="34" charset="0"/>
              </a:rPr>
            </a:br>
            <a:r>
              <a:rPr lang="en-US" sz="5200" dirty="0">
                <a:latin typeface="Berlin Sans FB" panose="020E0602020502020306" pitchFamily="34" charset="0"/>
              </a:rPr>
              <a:t/>
            </a:r>
            <a:br>
              <a:rPr lang="en-US" sz="5200" dirty="0">
                <a:latin typeface="Berlin Sans FB" panose="020E0602020502020306" pitchFamily="34" charset="0"/>
              </a:rPr>
            </a:br>
            <a:r>
              <a:rPr lang="en-US" sz="5200" dirty="0">
                <a:latin typeface="Berlin Sans FB" panose="020E0602020502020306" pitchFamily="34" charset="0"/>
              </a:rPr>
              <a:t/>
            </a:r>
            <a:br>
              <a:rPr lang="en-US" sz="5200" dirty="0">
                <a:latin typeface="Berlin Sans FB" panose="020E0602020502020306" pitchFamily="34" charset="0"/>
              </a:rPr>
            </a:br>
            <a:r>
              <a:rPr lang="en-US" sz="5200" dirty="0">
                <a:latin typeface="Berlin Sans FB" panose="020E0602020502020306" pitchFamily="34" charset="0"/>
              </a:rPr>
              <a:t/>
            </a:r>
            <a:br>
              <a:rPr lang="en-US" sz="5200" dirty="0">
                <a:latin typeface="Berlin Sans FB" panose="020E0602020502020306" pitchFamily="34" charset="0"/>
              </a:rPr>
            </a:br>
            <a:endParaRPr lang="en-US" sz="5200" dirty="0">
              <a:latin typeface="Berlin Sans FB" panose="020E0602020502020306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640850"/>
            <a:ext cx="5726990" cy="603430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AA94FB8C-E571-44EE-B6FB-9D4D378B5C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6">
            <a:extLst>
              <a:ext uri="{FF2B5EF4-FFF2-40B4-BE49-F238E27FC236}">
                <a16:creationId xmlns:a16="http://schemas.microsoft.com/office/drawing/2014/main" xmlns="" id="{97EF6CE1-A1CD-4E7C-836A-7FE57149AE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838008" y="1189204"/>
            <a:ext cx="305991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63721E-3A2F-4513-B874-11D1D4B20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59678"/>
            <a:ext cx="7429500" cy="4952492"/>
          </a:xfrm>
        </p:spPr>
        <p:txBody>
          <a:bodyPr/>
          <a:lstStyle/>
          <a:p>
            <a:pPr algn="l"/>
            <a:r>
              <a:rPr lang="sr-Latn-RS" dirty="0">
                <a:solidFill>
                  <a:schemeClr val="accent4">
                    <a:lumMod val="75000"/>
                  </a:schemeClr>
                </a:solidFill>
              </a:rPr>
              <a:t>Co</a:t>
            </a:r>
            <a:r>
              <a:rPr lang="en-GB" dirty="0" err="1">
                <a:solidFill>
                  <a:schemeClr val="accent4">
                    <a:lumMod val="75000"/>
                  </a:schemeClr>
                </a:solidFill>
              </a:rPr>
              <a:t>mplete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 with right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E9EF06-FB91-4C2E-BF07-9D2A7944C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45830"/>
            <a:ext cx="8039100" cy="4952493"/>
          </a:xfrm>
        </p:spPr>
        <p:txBody>
          <a:bodyPr>
            <a:normAutofit/>
          </a:bodyPr>
          <a:lstStyle/>
          <a:p>
            <a:r>
              <a:rPr lang="en-GB" sz="3200" dirty="0"/>
              <a:t>Passengers go to b… r… to get their bags.</a:t>
            </a:r>
          </a:p>
          <a:p>
            <a:r>
              <a:rPr lang="en-US" sz="3200" dirty="0"/>
              <a:t>P… c… will check the visa if it is needed.</a:t>
            </a:r>
          </a:p>
          <a:p>
            <a:r>
              <a:rPr lang="en-US" sz="3200" dirty="0"/>
              <a:t>You need to show your b… p… before you get on the plane. </a:t>
            </a:r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835079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63721E-3A2F-4513-B874-11D1D4B20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59678"/>
            <a:ext cx="7658100" cy="4952492"/>
          </a:xfrm>
        </p:spPr>
        <p:txBody>
          <a:bodyPr/>
          <a:lstStyle/>
          <a:p>
            <a:pPr algn="l"/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E9EF06-FB91-4C2E-BF07-9D2A7944C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143000"/>
            <a:ext cx="8458200" cy="5333999"/>
          </a:xfrm>
        </p:spPr>
        <p:txBody>
          <a:bodyPr>
            <a:normAutofit/>
          </a:bodyPr>
          <a:lstStyle/>
          <a:p>
            <a:r>
              <a:rPr lang="en-GB" sz="3200" dirty="0"/>
              <a:t>Passengers go to baggage reclaim to get their bags.</a:t>
            </a:r>
          </a:p>
          <a:p>
            <a:r>
              <a:rPr lang="en-US" sz="3200" dirty="0"/>
              <a:t>Passport control will check the visa if it is needed.</a:t>
            </a:r>
          </a:p>
          <a:p>
            <a:r>
              <a:rPr lang="en-US" sz="3200" dirty="0"/>
              <a:t>You need to show your boarding pass before you get on the plane. </a:t>
            </a:r>
          </a:p>
          <a:p>
            <a:endParaRPr lang="en-US" sz="3200" dirty="0"/>
          </a:p>
          <a:p>
            <a:endParaRPr lang="en-US" sz="3200" dirty="0">
              <a:solidFill>
                <a:schemeClr val="tx1"/>
              </a:solidFill>
            </a:endParaRPr>
          </a:p>
          <a:p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907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53228"/>
            <a:ext cx="7391400" cy="108093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Fill the gaps with </a:t>
            </a:r>
            <a:r>
              <a:rPr lang="sr-Latn-RS" dirty="0">
                <a:solidFill>
                  <a:schemeClr val="accent4">
                    <a:lumMod val="75000"/>
                  </a:schemeClr>
                </a:solidFill>
              </a:rPr>
              <a:t>modal verbs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: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886699" cy="4547822"/>
          </a:xfrm>
        </p:spPr>
        <p:txBody>
          <a:bodyPr>
            <a:noAutofit/>
          </a:bodyPr>
          <a:lstStyle/>
          <a:p>
            <a:r>
              <a:rPr lang="en-US" sz="3000" dirty="0"/>
              <a:t>Passengers ……. use mobiles during the flight. </a:t>
            </a:r>
          </a:p>
          <a:p>
            <a:r>
              <a:rPr lang="en-US" sz="3000" dirty="0"/>
              <a:t>Passengers ……. read the safety card. </a:t>
            </a:r>
          </a:p>
          <a:p>
            <a:r>
              <a:rPr lang="en-US" sz="3000" dirty="0"/>
              <a:t>Passengers ….. fasten seat belts.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286000"/>
            <a:ext cx="6659880" cy="457200"/>
          </a:xfrm>
        </p:spPr>
        <p:txBody>
          <a:bodyPr>
            <a:noAutofit/>
          </a:bodyPr>
          <a:lstStyle/>
          <a:p>
            <a:pPr algn="l"/>
            <a:r>
              <a:rPr lang="en-US" sz="3200"/>
              <a:t/>
            </a:r>
            <a:br>
              <a:rPr lang="en-US" sz="3200"/>
            </a:br>
            <a:r>
              <a:rPr lang="en-US" sz="3200" i="0">
                <a:latin typeface="+mn-lt"/>
              </a:rPr>
              <a:t/>
            </a:r>
            <a:br>
              <a:rPr lang="en-US" sz="3200" i="0">
                <a:latin typeface="+mn-lt"/>
              </a:rPr>
            </a:br>
            <a:endParaRPr lang="en-US" sz="3200" i="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467600" cy="3124200"/>
          </a:xfrm>
        </p:spPr>
        <p:txBody>
          <a:bodyPr>
            <a:normAutofit/>
          </a:bodyPr>
          <a:lstStyle/>
          <a:p>
            <a:r>
              <a:rPr lang="en-US" sz="3000" dirty="0"/>
              <a:t>Passengers mustn’t (aren’t allowed to) use mobiles during the flight. </a:t>
            </a:r>
          </a:p>
          <a:p>
            <a:r>
              <a:rPr lang="en-US" sz="3000" dirty="0"/>
              <a:t>Passengers should read the safety card. </a:t>
            </a:r>
          </a:p>
          <a:p>
            <a:r>
              <a:rPr lang="en-US" sz="3000" dirty="0"/>
              <a:t>Passengers must (have to) fasten seat belts.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44E996-CB18-400B-BF22-2FFFA286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53228"/>
            <a:ext cx="8382000" cy="1080938"/>
          </a:xfrm>
        </p:spPr>
        <p:txBody>
          <a:bodyPr>
            <a:normAutofit/>
          </a:bodyPr>
          <a:lstStyle/>
          <a:p>
            <a:pPr algn="l"/>
            <a:r>
              <a:rPr lang="sr-Latn-RS" dirty="0">
                <a:solidFill>
                  <a:schemeClr val="accent4">
                    <a:lumMod val="75000"/>
                  </a:schemeClr>
                </a:solidFill>
              </a:rPr>
              <a:t>W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rite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C4A3D1-6CDB-41EB-A106-2FFA2C7F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00200"/>
            <a:ext cx="8039099" cy="4624022"/>
          </a:xfrm>
        </p:spPr>
        <p:txBody>
          <a:bodyPr>
            <a:normAutofit/>
          </a:bodyPr>
          <a:lstStyle/>
          <a:p>
            <a:r>
              <a:rPr lang="en-GB" sz="3200" dirty="0"/>
              <a:t>Boarding pass/card</a:t>
            </a:r>
          </a:p>
          <a:p>
            <a:r>
              <a:rPr lang="en-GB" sz="3200" dirty="0"/>
              <a:t>Arrivals</a:t>
            </a:r>
          </a:p>
          <a:p>
            <a:r>
              <a:rPr lang="en-GB" sz="3200" dirty="0"/>
              <a:t>Take off</a:t>
            </a:r>
          </a:p>
        </p:txBody>
      </p:sp>
    </p:spTree>
    <p:extLst>
      <p:ext uri="{BB962C8B-B14F-4D97-AF65-F5344CB8AC3E}">
        <p14:creationId xmlns:p14="http://schemas.microsoft.com/office/powerpoint/2010/main" val="1471040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44E996-CB18-400B-BF22-2FFFA286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53228"/>
            <a:ext cx="8686800" cy="1080938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C4A3D1-6CDB-41EB-A106-2FFA2C7F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34166"/>
            <a:ext cx="8191499" cy="4390056"/>
          </a:xfrm>
        </p:spPr>
        <p:txBody>
          <a:bodyPr>
            <a:normAutofit/>
          </a:bodyPr>
          <a:lstStyle/>
          <a:p>
            <a:r>
              <a:rPr lang="en-GB" sz="3200" dirty="0"/>
              <a:t>Boarding pass/card – passengers need it to get on the plane</a:t>
            </a:r>
          </a:p>
          <a:p>
            <a:r>
              <a:rPr lang="en-GB" sz="3200" dirty="0"/>
              <a:t>Arrivals – part of the airport where passengers come </a:t>
            </a:r>
            <a:r>
              <a:rPr lang="en-GB" sz="3200"/>
              <a:t>after their </a:t>
            </a:r>
            <a:r>
              <a:rPr lang="en-GB" sz="3200" dirty="0"/>
              <a:t>flight</a:t>
            </a:r>
          </a:p>
          <a:p>
            <a:r>
              <a:rPr lang="en-GB" sz="3200" dirty="0"/>
              <a:t>Take off – plane starts flying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105878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0B2BD0-1D2D-4F0A-B807-BDFDE1C0C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69066"/>
            <a:ext cx="4114800" cy="4952492"/>
          </a:xfrm>
        </p:spPr>
        <p:txBody>
          <a:bodyPr/>
          <a:lstStyle/>
          <a:p>
            <a:pPr algn="l"/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bonus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C5D82D-4DEF-45DF-B8E1-B6DA2D9A7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0" y="569066"/>
            <a:ext cx="5867400" cy="5655156"/>
          </a:xfrm>
        </p:spPr>
        <p:txBody>
          <a:bodyPr>
            <a:normAutofit/>
          </a:bodyPr>
          <a:lstStyle/>
          <a:p>
            <a:r>
              <a:rPr lang="en-GB" sz="3000" dirty="0"/>
              <a:t>name three words for small bags passengers take with them during the flight</a:t>
            </a:r>
          </a:p>
          <a:p>
            <a:r>
              <a:rPr lang="en-GB" sz="3000" dirty="0"/>
              <a:t>name three jobs in </a:t>
            </a:r>
            <a:r>
              <a:rPr lang="en-GB" sz="3000"/>
              <a:t>air travel</a:t>
            </a:r>
            <a:endParaRPr lang="en-GB" sz="3000" dirty="0"/>
          </a:p>
          <a:p>
            <a:pPr marL="0" indent="0">
              <a:buNone/>
            </a:pPr>
            <a:endParaRPr lang="en-GB" sz="3000" dirty="0"/>
          </a:p>
          <a:p>
            <a:endParaRPr lang="en-GB" sz="3000" dirty="0"/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538702383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Headlines" id="{3841520A-25F2-4EB8-BE4C-611DB5ABEED9}" vid="{ECD25A4C-D97E-4C12-84B1-63580BFFAE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Headlines</Template>
  <TotalTime>245</TotalTime>
  <Words>198</Words>
  <Application>Microsoft Office PowerPoint</Application>
  <PresentationFormat>Projekcija na ekranu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9" baseType="lpstr">
      <vt:lpstr>Headlines</vt:lpstr>
      <vt:lpstr>MOCK TEST ENGLISH EJB3  unit 8     </vt:lpstr>
      <vt:lpstr>Complete with right words</vt:lpstr>
      <vt:lpstr>PowerPoint prezentacija</vt:lpstr>
      <vt:lpstr>Fill the gaps with modal verbs: </vt:lpstr>
      <vt:lpstr>  </vt:lpstr>
      <vt:lpstr>Write definitions</vt:lpstr>
      <vt:lpstr>PowerPoint prezentacija</vt:lpstr>
      <vt:lpstr>bonus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MOCK TEST 2 ENGLISH A2</dc:title>
  <dc:creator>Emilija Lipovsek</dc:creator>
  <cp:lastModifiedBy>Emilija Lipovsek</cp:lastModifiedBy>
  <cp:revision>14</cp:revision>
  <dcterms:created xsi:type="dcterms:W3CDTF">2020-05-12T16:24:34Z</dcterms:created>
  <dcterms:modified xsi:type="dcterms:W3CDTF">2023-11-30T08:29:52Z</dcterms:modified>
</cp:coreProperties>
</file>