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6"/>
  </p:notesMasterIdLst>
  <p:sldIdLst>
    <p:sldId id="256" r:id="rId2"/>
    <p:sldId id="277" r:id="rId3"/>
    <p:sldId id="286" r:id="rId4"/>
    <p:sldId id="322" r:id="rId5"/>
    <p:sldId id="263" r:id="rId6"/>
    <p:sldId id="288" r:id="rId7"/>
    <p:sldId id="282" r:id="rId8"/>
    <p:sldId id="266" r:id="rId9"/>
    <p:sldId id="290" r:id="rId10"/>
    <p:sldId id="262" r:id="rId11"/>
    <p:sldId id="287" r:id="rId12"/>
    <p:sldId id="332" r:id="rId13"/>
    <p:sldId id="310" r:id="rId14"/>
    <p:sldId id="284" r:id="rId15"/>
    <p:sldId id="311" r:id="rId16"/>
    <p:sldId id="272" r:id="rId17"/>
    <p:sldId id="301" r:id="rId18"/>
    <p:sldId id="298" r:id="rId19"/>
    <p:sldId id="315" r:id="rId20"/>
    <p:sldId id="285" r:id="rId21"/>
    <p:sldId id="309" r:id="rId22"/>
    <p:sldId id="306" r:id="rId23"/>
    <p:sldId id="265" r:id="rId24"/>
    <p:sldId id="299" r:id="rId25"/>
    <p:sldId id="279" r:id="rId26"/>
    <p:sldId id="317" r:id="rId27"/>
    <p:sldId id="333" r:id="rId28"/>
    <p:sldId id="296" r:id="rId29"/>
    <p:sldId id="318" r:id="rId30"/>
    <p:sldId id="302" r:id="rId31"/>
    <p:sldId id="303" r:id="rId32"/>
    <p:sldId id="259" r:id="rId33"/>
    <p:sldId id="312" r:id="rId34"/>
    <p:sldId id="293" r:id="rId35"/>
    <p:sldId id="275" r:id="rId36"/>
    <p:sldId id="271" r:id="rId37"/>
    <p:sldId id="295" r:id="rId38"/>
    <p:sldId id="270" r:id="rId39"/>
    <p:sldId id="273" r:id="rId40"/>
    <p:sldId id="320" r:id="rId41"/>
    <p:sldId id="325" r:id="rId42"/>
    <p:sldId id="267" r:id="rId43"/>
    <p:sldId id="324" r:id="rId44"/>
    <p:sldId id="323" r:id="rId45"/>
    <p:sldId id="283" r:id="rId46"/>
    <p:sldId id="330" r:id="rId47"/>
    <p:sldId id="305" r:id="rId48"/>
    <p:sldId id="326" r:id="rId49"/>
    <p:sldId id="327" r:id="rId50"/>
    <p:sldId id="331" r:id="rId51"/>
    <p:sldId id="321" r:id="rId52"/>
    <p:sldId id="261" r:id="rId53"/>
    <p:sldId id="297" r:id="rId54"/>
    <p:sldId id="292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EE8F0"/>
    <a:srgbClr val="66CCFF"/>
    <a:srgbClr val="FFFF99"/>
    <a:srgbClr val="FF66FF"/>
    <a:srgbClr val="FF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023" autoAdjust="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81DFB-091F-4E76-9C2A-DC662149A318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436DB-C21C-43D6-94D2-DA48F1B58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7091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436DB-C21C-43D6-94D2-DA48F1B5814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436DB-C21C-43D6-94D2-DA48F1B5814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2F56-5249-4D69-8443-717B10FA843F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mpus.ac.rs/pronadji-se/student" TargetMode="External"/><Relationship Id="rId2" Type="http://schemas.openxmlformats.org/officeDocument/2006/relationships/hyperlink" Target="https://erasmusplus.rs/visoko-obrazovanje/projekti-mobilnosti-visoko-obrazovanj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esaa-eu.org/about-us/esa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obrazovanje.euinfo.rs/wp-content/uploads/2020/10/Stipendije-2020-2021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ilto:erasmus@assb.edu.r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assb.edu.rs/konkurs-za-mobilnost-studenata-u-svrhu-studiranja-na-visokoskolskim-ustanovama-u-programskim-zemljama-2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uropa.eu/europass/eportfolio/screen/cv-editor?lang=en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rasmus@assb.edu.rs" TargetMode="External"/><Relationship Id="rId2" Type="http://schemas.openxmlformats.org/officeDocument/2006/relationships/hyperlink" Target="https://www.visokaturisticka.edu.rs/vesti/info/borko_210528203432/konkurs%20za%20%D0%9A%D0%90103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zv.uni-nm.si/en/international_cooperation/student_mobility/" TargetMode="External"/><Relationship Id="rId2" Type="http://schemas.openxmlformats.org/officeDocument/2006/relationships/hyperlink" Target="https://www.uni-bamberg.de/en/studies/exchange-students-eg-erasmus/how-do-i-apply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ist.hr/me%C4%91unarodna-suradnja/me%C4%91unarodna-razmjena-i-natjecaji/razmjena-studenata/studijski-boravak/erasmus/suradnja-me%C4%91u-programskim-drzavama-ka103" TargetMode="External"/><Relationship Id="rId4" Type="http://schemas.openxmlformats.org/officeDocument/2006/relationships/hyperlink" Target="https://vist.si/erasmu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uni-bamberg.de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-bamberg.de/fileadmin/uni/verwaltung/auslandsamt/Mariia/Kurslisten_auf_Englisch/Englische_Kurse_WS_20-21.pdf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fzv.uni-nm.si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fzv.uni-nm.si/en/1st_cycle/physiotherapy/" TargetMode="External"/><Relationship Id="rId2" Type="http://schemas.openxmlformats.org/officeDocument/2006/relationships/hyperlink" Target="https://fzv.uni-nm.si/en/1st_cycle/nursing_car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vist.si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unist.hr/studiji-i-nastav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fst.unist.hr/en/study/international-students/studying-at-our-faculty" TargetMode="External"/><Relationship Id="rId2" Type="http://schemas.openxmlformats.org/officeDocument/2006/relationships/hyperlink" Target="https://www.unist.hr/studiji-i-nastava/studijski-programi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uopa.esngreece.gr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uni-bamberg.de/en/studies/living-studying/accommodation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instagram.com/jeca_pereca_t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assb.edu.rs/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mailto:andrea.zerajic@vhs.edu.rs" TargetMode="External"/><Relationship Id="rId3" Type="http://schemas.openxmlformats.org/officeDocument/2006/relationships/hyperlink" Target="mailto:emilijal@visokaturisticka.edu.rs" TargetMode="External"/><Relationship Id="rId7" Type="http://schemas.openxmlformats.org/officeDocument/2006/relationships/hyperlink" Target="mailto:sanja@vzsbeograd.edu.rs" TargetMode="External"/><Relationship Id="rId2" Type="http://schemas.openxmlformats.org/officeDocument/2006/relationships/hyperlink" Target="mailto:erasmus@assb.edu.r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ila@vzsbeograd.edu.rs" TargetMode="External"/><Relationship Id="rId5" Type="http://schemas.openxmlformats.org/officeDocument/2006/relationships/hyperlink" Target="mailto:smiljkak@visokaturisticka.edu.rs" TargetMode="External"/><Relationship Id="rId4" Type="http://schemas.openxmlformats.org/officeDocument/2006/relationships/hyperlink" Target="mailto:setjetting@gmail.com" TargetMode="External"/><Relationship Id="rId9" Type="http://schemas.openxmlformats.org/officeDocument/2006/relationships/hyperlink" Target="mailto:sasa.masic@vhs.edu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1"/>
            <a:ext cx="8643998" cy="1142983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>Erasmus+ INFO DAN</a:t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>1</a:t>
            </a:r>
            <a:r>
              <a:rPr lang="en-US" sz="4000" dirty="0" smtClean="0">
                <a:latin typeface="Book Antiqua" pitchFamily="18" charset="0"/>
              </a:rPr>
              <a:t>5</a:t>
            </a:r>
            <a:r>
              <a:rPr lang="sr-Latn-RS" sz="4000" dirty="0" smtClean="0">
                <a:latin typeface="Book Antiqua" pitchFamily="18" charset="0"/>
              </a:rPr>
              <a:t>. </a:t>
            </a:r>
            <a:r>
              <a:rPr lang="en-US" sz="4000" dirty="0" err="1" smtClean="0">
                <a:latin typeface="Book Antiqua" pitchFamily="18" charset="0"/>
              </a:rPr>
              <a:t>decembar</a:t>
            </a:r>
            <a:r>
              <a:rPr lang="sr-Latn-RS" sz="4000" dirty="0" smtClean="0">
                <a:latin typeface="Book Antiqua" pitchFamily="18" charset="0"/>
              </a:rPr>
              <a:t> 2021. godine </a:t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/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endParaRPr lang="en-US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2984"/>
            <a:ext cx="9144000" cy="428628"/>
          </a:xfrm>
        </p:spPr>
        <p:txBody>
          <a:bodyPr>
            <a:noAutofit/>
          </a:bodyPr>
          <a:lstStyle/>
          <a:p>
            <a:r>
              <a:rPr lang="sr-Latn-RS" sz="2800" b="1" dirty="0" smtClean="0">
                <a:solidFill>
                  <a:srgbClr val="0070C0"/>
                </a:solidFill>
                <a:latin typeface="Californian FB" pitchFamily="18" charset="0"/>
              </a:rPr>
              <a:t>dr Smiljka Kesić, OLS koordinator</a:t>
            </a:r>
          </a:p>
        </p:txBody>
      </p:sp>
      <p:pic>
        <p:nvPicPr>
          <p:cNvPr id="2050" name="Picture 2" descr="C:\Users\User\Desktop\eu_flag_co_funded_pos_rgb_lef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581128"/>
            <a:ext cx="3857620" cy="19288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122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4714884"/>
            <a:ext cx="3604834" cy="19288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4577" name="Picture 1" descr="C:\Users\User\Desktop\Desktop\EN - KM 4.6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1714488"/>
            <a:ext cx="5429288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rgbClr val="AEE8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Sadržaj</a:t>
            </a:r>
            <a:endParaRPr lang="en-US" sz="40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5643602" cy="47688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RS" dirty="0" smtClean="0">
                <a:latin typeface="Californian FB" pitchFamily="18" charset="0"/>
              </a:rPr>
              <a:t>1. </a:t>
            </a:r>
            <a:r>
              <a:rPr lang="sr-Latn-RS" sz="2800" b="1" dirty="0" smtClean="0">
                <a:latin typeface="Californian FB" pitchFamily="18" charset="0"/>
              </a:rPr>
              <a:t>Specifičnost Erasmus+ Programa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a) Zašto Erasmus?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b) Stipendija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c) Prijava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d) Priprema za odlazak</a:t>
            </a:r>
          </a:p>
          <a:p>
            <a:pPr marL="625475" indent="-260350">
              <a:buNone/>
            </a:pPr>
            <a:endParaRPr lang="sr-Latn-RS" sz="1800" dirty="0" smtClean="0">
              <a:latin typeface="Californian FB" pitchFamily="18" charset="0"/>
            </a:endParaRPr>
          </a:p>
          <a:p>
            <a:pPr marL="625475" indent="-625475">
              <a:buNone/>
            </a:pPr>
            <a:r>
              <a:rPr lang="sr-Latn-RS" sz="2800" dirty="0" smtClean="0">
                <a:latin typeface="Californian FB" pitchFamily="18" charset="0"/>
              </a:rPr>
              <a:t>2</a:t>
            </a:r>
            <a:r>
              <a:rPr lang="sr-Latn-RS" sz="2800" b="1" dirty="0" smtClean="0">
                <a:latin typeface="Californian FB" pitchFamily="18" charset="0"/>
              </a:rPr>
              <a:t>. Jedno Erasmus+ iskustvo</a:t>
            </a:r>
          </a:p>
          <a:p>
            <a:pPr marL="625475" indent="-625475">
              <a:buNone/>
            </a:pPr>
            <a:endParaRPr lang="sr-Latn-RS" sz="1600" dirty="0" smtClean="0">
              <a:latin typeface="Californian FB" pitchFamily="18" charset="0"/>
            </a:endParaRPr>
          </a:p>
          <a:p>
            <a:pPr marL="625475" indent="-625475">
              <a:buNone/>
            </a:pPr>
            <a:r>
              <a:rPr lang="sr-Latn-RS" sz="2800" dirty="0" smtClean="0">
                <a:latin typeface="Californian FB" pitchFamily="18" charset="0"/>
              </a:rPr>
              <a:t>3. </a:t>
            </a:r>
            <a:r>
              <a:rPr lang="sr-Latn-RS" sz="2800" b="1" dirty="0" smtClean="0">
                <a:latin typeface="Californian FB" pitchFamily="18" charset="0"/>
              </a:rPr>
              <a:t>Pitanja i odgovori</a:t>
            </a:r>
          </a:p>
          <a:p>
            <a:endParaRPr lang="sr-Latn-RS" dirty="0" smtClean="0">
              <a:latin typeface="Californian FB" pitchFamily="18" charset="0"/>
            </a:endParaRPr>
          </a:p>
          <a:p>
            <a:endParaRPr lang="en-US" dirty="0">
              <a:latin typeface="Californian FB" pitchFamily="18" charset="0"/>
            </a:endParaRPr>
          </a:p>
        </p:txBody>
      </p:sp>
      <p:sp>
        <p:nvSpPr>
          <p:cNvPr id="2052" name="AutoShape 4" descr="The Birthday of the Erasmus programme - Youthrepor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C:\Users\User\Desktop\erasm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500174"/>
            <a:ext cx="3000364" cy="43577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image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6072230"/>
          </a:xfrm>
          <a:prstGeom prst="rect">
            <a:avLst/>
          </a:prstGeom>
          <a:solidFill>
            <a:srgbClr val="AEE8F0"/>
          </a:solidFill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Specifičnosti ERASMUS+ PROGRAMA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400" b="1" dirty="0" smtClean="0">
                <a:solidFill>
                  <a:schemeClr val="tx1"/>
                </a:solidFill>
                <a:latin typeface="Californian FB" pitchFamily="18" charset="0"/>
              </a:rPr>
              <a:t>OPŠTE INFORMACIJE</a:t>
            </a:r>
            <a:endParaRPr lang="en-US" sz="2400" b="1" dirty="0">
              <a:solidFill>
                <a:schemeClr val="tx1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sz="3600" b="1" dirty="0" smtClean="0">
                <a:latin typeface="Californian FB" pitchFamily="18" charset="0"/>
              </a:rPr>
              <a:t>ERASMUS+ PROGRAM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2700" dirty="0" smtClean="0">
                <a:latin typeface="Californian FB" pitchFamily="18" charset="0"/>
                <a:hlinkClick r:id="rId2"/>
              </a:rPr>
              <a:t>https://erasmusplus.rs/visoko-obrazovanje/projekti-mobilnosti-visoko-obrazovanje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en-US" sz="2700" dirty="0" err="1" smtClean="0">
                <a:latin typeface="Californian FB" pitchFamily="18" charset="0"/>
                <a:hlinkClick r:id="rId3"/>
              </a:rPr>
              <a:t>https://tempus.ac.rs/pronadji-se/student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8868"/>
            <a:ext cx="4500562" cy="4143404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 smtClean="0">
                <a:latin typeface="Californian FB" pitchFamily="18" charset="0"/>
              </a:rPr>
              <a:t>Erazmus</a:t>
            </a:r>
            <a:r>
              <a:rPr lang="en-US" sz="2600" dirty="0" smtClean="0">
                <a:latin typeface="Californian FB" pitchFamily="18" charset="0"/>
              </a:rPr>
              <a:t>+ je </a:t>
            </a:r>
            <a:r>
              <a:rPr lang="en-US" sz="2600" b="1" dirty="0" err="1" smtClean="0">
                <a:latin typeface="Californian FB" pitchFamily="18" charset="0"/>
              </a:rPr>
              <a:t>jedan</a:t>
            </a:r>
            <a:r>
              <a:rPr lang="en-US" sz="2600" b="1" dirty="0" smtClean="0">
                <a:latin typeface="Californian FB" pitchFamily="18" charset="0"/>
              </a:rPr>
              <a:t> </a:t>
            </a:r>
            <a:r>
              <a:rPr lang="en-US" sz="2600" b="1" dirty="0" err="1" smtClean="0">
                <a:latin typeface="Californian FB" pitchFamily="18" charset="0"/>
              </a:rPr>
              <a:t>od</a:t>
            </a:r>
            <a:r>
              <a:rPr lang="en-US" sz="2600" b="1" dirty="0" smtClean="0">
                <a:latin typeface="Californian FB" pitchFamily="18" charset="0"/>
              </a:rPr>
              <a:t> </a:t>
            </a:r>
            <a:r>
              <a:rPr lang="en-US" sz="2600" b="1" dirty="0" err="1" smtClean="0">
                <a:latin typeface="Californian FB" pitchFamily="18" charset="0"/>
              </a:rPr>
              <a:t>najvećih</a:t>
            </a:r>
            <a:r>
              <a:rPr lang="en-US" sz="2600" b="1" dirty="0" smtClean="0">
                <a:latin typeface="Californian FB" pitchFamily="18" charset="0"/>
              </a:rPr>
              <a:t> </a:t>
            </a:r>
            <a:r>
              <a:rPr lang="en-US" sz="2600" b="1" dirty="0" err="1" smtClean="0">
                <a:latin typeface="Californian FB" pitchFamily="18" charset="0"/>
              </a:rPr>
              <a:t>programa</a:t>
            </a:r>
            <a:r>
              <a:rPr lang="en-US" sz="2600" b="1" dirty="0" smtClean="0">
                <a:latin typeface="Californian FB" pitchFamily="18" charset="0"/>
              </a:rPr>
              <a:t> EU</a:t>
            </a:r>
            <a:r>
              <a:rPr lang="en-US" sz="2600" dirty="0" smtClean="0">
                <a:latin typeface="Californian FB" pitchFamily="18" charset="0"/>
              </a:rPr>
              <a:t>  </a:t>
            </a:r>
            <a:r>
              <a:rPr lang="en-US" sz="2600" dirty="0" err="1" smtClean="0">
                <a:latin typeface="Californian FB" pitchFamily="18" charset="0"/>
              </a:rPr>
              <a:t>koji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finansira</a:t>
            </a:r>
            <a:r>
              <a:rPr lang="sr-Latn-R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projekte</a:t>
            </a:r>
            <a:r>
              <a:rPr lang="en-US" sz="2600" dirty="0" smtClean="0">
                <a:latin typeface="Californian FB" pitchFamily="18" charset="0"/>
              </a:rPr>
              <a:t> </a:t>
            </a:r>
            <a:r>
              <a:rPr lang="en-US" sz="2600" dirty="0" err="1" smtClean="0">
                <a:latin typeface="Californian FB" pitchFamily="18" charset="0"/>
              </a:rPr>
              <a:t>mobilnosti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saradnje</a:t>
            </a:r>
            <a:r>
              <a:rPr lang="en-US" sz="2600" dirty="0" smtClean="0">
                <a:latin typeface="Californian FB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</a:rPr>
              <a:t>oblasti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obrazovanja</a:t>
            </a:r>
            <a:r>
              <a:rPr lang="en-US" sz="2600" dirty="0" smtClean="0">
                <a:latin typeface="Californian FB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</a:rPr>
              <a:t>obuka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mladih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sporta</a:t>
            </a:r>
            <a:r>
              <a:rPr lang="en-US" sz="2600" dirty="0" smtClean="0">
                <a:latin typeface="Californian FB" pitchFamily="18" charset="0"/>
              </a:rPr>
              <a:t>. </a:t>
            </a:r>
            <a:endParaRPr lang="sr-Latn-RS" sz="2600" dirty="0" smtClean="0">
              <a:latin typeface="Californian FB" pitchFamily="18" charset="0"/>
            </a:endParaRPr>
          </a:p>
          <a:p>
            <a:pPr algn="just"/>
            <a:endParaRPr lang="sr-Latn-RS" sz="2600" dirty="0" smtClean="0">
              <a:latin typeface="Californian FB" pitchFamily="18" charset="0"/>
            </a:endParaRPr>
          </a:p>
          <a:p>
            <a:pPr algn="just"/>
            <a:r>
              <a:rPr lang="sr-Latn-RS" sz="2600" dirty="0" smtClean="0">
                <a:latin typeface="Californian FB" pitchFamily="18" charset="0"/>
              </a:rPr>
              <a:t>KA1: mobilnost u svrhe studiranja i stručne prakse</a:t>
            </a:r>
            <a:endParaRPr lang="en-US" sz="2600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received_116701143999454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57430"/>
            <a:ext cx="4357718" cy="42148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Mobilnost radi studiranja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028828"/>
            <a:ext cx="5000660" cy="4972072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Za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mobilnost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kroz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studentske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razmene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: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boravak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studiranje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nekoj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inostranoj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VŠU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trajanju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od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 5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meseci</a:t>
            </a:r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r>
              <a:rPr lang="sr-Latn-RS" sz="2600" dirty="0" err="1" smtClean="0">
                <a:latin typeface="Californian FB" pitchFamily="18" charset="0"/>
                <a:cs typeface="Times New Roman" pitchFamily="18" charset="0"/>
              </a:rPr>
              <a:t>S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lušaju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se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predavanja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polažu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ispiti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b="1" u="sng" dirty="0" err="1" smtClean="0">
                <a:latin typeface="Californian FB" pitchFamily="18" charset="0"/>
                <a:cs typeface="Times New Roman" pitchFamily="18" charset="0"/>
              </a:rPr>
              <a:t>koji</a:t>
            </a:r>
            <a:r>
              <a:rPr lang="en-US" sz="2600" b="1" u="sng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b="1" u="sng" dirty="0" err="1" smtClean="0">
                <a:latin typeface="Californian FB" pitchFamily="18" charset="0"/>
                <a:cs typeface="Times New Roman" pitchFamily="18" charset="0"/>
              </a:rPr>
              <a:t>će</a:t>
            </a:r>
            <a:r>
              <a:rPr lang="en-US" sz="2600" b="1" u="sng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b="1" u="sng" dirty="0" err="1" smtClean="0">
                <a:latin typeface="Californian FB" pitchFamily="18" charset="0"/>
                <a:cs typeface="Times New Roman" pitchFamily="18" charset="0"/>
              </a:rPr>
              <a:t>biti</a:t>
            </a:r>
            <a:r>
              <a:rPr lang="en-US" sz="2600" b="1" u="sng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b="1" u="sng" dirty="0" err="1" smtClean="0">
                <a:latin typeface="Californian FB" pitchFamily="18" charset="0"/>
                <a:cs typeface="Times New Roman" pitchFamily="18" charset="0"/>
              </a:rPr>
              <a:t>priznati</a:t>
            </a:r>
            <a:r>
              <a:rPr lang="en-US" sz="2600" b="1" u="sng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po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povratku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matičnu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instituciju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Srbiji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. </a:t>
            </a:r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41986" name="Picture 2" descr="C:\Users\User\Desktop\international-student-mobil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785926"/>
            <a:ext cx="3286148" cy="43577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Studenti na razmeni</a:t>
            </a:r>
            <a:br>
              <a:rPr lang="sr-Latn-RS" sz="4000" b="1" dirty="0" smtClean="0">
                <a:latin typeface="Californian FB" pitchFamily="18" charset="0"/>
              </a:rPr>
            </a:br>
            <a:r>
              <a:rPr lang="sr-Latn-RS" sz="2000" b="1" dirty="0" smtClean="0">
                <a:latin typeface="Californian FB" pitchFamily="18" charset="0"/>
              </a:rPr>
              <a:t>(Exchange Students- </a:t>
            </a:r>
            <a:r>
              <a:rPr lang="sr-Latn-RS" sz="2000" dirty="0" smtClean="0">
                <a:latin typeface="Californian FB" pitchFamily="18" charset="0"/>
              </a:rPr>
              <a:t>Erasmus+, Ceepus etc.)</a:t>
            </a:r>
            <a:endParaRPr lang="en-US" sz="20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sr-Latn-RS" i="1" dirty="0" smtClean="0"/>
              <a:t>outgoing students</a:t>
            </a:r>
          </a:p>
          <a:p>
            <a:pPr algn="ctr"/>
            <a:r>
              <a:rPr lang="sr-Latn-RS" dirty="0" smtClean="0"/>
              <a:t>odlazeći  studenti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sr-Latn-RS" i="1" dirty="0" smtClean="0"/>
              <a:t>       incoming students</a:t>
            </a:r>
          </a:p>
          <a:p>
            <a:pPr algn="ctr"/>
            <a:r>
              <a:rPr lang="sr-Latn-RS" dirty="0" smtClean="0"/>
              <a:t>     dolazeći studenti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429264"/>
            <a:ext cx="4500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>
                <a:latin typeface="Californian FB" pitchFamily="18" charset="0"/>
              </a:rPr>
              <a:t>AKADEMIJA STRUKOVNIH STUDIJA BEOGRAD </a:t>
            </a:r>
            <a:r>
              <a:rPr lang="sr-Latn-RS" b="1" u="sng" dirty="0" smtClean="0">
                <a:latin typeface="Californian FB" pitchFamily="18" charset="0"/>
              </a:rPr>
              <a:t>MATIČNA USTANOVA</a:t>
            </a:r>
            <a:endParaRPr lang="en-US" b="1" u="sng" dirty="0">
              <a:latin typeface="Californian FB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5572140"/>
            <a:ext cx="4071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latin typeface="Californian FB" pitchFamily="18" charset="0"/>
              </a:rPr>
              <a:t>BAMBERG, SPLIT</a:t>
            </a:r>
            <a:r>
              <a:rPr lang="en-US" dirty="0" smtClean="0">
                <a:latin typeface="Californian FB" pitchFamily="18" charset="0"/>
              </a:rPr>
              <a:t>, LJUBLJANA</a:t>
            </a:r>
            <a:endParaRPr lang="sr-Latn-RS" dirty="0" smtClean="0">
              <a:latin typeface="Californian FB" pitchFamily="18" charset="0"/>
            </a:endParaRPr>
          </a:p>
          <a:p>
            <a:pPr algn="ctr"/>
            <a:r>
              <a:rPr lang="sr-Latn-RS" dirty="0" smtClean="0">
                <a:latin typeface="Californian FB" pitchFamily="18" charset="0"/>
              </a:rPr>
              <a:t>NOVO MESTO,</a:t>
            </a:r>
          </a:p>
          <a:p>
            <a:pPr algn="ctr"/>
            <a:r>
              <a:rPr lang="sr-Latn-RS" dirty="0" smtClean="0">
                <a:latin typeface="Californian FB" pitchFamily="18" charset="0"/>
              </a:rPr>
              <a:t>PRIHVATNA INSTITUCIJA/</a:t>
            </a:r>
          </a:p>
          <a:p>
            <a:pPr algn="ctr"/>
            <a:r>
              <a:rPr lang="sr-Latn-RS" b="1" u="sng" dirty="0" smtClean="0">
                <a:latin typeface="Californian FB" pitchFamily="18" charset="0"/>
              </a:rPr>
              <a:t>INSTITUCIJA PRIJEMA</a:t>
            </a:r>
          </a:p>
          <a:p>
            <a:endParaRPr lang="en-US" dirty="0"/>
          </a:p>
        </p:txBody>
      </p:sp>
      <p:pic>
        <p:nvPicPr>
          <p:cNvPr id="12289" name="Picture 1" descr="C:\Users\User\Desktop\How-to-travel-when-studying-abroad-top-tips-for-international-students-in-Europe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14554"/>
            <a:ext cx="3718717" cy="305064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2290" name="Picture 2" descr="C:\Users\User\Desktop\incoming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214554"/>
            <a:ext cx="3500462" cy="31432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build="p"/>
      <p:bldP spid="7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b="1" dirty="0" smtClean="0">
                <a:latin typeface="Californian FB" pitchFamily="18" charset="0"/>
              </a:rPr>
              <a:t>Zašto mobilnost?</a:t>
            </a:r>
            <a:endParaRPr lang="en-US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2" y="1714488"/>
            <a:ext cx="4857752" cy="5500726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internacionalna sredina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širok spektar predmeta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stručno usavršavanje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putovanja i druženje, izleti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usavršavanje stranih jezika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kontakti i povezivanje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dobra preporuka za dalju karijeru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potpuno jedinstveno iskustvo </a:t>
            </a:r>
          </a:p>
          <a:p>
            <a:pPr>
              <a:buNone/>
            </a:pPr>
            <a:endParaRPr lang="en-US" sz="2800" dirty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FB_IMG_14499215967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500174"/>
            <a:ext cx="3857652" cy="51435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500050"/>
            <a:ext cx="8715436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b="1" dirty="0" smtClean="0">
                <a:latin typeface="Californian FB" pitchFamily="18" charset="0"/>
              </a:rPr>
              <a:t>Erasmus+ alumni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 </a:t>
            </a:r>
            <a:r>
              <a:rPr lang="en-US" sz="4000" dirty="0" err="1" smtClean="0">
                <a:latin typeface="Californian FB" pitchFamily="18" charset="0"/>
                <a:hlinkClick r:id="rId2"/>
              </a:rPr>
              <a:t>https://www.esaa-eu.org/about-us/</a:t>
            </a:r>
            <a:r>
              <a:rPr lang="en-US" dirty="0" err="1" smtClean="0">
                <a:latin typeface="Californian FB" pitchFamily="18" charset="0"/>
                <a:hlinkClick r:id="rId2"/>
              </a:rPr>
              <a:t>esaa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44034" name="Picture 2" descr="C:\Users\User\Desktop\erasmus_getajob-en-72_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71720"/>
            <a:ext cx="8229600" cy="411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  <a:solidFill>
            <a:srgbClr val="AEE8F0"/>
          </a:solidFill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b="1" dirty="0" smtClean="0">
                <a:latin typeface="Californian FB" pitchFamily="18" charset="0"/>
              </a:rPr>
              <a:t>Erasmus+ stipendije za studente iz Srbije</a:t>
            </a: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3100" dirty="0" smtClean="0">
                <a:latin typeface="Californian FB" pitchFamily="18" charset="0"/>
              </a:rPr>
              <a:t>(fond za mobilnost iz 2020. godine)</a:t>
            </a:r>
            <a:br>
              <a:rPr lang="sr-Latn-RS" sz="3100" dirty="0" smtClean="0">
                <a:latin typeface="Californian FB" pitchFamily="18" charset="0"/>
              </a:rPr>
            </a:br>
            <a:r>
              <a:rPr lang="en-US" sz="2700" dirty="0" smtClean="0">
                <a:latin typeface="Californian FB" pitchFamily="18" charset="0"/>
                <a:hlinkClick r:id="rId2"/>
              </a:rPr>
              <a:t>http://</a:t>
            </a:r>
            <a:r>
              <a:rPr lang="en-US" sz="2700" dirty="0" err="1" smtClean="0">
                <a:latin typeface="Californian FB" pitchFamily="18" charset="0"/>
                <a:hlinkClick r:id="rId2"/>
              </a:rPr>
              <a:t>obrazovanje.euinfo.rs</a:t>
            </a:r>
            <a:r>
              <a:rPr lang="en-US" sz="2700" dirty="0" smtClean="0">
                <a:latin typeface="Californian FB" pitchFamily="18" charset="0"/>
                <a:hlinkClick r:id="rId2"/>
              </a:rPr>
              <a:t>/</a:t>
            </a:r>
            <a:r>
              <a:rPr lang="en-US" sz="2700" dirty="0" err="1" smtClean="0">
                <a:latin typeface="Californian FB" pitchFamily="18" charset="0"/>
                <a:hlinkClick r:id="rId2"/>
              </a:rPr>
              <a:t>wp</a:t>
            </a:r>
            <a:r>
              <a:rPr lang="en-US" sz="2700" dirty="0" smtClean="0">
                <a:latin typeface="Californian FB" pitchFamily="18" charset="0"/>
                <a:hlinkClick r:id="rId2"/>
              </a:rPr>
              <a:t>-content/uploads/2020/10/</a:t>
            </a:r>
            <a:r>
              <a:rPr lang="en-US" sz="2700" dirty="0" err="1" smtClean="0">
                <a:latin typeface="Californian FB" pitchFamily="18" charset="0"/>
                <a:hlinkClick r:id="rId2"/>
              </a:rPr>
              <a:t>Stipendije</a:t>
            </a:r>
            <a:r>
              <a:rPr lang="en-US" sz="2700" dirty="0" smtClean="0">
                <a:latin typeface="Californian FB" pitchFamily="18" charset="0"/>
                <a:hlinkClick r:id="rId2"/>
              </a:rPr>
              <a:t>-2020-</a:t>
            </a:r>
            <a:r>
              <a:rPr lang="en-US" sz="2700" dirty="0" err="1" smtClean="0">
                <a:latin typeface="Californian FB" pitchFamily="18" charset="0"/>
                <a:hlinkClick r:id="rId2"/>
              </a:rPr>
              <a:t>2021.pdf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endParaRPr lang="en-US" sz="2700" dirty="0">
              <a:latin typeface="Californian FB" pitchFamily="18" charset="0"/>
            </a:endParaRPr>
          </a:p>
        </p:txBody>
      </p:sp>
      <p:pic>
        <p:nvPicPr>
          <p:cNvPr id="2457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928802"/>
            <a:ext cx="6915180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00050"/>
            <a:ext cx="8501122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Studenti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nepovoljnom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socio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ekonomskom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položaju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046309"/>
            <a:ext cx="8401080" cy="4525963"/>
          </a:xfrm>
        </p:spPr>
        <p:txBody>
          <a:bodyPr>
            <a:normAutofit/>
          </a:bodyPr>
          <a:lstStyle/>
          <a:p>
            <a:pPr algn="just"/>
            <a:r>
              <a:rPr lang="pl-PL" sz="2800" dirty="0" smtClean="0">
                <a:latin typeface="Californian FB" pitchFamily="18" charset="0"/>
              </a:rPr>
              <a:t>Ostvaruju pravo na </a:t>
            </a:r>
            <a:r>
              <a:rPr lang="pl-PL" sz="2800" b="1" dirty="0" smtClean="0">
                <a:latin typeface="Californian FB" pitchFamily="18" charset="0"/>
              </a:rPr>
              <a:t>dodatna sredstva </a:t>
            </a:r>
            <a:r>
              <a:rPr lang="pl-PL" sz="2800" dirty="0" smtClean="0">
                <a:latin typeface="Californian FB" pitchFamily="18" charset="0"/>
              </a:rPr>
              <a:t>za individualne troškove u iznosu od </a:t>
            </a:r>
            <a:r>
              <a:rPr lang="pl-PL" sz="2800" b="1" dirty="0" smtClean="0">
                <a:latin typeface="Californian FB" pitchFamily="18" charset="0"/>
              </a:rPr>
              <a:t>200 evra mesečno.</a:t>
            </a:r>
          </a:p>
          <a:p>
            <a:pPr algn="just"/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520+200 (Nemačka, Grčka)</a:t>
            </a:r>
          </a:p>
          <a:p>
            <a:pPr algn="just"/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470+200 (Slovenija</a:t>
            </a:r>
            <a:r>
              <a:rPr lang="en-US" sz="2800" b="1" dirty="0" smtClean="0">
                <a:latin typeface="Californian FB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latin typeface="Californian FB" pitchFamily="18" charset="0"/>
                <a:cs typeface="Times New Roman" pitchFamily="18" charset="0"/>
              </a:rPr>
              <a:t>Hrvatska</a:t>
            </a:r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pl-PL" sz="2800" b="1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Uslov: student dolazi iz domaćinstva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alifornian FB" pitchFamily="18" charset="0"/>
              </a:rPr>
              <a:t>čiji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ukupni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mesečni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prihodi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ne </a:t>
            </a:r>
            <a:r>
              <a:rPr lang="en-US" sz="2800" dirty="0" err="1" smtClean="0">
                <a:latin typeface="Californian FB" pitchFamily="18" charset="0"/>
              </a:rPr>
              <a:t>prelaze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iznos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od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u="sng" dirty="0" err="1" smtClean="0">
                <a:latin typeface="Californian FB" pitchFamily="18" charset="0"/>
              </a:rPr>
              <a:t>dve</a:t>
            </a:r>
            <a:r>
              <a:rPr lang="en-US" sz="2800" b="1" u="sng" dirty="0" smtClean="0">
                <a:latin typeface="Californian FB" pitchFamily="18" charset="0"/>
              </a:rPr>
              <a:t> </a:t>
            </a:r>
            <a:r>
              <a:rPr lang="en-US" sz="2800" b="1" u="sng" dirty="0" err="1" smtClean="0">
                <a:latin typeface="Californian FB" pitchFamily="18" charset="0"/>
              </a:rPr>
              <a:t>prosečne</a:t>
            </a:r>
            <a:r>
              <a:rPr lang="en-US" sz="2800" b="1" u="sng" dirty="0" smtClean="0">
                <a:latin typeface="Californian FB" pitchFamily="18" charset="0"/>
              </a:rPr>
              <a:t> </a:t>
            </a:r>
            <a:r>
              <a:rPr lang="en-US" sz="2800" b="1" u="sng" dirty="0" err="1" smtClean="0">
                <a:latin typeface="Californian FB" pitchFamily="18" charset="0"/>
              </a:rPr>
              <a:t>neto</a:t>
            </a:r>
            <a:r>
              <a:rPr lang="en-US" sz="2800" b="1" u="sng" dirty="0" smtClean="0">
                <a:latin typeface="Californian FB" pitchFamily="18" charset="0"/>
              </a:rPr>
              <a:t> plate</a:t>
            </a:r>
            <a:r>
              <a:rPr lang="sr-Latn-RS" sz="2800" b="1" u="sng" dirty="0" smtClean="0">
                <a:latin typeface="Californian FB" pitchFamily="18" charset="0"/>
              </a:rPr>
              <a:t> = </a:t>
            </a:r>
            <a:r>
              <a:rPr lang="en-US" sz="2800" dirty="0" smtClean="0"/>
              <a:t> </a:t>
            </a:r>
            <a:r>
              <a:rPr lang="en-US" sz="2800" b="1" dirty="0" smtClean="0">
                <a:latin typeface="Californian FB" pitchFamily="18" charset="0"/>
              </a:rPr>
              <a:t>118.439,33 </a:t>
            </a:r>
            <a:r>
              <a:rPr lang="en-US" sz="2800" b="1" dirty="0" err="1" smtClean="0">
                <a:latin typeface="Californian FB" pitchFamily="18" charset="0"/>
              </a:rPr>
              <a:t>dinara</a:t>
            </a:r>
            <a:endParaRPr lang="en-US" sz="2800" b="1" u="sng" dirty="0">
              <a:latin typeface="Californian FB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00050"/>
            <a:ext cx="8501122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Studenti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nepovoljnom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socio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ekonomskom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položaju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85927"/>
            <a:ext cx="8401080" cy="478634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P</a:t>
            </a:r>
            <a:r>
              <a:rPr lang="en-US" sz="2800" dirty="0" err="1" smtClean="0">
                <a:latin typeface="Californian FB" pitchFamily="18" charset="0"/>
              </a:rPr>
              <a:t>otrebno</a:t>
            </a:r>
            <a:r>
              <a:rPr lang="en-US" sz="2800" dirty="0" smtClean="0">
                <a:latin typeface="Californian FB" pitchFamily="18" charset="0"/>
              </a:rPr>
              <a:t> je </a:t>
            </a:r>
            <a:r>
              <a:rPr lang="en-US" sz="2800" dirty="0" err="1" smtClean="0">
                <a:latin typeface="Californian FB" pitchFamily="18" charset="0"/>
              </a:rPr>
              <a:t>dostaviti</a:t>
            </a:r>
            <a:r>
              <a:rPr lang="sr-Latn-RS" sz="2800" dirty="0" smtClean="0">
                <a:latin typeface="Californian FB" pitchFamily="18" charset="0"/>
              </a:rPr>
              <a:t> (možete i kasnije </a:t>
            </a:r>
            <a:r>
              <a:rPr lang="sr-Latn-RS" sz="2800" dirty="0" smtClean="0">
                <a:latin typeface="Californian FB" pitchFamily="18" charset="0"/>
              </a:rPr>
              <a:t>dostaviti u ovom konkursnom roku):</a:t>
            </a:r>
            <a:endParaRPr lang="sr-Latn-RS" sz="2800" dirty="0" smtClean="0">
              <a:latin typeface="Californian FB" pitchFamily="18" charset="0"/>
            </a:endParaRPr>
          </a:p>
          <a:p>
            <a:pPr algn="just">
              <a:buNone/>
            </a:pPr>
            <a:endParaRPr lang="sr-Latn-RS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  <a:p>
            <a:pPr algn="just"/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1) </a:t>
            </a:r>
            <a:r>
              <a:rPr lang="en-US" sz="2800" b="1" dirty="0" err="1" smtClean="0">
                <a:latin typeface="Californian FB" pitchFamily="18" charset="0"/>
              </a:rPr>
              <a:t>Uverenje</a:t>
            </a:r>
            <a:r>
              <a:rPr lang="en-US" sz="2800" b="1" dirty="0" smtClean="0">
                <a:latin typeface="Californian FB" pitchFamily="18" charset="0"/>
              </a:rPr>
              <a:t> o </a:t>
            </a:r>
            <a:r>
              <a:rPr lang="en-US" sz="2800" b="1" dirty="0" err="1" smtClean="0">
                <a:latin typeface="Californian FB" pitchFamily="18" charset="0"/>
              </a:rPr>
              <a:t>prosečnom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mesečnom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prihodu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po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članu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domaćinstva</a:t>
            </a:r>
            <a:r>
              <a:rPr lang="en-US" sz="2800" dirty="0" smtClean="0">
                <a:latin typeface="Californian FB" pitchFamily="18" charset="0"/>
              </a:rPr>
              <a:t> </a:t>
            </a:r>
            <a:r>
              <a:rPr lang="en-US" sz="2800" dirty="0" err="1" smtClean="0">
                <a:latin typeface="Californian FB" pitchFamily="18" charset="0"/>
              </a:rPr>
              <a:t>koje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izdaje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opština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kojoj</a:t>
            </a:r>
            <a:r>
              <a:rPr lang="en-US" sz="2800" dirty="0" smtClean="0">
                <a:latin typeface="Californian FB" pitchFamily="18" charset="0"/>
              </a:rPr>
              <a:t> je </a:t>
            </a:r>
            <a:r>
              <a:rPr lang="en-US" sz="2800" dirty="0" err="1" smtClean="0">
                <a:latin typeface="Californian FB" pitchFamily="18" charset="0"/>
              </a:rPr>
              <a:t>prijavljena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adresa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prebivališta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studenta</a:t>
            </a:r>
            <a:r>
              <a:rPr lang="en-US" sz="2800" dirty="0" smtClean="0">
                <a:latin typeface="Californian FB" pitchFamily="18" charset="0"/>
              </a:rPr>
              <a:t>, </a:t>
            </a:r>
            <a:r>
              <a:rPr lang="en-US" sz="2800" dirty="0" err="1" smtClean="0">
                <a:latin typeface="Californian FB" pitchFamily="18" charset="0"/>
              </a:rPr>
              <a:t>navedena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ličnoj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karti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ili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drugom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dokumentu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koji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izdaje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nadležno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telo</a:t>
            </a:r>
            <a:r>
              <a:rPr lang="en-US" sz="2800" dirty="0" smtClean="0">
                <a:latin typeface="Californian FB" pitchFamily="18" charset="0"/>
              </a:rPr>
              <a:t>,  a </a:t>
            </a:r>
            <a:r>
              <a:rPr lang="en-US" sz="2800" dirty="0" err="1" smtClean="0">
                <a:latin typeface="Californian FB" pitchFamily="18" charset="0"/>
              </a:rPr>
              <a:t>koji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svedoči</a:t>
            </a:r>
            <a:r>
              <a:rPr lang="en-US" sz="2800" dirty="0" smtClean="0">
                <a:latin typeface="Californian FB" pitchFamily="18" charset="0"/>
              </a:rPr>
              <a:t> o </a:t>
            </a:r>
            <a:r>
              <a:rPr lang="en-US" sz="2800" dirty="0" err="1" smtClean="0">
                <a:latin typeface="Californian FB" pitchFamily="18" charset="0"/>
              </a:rPr>
              <a:t>adresi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prebivališta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studenta</a:t>
            </a:r>
            <a:r>
              <a:rPr lang="en-US" sz="2800" dirty="0" smtClean="0">
                <a:latin typeface="Californian FB" pitchFamily="18" charset="0"/>
              </a:rPr>
              <a:t>. </a:t>
            </a:r>
            <a:r>
              <a:rPr lang="en-US" sz="2800" dirty="0" err="1" smtClean="0">
                <a:latin typeface="Californian FB" pitchFamily="18" charset="0"/>
              </a:rPr>
              <a:t>Za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studente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koji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državljani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Republike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Srbije</a:t>
            </a:r>
            <a:r>
              <a:rPr lang="en-US" sz="2800" dirty="0" smtClean="0">
                <a:latin typeface="Californian FB" pitchFamily="18" charset="0"/>
              </a:rPr>
              <a:t>,  </a:t>
            </a:r>
            <a:r>
              <a:rPr lang="en-US" sz="2800" dirty="0" err="1" smtClean="0">
                <a:latin typeface="Californian FB" pitchFamily="18" charset="0"/>
              </a:rPr>
              <a:t>ovu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potvrdu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izdaje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Ministarstvo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unutrašnjih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poslova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Republike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Srbije</a:t>
            </a:r>
            <a:r>
              <a:rPr lang="en-US" sz="2800" dirty="0" smtClean="0">
                <a:latin typeface="Californian FB" pitchFamily="18" charset="0"/>
              </a:rPr>
              <a:t>.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endParaRPr lang="sr-Latn-RS" sz="9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2) </a:t>
            </a:r>
            <a:r>
              <a:rPr lang="sr-Latn-RS" sz="2800" b="1" dirty="0" smtClean="0">
                <a:latin typeface="Californian FB" pitchFamily="18" charset="0"/>
                <a:cs typeface="Times New Roman" pitchFamily="18" charset="0"/>
              </a:rPr>
              <a:t>Svojeručno potpisana izjava</a:t>
            </a:r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 kojom student, pod materijalnom i krivičnom odgovornošću, potvrđuje da s podaci navedeni u priloženoj dokumentaciji tačni i potpuni, te ovlašćuje nadležne da iste imaju pravo da provere, obrađuju, čuvaju i upotrebljavaju u skladu sa važećim propisima. </a:t>
            </a:r>
            <a:endParaRPr lang="en-US" sz="2800" dirty="0">
              <a:latin typeface="Californian FB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2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24"/>
            <a:ext cx="7772400" cy="24828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latin typeface="Californian FB" pitchFamily="18" charset="0"/>
              </a:rPr>
              <a:t>DECEMBARSKI</a:t>
            </a:r>
            <a:r>
              <a:rPr lang="sr-Latn-RS" sz="3600" dirty="0" smtClean="0">
                <a:latin typeface="Californian FB" pitchFamily="18" charset="0"/>
              </a:rPr>
              <a:t> konkursni rok 2021.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100" cap="none" dirty="0" smtClean="0">
                <a:latin typeface="Californian FB" pitchFamily="18" charset="0"/>
              </a:rPr>
              <a:t>(stipendije za </a:t>
            </a:r>
            <a:r>
              <a:rPr lang="en-US" sz="3100" cap="none" dirty="0" err="1" smtClean="0">
                <a:latin typeface="Californian FB" pitchFamily="18" charset="0"/>
              </a:rPr>
              <a:t>letnji</a:t>
            </a:r>
            <a:r>
              <a:rPr lang="en-US" sz="3100" cap="none" dirty="0" smtClean="0">
                <a:latin typeface="Californian FB" pitchFamily="18" charset="0"/>
              </a:rPr>
              <a:t> </a:t>
            </a:r>
            <a:r>
              <a:rPr lang="sr-Latn-RS" sz="3100" cap="none" dirty="0" smtClean="0">
                <a:latin typeface="Californian FB" pitchFamily="18" charset="0"/>
              </a:rPr>
              <a:t>semestar 2021)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2071678"/>
            <a:ext cx="7772400" cy="1071571"/>
          </a:xfrm>
        </p:spPr>
        <p:txBody>
          <a:bodyPr>
            <a:noAutofit/>
          </a:bodyPr>
          <a:lstStyle/>
          <a:p>
            <a:pPr algn="ctr"/>
            <a: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  <a:t>Prijava za Erasmus+stipendiju</a:t>
            </a:r>
            <a:b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</a:br>
            <a: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  <a:t>Akademija strukovnih studija Beograd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572008"/>
            <a:ext cx="3604834" cy="18573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5436" cy="1285884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3200" b="1" dirty="0" smtClean="0">
                <a:latin typeface="Californian FB" pitchFamily="18" charset="0"/>
              </a:rPr>
              <a:t>DECEMBARSKI</a:t>
            </a:r>
            <a:r>
              <a:rPr lang="sr-Latn-RS" sz="3200" b="1" dirty="0" smtClean="0">
                <a:latin typeface="Californian FB" pitchFamily="18" charset="0"/>
              </a:rPr>
              <a:t> konkursni rok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en-US" sz="3200" dirty="0" err="1" smtClean="0">
                <a:latin typeface="Californian FB" pitchFamily="18" charset="0"/>
              </a:rPr>
              <a:t>za</a:t>
            </a:r>
            <a:r>
              <a:rPr lang="en-US" sz="3200" dirty="0" smtClean="0">
                <a:latin typeface="Californian FB" pitchFamily="18" charset="0"/>
              </a:rPr>
              <a:t> LETNJI </a:t>
            </a:r>
            <a:r>
              <a:rPr lang="en-US" sz="3200" dirty="0" err="1" smtClean="0">
                <a:latin typeface="Californian FB" pitchFamily="18" charset="0"/>
              </a:rPr>
              <a:t>semestar</a:t>
            </a:r>
            <a:r>
              <a:rPr lang="sr-Latn-RS" sz="3200" b="1" dirty="0" smtClean="0">
                <a:latin typeface="Californian FB" pitchFamily="18" charset="0"/>
              </a:rPr>
              <a:t> 202</a:t>
            </a:r>
            <a:r>
              <a:rPr lang="en-US" sz="3200" b="1" dirty="0" smtClean="0">
                <a:latin typeface="Californian FB" pitchFamily="18" charset="0"/>
              </a:rPr>
              <a:t>1</a:t>
            </a:r>
            <a:r>
              <a:rPr lang="sr-Latn-RS" sz="3200" b="1" dirty="0" smtClean="0">
                <a:latin typeface="Californian FB" pitchFamily="18" charset="0"/>
              </a:rPr>
              <a:t>/2</a:t>
            </a:r>
            <a:r>
              <a:rPr lang="en-US" sz="3200" b="1" dirty="0" smtClean="0">
                <a:latin typeface="Californian FB" pitchFamily="18" charset="0"/>
              </a:rPr>
              <a:t>2</a:t>
            </a:r>
            <a:r>
              <a:rPr lang="sr-Latn-RS" sz="3200" b="1" dirty="0" smtClean="0">
                <a:latin typeface="Californian FB" pitchFamily="18" charset="0"/>
              </a:rPr>
              <a:t> (5 meseci)</a:t>
            </a:r>
            <a:endParaRPr lang="en-US" sz="32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8" y="1928802"/>
            <a:ext cx="5715008" cy="4714908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sz="3000" b="1" dirty="0" smtClean="0">
                <a:latin typeface="Californian FB" pitchFamily="18" charset="0"/>
              </a:rPr>
              <a:t>Obaveštenje o konkursu</a:t>
            </a:r>
            <a:r>
              <a:rPr lang="sr-Latn-RS" sz="3000" dirty="0" smtClean="0">
                <a:latin typeface="Californian FB" pitchFamily="18" charset="0"/>
              </a:rPr>
              <a:t> na sajtovima Odseka i Akademije (društvenim mrežama)</a:t>
            </a:r>
            <a:r>
              <a:rPr lang="en-US" sz="3000" dirty="0" smtClean="0">
                <a:latin typeface="Californian FB" pitchFamily="18" charset="0"/>
              </a:rPr>
              <a:t>.</a:t>
            </a:r>
            <a:endParaRPr lang="sr-Latn-RS" sz="2800" b="1" dirty="0" smtClean="0">
              <a:latin typeface="Californian FB" pitchFamily="18" charset="0"/>
            </a:endParaRPr>
          </a:p>
          <a:p>
            <a:pPr algn="just"/>
            <a:r>
              <a:rPr lang="sr-Latn-RS" sz="3000" b="1" dirty="0" smtClean="0">
                <a:latin typeface="Californian FB" pitchFamily="18" charset="0"/>
              </a:rPr>
              <a:t> prikupljanje dokumentacije</a:t>
            </a:r>
            <a:endParaRPr lang="sr-Latn-RS" sz="3000" dirty="0" smtClean="0">
              <a:latin typeface="Californian FB" pitchFamily="18" charset="0"/>
            </a:endParaRPr>
          </a:p>
          <a:p>
            <a:pPr algn="just"/>
            <a:r>
              <a:rPr lang="sr-Latn-RS" sz="3000" dirty="0" smtClean="0">
                <a:latin typeface="Californian FB" pitchFamily="18" charset="0"/>
              </a:rPr>
              <a:t>Komisija za međunarodnu saradnju Akademije pruža savetodavnu podršku tokom procesa prijave i potom odlaska na mobilnost</a:t>
            </a:r>
            <a:r>
              <a:rPr lang="en-US" sz="3000" dirty="0" smtClean="0">
                <a:latin typeface="Californian FB" pitchFamily="18" charset="0"/>
              </a:rPr>
              <a:t>: </a:t>
            </a:r>
            <a:r>
              <a:rPr lang="en-US" sz="3000" dirty="0" smtClean="0">
                <a:latin typeface="Californian FB" pitchFamily="18" charset="0"/>
                <a:hlinkClick r:id="rId2"/>
              </a:rPr>
              <a:t>erasmus@assb.edu.rs</a:t>
            </a:r>
            <a:r>
              <a:rPr lang="en-US" sz="3000" dirty="0" smtClean="0">
                <a:latin typeface="Californian FB" pitchFamily="18" charset="0"/>
              </a:rPr>
              <a:t> </a:t>
            </a:r>
            <a:endParaRPr lang="sr-Latn-RS" sz="3000" dirty="0" smtClean="0">
              <a:latin typeface="Californian FB" pitchFamily="18" charset="0"/>
            </a:endParaRPr>
          </a:p>
        </p:txBody>
      </p:sp>
      <p:pic>
        <p:nvPicPr>
          <p:cNvPr id="10242" name="Picture 2" descr="STIPENDIJ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857364"/>
            <a:ext cx="2609188" cy="45720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929066"/>
          </a:xfrm>
        </p:spPr>
        <p:txBody>
          <a:bodyPr>
            <a:normAutofit fontScale="9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O uslovima konkursa i načinu podnošenja dokumentacije možete saznati ovde:</a:t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en-US" sz="28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assb.edu.rs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/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konkurs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za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mobilnost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studenata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-u-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svrhu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studiranja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na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visokoskolskim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ustanovama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-u-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programskim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800" dirty="0" err="1" smtClean="0">
                <a:latin typeface="Californian FB" pitchFamily="18" charset="0"/>
                <a:hlinkClick r:id="rId2"/>
              </a:rPr>
              <a:t>zemljama</a:t>
            </a:r>
            <a:r>
              <a:rPr lang="en-US" sz="2800" dirty="0" smtClean="0">
                <a:latin typeface="Californian FB" pitchFamily="18" charset="0"/>
                <a:hlinkClick r:id="rId2"/>
              </a:rPr>
              <a:t>-2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3100" dirty="0" smtClean="0">
                <a:latin typeface="Californian FB" pitchFamily="18" charset="0"/>
              </a:rPr>
              <a:t/>
            </a:r>
            <a:br>
              <a:rPr lang="sr-Latn-RS" sz="3100" dirty="0" smtClean="0">
                <a:latin typeface="Californian FB" pitchFamily="18" charset="0"/>
              </a:rPr>
            </a:br>
            <a:r>
              <a:rPr lang="sr-Latn-RS" sz="2400" dirty="0" smtClean="0">
                <a:latin typeface="Californian FB" pitchFamily="18" charset="0"/>
              </a:rPr>
              <a:t/>
            </a:r>
            <a:br>
              <a:rPr lang="sr-Latn-RS" sz="2400" dirty="0" smtClean="0">
                <a:latin typeface="Californian FB" pitchFamily="18" charset="0"/>
              </a:rPr>
            </a:br>
            <a:endParaRPr lang="en-US" sz="24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143248"/>
            <a:ext cx="8572560" cy="31432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r-Latn-RS" sz="2800" dirty="0" smtClean="0">
                <a:latin typeface="Californian FB" pitchFamily="18" charset="0"/>
              </a:rPr>
              <a:t>Na tom linku ćete pronaći i prijavni formular</a:t>
            </a:r>
          </a:p>
          <a:p>
            <a:pPr algn="ctr">
              <a:buNone/>
            </a:pPr>
            <a:r>
              <a:rPr lang="sr-Latn-RS" sz="2800" dirty="0" smtClean="0">
                <a:latin typeface="Californian FB" pitchFamily="18" charset="0"/>
              </a:rPr>
              <a:t>Studenti </a:t>
            </a:r>
            <a:r>
              <a:rPr lang="sr-Latn-RS" sz="2800" dirty="0" smtClean="0">
                <a:latin typeface="Californian FB" pitchFamily="18" charset="0"/>
              </a:rPr>
              <a:t>prve godine ne mogu da konkurišu za stipendiju, ali mogu se i sada informisati o </a:t>
            </a:r>
            <a:r>
              <a:rPr lang="sr-Latn-RS" sz="2800" b="1" dirty="0" smtClean="0">
                <a:latin typeface="Californian FB" pitchFamily="18" charset="0"/>
              </a:rPr>
              <a:t>Erasmus+programu</a:t>
            </a:r>
            <a:r>
              <a:rPr lang="sr-Latn-RS" sz="2800" dirty="0" smtClean="0">
                <a:latin typeface="Californian FB" pitchFamily="18" charset="0"/>
              </a:rPr>
              <a:t> (za naredni konkursni rok).</a:t>
            </a:r>
          </a:p>
          <a:p>
            <a:pPr algn="ctr"/>
            <a:endParaRPr lang="sr-Latn-RS" sz="2800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lvl="0" algn="ctr"/>
            <a:endParaRPr lang="sr-Latn-RS" sz="2800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lvl="0" algn="ctr"/>
            <a:endParaRPr lang="sr-Latn-RS" sz="3400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ctr"/>
            <a:endParaRPr lang="sr-Latn-RS" i="1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ctr"/>
            <a:endParaRPr lang="sr-Latn-RS" i="1" dirty="0" smtClean="0">
              <a:solidFill>
                <a:srgbClr val="FF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8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Prijavna dokumentacija za Erasmus+stipendiju</a:t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57298"/>
            <a:ext cx="5715040" cy="5214974"/>
          </a:xfrm>
        </p:spPr>
        <p:txBody>
          <a:bodyPr>
            <a:normAutofit fontScale="85000" lnSpcReduction="10000"/>
          </a:bodyPr>
          <a:lstStyle/>
          <a:p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prijavni formular</a:t>
            </a:r>
          </a:p>
          <a:p>
            <a:r>
              <a:rPr lang="sr-Latn-RS" dirty="0" smtClean="0">
                <a:latin typeface="Californian FB" pitchFamily="18" charset="0"/>
              </a:rPr>
              <a:t>CV </a:t>
            </a:r>
            <a:r>
              <a:rPr lang="en-US" dirty="0" smtClean="0">
                <a:latin typeface="Californian FB" pitchFamily="18" charset="0"/>
                <a:hlinkClick r:id="rId2"/>
              </a:rPr>
              <a:t>https://europa.eu/europass/eportfolio/screen/cv-editor?lang=en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motivaciono pismo </a:t>
            </a:r>
          </a:p>
          <a:p>
            <a:r>
              <a:rPr lang="sr-Latn-RS" dirty="0" smtClean="0">
                <a:latin typeface="Californian FB" pitchFamily="18" charset="0"/>
              </a:rPr>
              <a:t>preporuka</a:t>
            </a:r>
          </a:p>
          <a:p>
            <a:r>
              <a:rPr lang="sr-Latn-RS" dirty="0" smtClean="0">
                <a:latin typeface="Californian FB" pitchFamily="18" charset="0"/>
              </a:rPr>
              <a:t>uverenje o položenim ispitima/prepis ocena (studentska služba)</a:t>
            </a:r>
          </a:p>
          <a:p>
            <a:r>
              <a:rPr lang="sr-Latn-RS" dirty="0" smtClean="0">
                <a:latin typeface="Californian FB" pitchFamily="18" charset="0"/>
              </a:rPr>
              <a:t>dokaz o poznavanju stranog jezika na kome se izvodi nastava, NIVO B1/B2 po CEFR (</a:t>
            </a:r>
            <a:r>
              <a:rPr lang="sr-Latn-RS" b="1" dirty="0" smtClean="0">
                <a:latin typeface="Californian FB" pitchFamily="18" charset="0"/>
              </a:rPr>
              <a:t>najčešće engleski)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214554"/>
            <a:ext cx="2500330" cy="4222426"/>
          </a:xfrm>
          <a:prstGeom prst="rect">
            <a:avLst/>
          </a:prstGeom>
          <a:solidFill>
            <a:srgbClr val="AEE8F0"/>
          </a:solidFill>
          <a:ln w="9525">
            <a:solidFill>
              <a:srgbClr val="66C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  Prijava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77500" lnSpcReduction="20000"/>
          </a:bodyPr>
          <a:lstStyle/>
          <a:p>
            <a:pPr algn="just"/>
            <a:endParaRPr lang="sr-Latn-R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sr-Latn-RS" sz="4100" u="sng" dirty="0" smtClean="0">
                <a:latin typeface="Californian FB" pitchFamily="18" charset="0"/>
              </a:rPr>
              <a:t>Prijavni formular je</a:t>
            </a:r>
            <a:r>
              <a:rPr lang="sr-Latn-RS" sz="4100" dirty="0" smtClean="0">
                <a:latin typeface="Californian FB" pitchFamily="18" charset="0"/>
              </a:rPr>
              <a:t> dostupan na internet stranici objavljenog konkursa.</a:t>
            </a:r>
          </a:p>
          <a:p>
            <a:pPr algn="just"/>
            <a:r>
              <a:rPr lang="en-US" sz="4100" dirty="0" smtClean="0">
                <a:latin typeface="Californian FB" pitchFamily="18" charset="0"/>
                <a:hlinkClick r:id="rId2"/>
              </a:rPr>
              <a:t>https://www.visokaturisticka.edu.rs/vesti/info/borko_210528203432/konkurs%20za%20%D0%9A%D0%90103.pdf</a:t>
            </a:r>
            <a:endParaRPr lang="sr-Latn-RS" sz="4100" dirty="0" smtClean="0">
              <a:latin typeface="Californian FB" pitchFamily="18" charset="0"/>
            </a:endParaRPr>
          </a:p>
          <a:p>
            <a:pPr algn="just"/>
            <a:r>
              <a:rPr lang="sr-Latn-RS" sz="4100" dirty="0" smtClean="0">
                <a:latin typeface="Californian FB" pitchFamily="18" charset="0"/>
              </a:rPr>
              <a:t>Skeniranu dokumentaciju u PDF formatu poslati na </a:t>
            </a:r>
            <a:r>
              <a:rPr lang="en-US" sz="4100" dirty="0" err="1" smtClean="0">
                <a:latin typeface="Californian FB" pitchFamily="18" charset="0"/>
                <a:hlinkClick r:id="rId3"/>
              </a:rPr>
              <a:t>erasmus@assb.edu.rs</a:t>
            </a:r>
            <a:endParaRPr lang="sr-Latn-RS" sz="4100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en-US" sz="4100" dirty="0" smtClean="0">
                <a:latin typeface="Californian FB" pitchFamily="18" charset="0"/>
              </a:rPr>
              <a:t> </a:t>
            </a:r>
            <a:endParaRPr lang="sr-Latn-RS" sz="4100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sr-Latn-RS" sz="41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</a:br>
            <a:endParaRPr lang="sr-Latn-R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Dokaz o poznavanju stranog jezika 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857916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sz="2400" dirty="0" smtClean="0">
                <a:latin typeface="Californian FB" pitchFamily="18" charset="0"/>
              </a:rPr>
              <a:t>Biće priznati validni sertifikati/potvrde o poznavanju stranog jezika </a:t>
            </a:r>
            <a:r>
              <a:rPr lang="sr-Latn-RS" sz="2400" b="1" dirty="0" smtClean="0">
                <a:latin typeface="Californian FB" pitchFamily="18" charset="0"/>
              </a:rPr>
              <a:t>na nivou B2  po CEFR </a:t>
            </a:r>
            <a:r>
              <a:rPr lang="sr-Latn-RS" sz="2400" dirty="0" smtClean="0">
                <a:latin typeface="Californian FB" pitchFamily="18" charset="0"/>
              </a:rPr>
              <a:t>(npr.</a:t>
            </a:r>
            <a:r>
              <a:rPr lang="sr-Latn-RS" sz="2400" i="1" dirty="0" smtClean="0">
                <a:latin typeface="Californian FB" pitchFamily="18" charset="0"/>
              </a:rPr>
              <a:t> FCE, CAE, CPE, </a:t>
            </a:r>
            <a:r>
              <a:rPr lang="en-US" sz="2400" dirty="0" smtClean="0">
                <a:latin typeface="Californian FB" pitchFamily="18" charset="0"/>
              </a:rPr>
              <a:t>Goethe </a:t>
            </a:r>
            <a:r>
              <a:rPr lang="en-US" sz="2400" dirty="0" err="1" smtClean="0">
                <a:latin typeface="Californian FB" pitchFamily="18" charset="0"/>
              </a:rPr>
              <a:t>Zertifikat</a:t>
            </a: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 err="1" smtClean="0">
                <a:latin typeface="Californian FB" pitchFamily="18" charset="0"/>
              </a:rPr>
              <a:t>B2-C2</a:t>
            </a:r>
            <a:r>
              <a:rPr lang="sr-Latn-RS" sz="2400" dirty="0" smtClean="0">
                <a:latin typeface="Californian FB" pitchFamily="18" charset="0"/>
              </a:rPr>
              <a:t> i dr.</a:t>
            </a:r>
            <a:r>
              <a:rPr lang="sr-Latn-RS" sz="2400" i="1" dirty="0" smtClean="0">
                <a:latin typeface="Californian FB" pitchFamily="18" charset="0"/>
              </a:rPr>
              <a:t>).</a:t>
            </a:r>
          </a:p>
          <a:p>
            <a:pPr algn="just"/>
            <a:endParaRPr lang="sr-Latn-RS" sz="1100" i="1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Akademija strukovnih studija Beograd može izdati </a:t>
            </a:r>
            <a:r>
              <a:rPr lang="sr-Latn-RS" sz="2400" b="1" dirty="0" smtClean="0">
                <a:latin typeface="Californian FB" pitchFamily="18" charset="0"/>
              </a:rPr>
              <a:t>SERTIFIKAT o poznavanju stranog jezika </a:t>
            </a:r>
            <a:r>
              <a:rPr lang="sr-Latn-RS" sz="2400" dirty="0" smtClean="0">
                <a:latin typeface="Californian FB" pitchFamily="18" charset="0"/>
              </a:rPr>
              <a:t>na osnovu postignutog uspeha i </a:t>
            </a:r>
            <a:r>
              <a:rPr lang="sr-Latn-RS" sz="2400" b="1" dirty="0" smtClean="0">
                <a:latin typeface="Californian FB" pitchFamily="18" charset="0"/>
              </a:rPr>
              <a:t>stečene ocene </a:t>
            </a:r>
            <a:r>
              <a:rPr lang="sr-Latn-RS" sz="2400" dirty="0" smtClean="0">
                <a:latin typeface="Californian FB" pitchFamily="18" charset="0"/>
              </a:rPr>
              <a:t>na predmetima stranih jezika (nivo B2 ili viši) sa Odseka Visoka turistička škola/Visoka hotelijerska škola .</a:t>
            </a:r>
          </a:p>
          <a:p>
            <a:pPr algn="just"/>
            <a:endParaRPr lang="sr-Latn-RS" sz="1100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Akademija strukovnih studija Beograd takođe može izdati sertifikat </a:t>
            </a:r>
            <a:r>
              <a:rPr lang="sr-Latn-RS" sz="2400" b="1" dirty="0" smtClean="0">
                <a:latin typeface="Californian FB" pitchFamily="18" charset="0"/>
              </a:rPr>
              <a:t>NAKON TESTIRANJA </a:t>
            </a:r>
            <a:r>
              <a:rPr lang="sr-Latn-RS" sz="2400" dirty="0" smtClean="0">
                <a:latin typeface="Californian FB" pitchFamily="18" charset="0"/>
              </a:rPr>
              <a:t>i utvrđivanja potrebnog nivoa znanja i onim studentima koji tokom studija nisu imali strani jezik kao nastavni predmet sa Odseka Visoka zdravstvena škola. </a:t>
            </a:r>
            <a:endParaRPr lang="sr-Latn-RS" sz="2400" dirty="0" smtClean="0">
              <a:latin typeface="Californian FB" pitchFamily="18" charset="0"/>
            </a:endParaRPr>
          </a:p>
          <a:p>
            <a:pPr algn="just"/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TERMIN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testiranja 17. decembar 2021. godine, 11h Visoka turistička škola, ulaz V, uč.2, Bulevar Z. Đinđića 152a (kod Studentskog grada)</a:t>
            </a:r>
            <a:r>
              <a:rPr lang="sr-Latn-RS" sz="2800" dirty="0" smtClean="0">
                <a:latin typeface="Californian FB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5729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SAMPLE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80" y="1600200"/>
            <a:ext cx="5143536" cy="452596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714480" y="1142984"/>
          <a:ext cx="5214974" cy="5500702"/>
        </p:xfrm>
        <a:graphic>
          <a:graphicData uri="http://schemas.openxmlformats.org/presentationml/2006/ole">
            <p:oleObj spid="_x0000_s4100" name="Acrobat Document" r:id="rId3" imgW="4663283" imgH="6034851" progId="AcroExch.Document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928694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Intervju sa kandidatom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sz="4000" dirty="0">
              <a:latin typeface="Californian FB" pitchFamily="18" charset="0"/>
            </a:endParaRPr>
          </a:p>
        </p:txBody>
      </p:sp>
      <p:pic>
        <p:nvPicPr>
          <p:cNvPr id="9217" name="Picture 1" descr="C:\Users\User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714620"/>
            <a:ext cx="7403214" cy="3572741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28596" y="1648414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Nakon prikupljene validne dokumentacije članovi Komisije će obaviti razgovor sa kandidatima za dobijanje Erasmus+ stipendije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72560" cy="1203348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Akademija strukovnih studija Beograd</a:t>
            </a:r>
            <a:r>
              <a:rPr lang="sr-Latn-RS" sz="3100" b="1" u="sng" dirty="0" smtClean="0">
                <a:latin typeface="Californian FB" pitchFamily="18" charset="0"/>
              </a:rPr>
              <a:t/>
            </a:r>
            <a:br>
              <a:rPr lang="sr-Latn-RS" sz="3100" b="1" u="sng" dirty="0" smtClean="0">
                <a:latin typeface="Californian FB" pitchFamily="18" charset="0"/>
              </a:rPr>
            </a:br>
            <a:r>
              <a:rPr lang="sr-Latn-RS" sz="2900" dirty="0" smtClean="0">
                <a:latin typeface="Californian FB" pitchFamily="18" charset="0"/>
              </a:rPr>
              <a:t>Možete se </a:t>
            </a:r>
            <a:r>
              <a:rPr lang="sr-Latn-RS" sz="2900" dirty="0" smtClean="0">
                <a:latin typeface="Californian FB" pitchFamily="18" charset="0"/>
              </a:rPr>
              <a:t>prijaviti za studijski boravak na sledećim VŠU u ovom konkursnom roku:</a:t>
            </a:r>
            <a:endParaRPr lang="en-US" sz="29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06" y="1633905"/>
          <a:ext cx="8929719" cy="411813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14380"/>
                <a:gridCol w="5238766"/>
                <a:gridCol w="2976573"/>
              </a:tblGrid>
              <a:tr h="583928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R.br.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VISOKOŠKOLSKA USTANOVA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ODSEK</a:t>
                      </a:r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32518">
                <a:tc>
                  <a:txBody>
                    <a:bodyPr/>
                    <a:lstStyle/>
                    <a:p>
                      <a:pPr algn="l"/>
                      <a:r>
                        <a:rPr lang="sr-Latn-RS" dirty="0" smtClean="0">
                          <a:latin typeface="Californian FB" pitchFamily="18" charset="0"/>
                        </a:rPr>
                        <a:t>1.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University of Bamberg </a:t>
                      </a:r>
                      <a:endParaRPr lang="sr-Latn-RS" sz="2000" b="1" i="1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en-US" sz="2000" i="1" dirty="0" smtClean="0">
                          <a:latin typeface="Californian FB" pitchFamily="18" charset="0"/>
                        </a:rPr>
                        <a:t>Otto-Friedrich-</a:t>
                      </a:r>
                      <a:r>
                        <a:rPr lang="en-US" sz="2000" i="1" dirty="0" err="1" smtClean="0">
                          <a:latin typeface="Californian FB" pitchFamily="18" charset="0"/>
                        </a:rPr>
                        <a:t>Universität</a:t>
                      </a:r>
                      <a:r>
                        <a:rPr lang="en-US" sz="2000" i="1" dirty="0" smtClean="0">
                          <a:latin typeface="Californian FB" pitchFamily="18" charset="0"/>
                        </a:rPr>
                        <a:t> Bamberg</a:t>
                      </a:r>
                      <a:r>
                        <a:rPr lang="sr-Latn-RS" sz="2000" i="1" dirty="0" smtClean="0">
                          <a:latin typeface="Californian FB" pitchFamily="18" charset="0"/>
                        </a:rPr>
                        <a:t> 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turistička </a:t>
                      </a:r>
                      <a:r>
                        <a:rPr lang="sr-Latn-RS" sz="2000" i="0" baseline="0" dirty="0" smtClean="0">
                          <a:latin typeface="Californian FB" pitchFamily="18" charset="0"/>
                        </a:rPr>
                        <a:t> škola</a:t>
                      </a:r>
                    </a:p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hotelijerska škola</a:t>
                      </a:r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968814">
                <a:tc>
                  <a:txBody>
                    <a:bodyPr/>
                    <a:lstStyle/>
                    <a:p>
                      <a:pPr algn="l"/>
                      <a:r>
                        <a:rPr lang="sr-Latn-RS" dirty="0" smtClean="0">
                          <a:latin typeface="Californian FB" pitchFamily="18" charset="0"/>
                        </a:rPr>
                        <a:t>2.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University of Novo mesto:</a:t>
                      </a:r>
                      <a:r>
                        <a:rPr lang="sr-Latn-RS" sz="2000" b="1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000" b="1" dirty="0" smtClean="0">
                          <a:latin typeface="Californian FB" pitchFamily="18" charset="0"/>
                        </a:rPr>
                        <a:t>Faculty of Health Sciences</a:t>
                      </a:r>
                    </a:p>
                    <a:p>
                      <a:pPr algn="ctr"/>
                      <a:r>
                        <a:rPr lang="sr-Latn-RS" sz="2000" i="1" dirty="0" smtClean="0">
                          <a:latin typeface="Californian FB" pitchFamily="18" charset="0"/>
                        </a:rPr>
                        <a:t>Univerza v Novem mestu ,Fakulteta za zdravstvene vede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r-Latn-RS" sz="2000" i="0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zdravstvena  škola</a:t>
                      </a:r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32518">
                <a:tc>
                  <a:txBody>
                    <a:bodyPr/>
                    <a:lstStyle/>
                    <a:p>
                      <a:pPr algn="l"/>
                      <a:r>
                        <a:rPr lang="sr-Latn-RS" dirty="0" smtClean="0">
                          <a:latin typeface="Californian FB" pitchFamily="18" charset="0"/>
                        </a:rPr>
                        <a:t>4.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University of Split</a:t>
                      </a:r>
                      <a:endParaRPr lang="sr-Latn-RS" sz="2000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000" i="1" dirty="0" smtClean="0">
                          <a:latin typeface="Californian FB" pitchFamily="18" charset="0"/>
                        </a:rPr>
                        <a:t>Sveučilište u Splitu</a:t>
                      </a:r>
                      <a:endParaRPr lang="en-US" sz="2000" i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turistička </a:t>
                      </a:r>
                      <a:r>
                        <a:rPr lang="sr-Latn-RS" sz="2000" i="0" baseline="0" dirty="0" smtClean="0">
                          <a:latin typeface="Californian FB" pitchFamily="18" charset="0"/>
                        </a:rPr>
                        <a:t> škola</a:t>
                      </a:r>
                    </a:p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hotelijerska škola</a:t>
                      </a:r>
                      <a:endParaRPr lang="en-US" sz="2000" i="0" dirty="0" smtClean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063334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5.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Californian FB" panose="0207040306080B030204" pitchFamily="18" charset="0"/>
                        </a:rPr>
                        <a:t>Fakulteta</a:t>
                      </a:r>
                      <a:r>
                        <a:rPr lang="en-US" sz="2000" dirty="0" smtClean="0">
                          <a:latin typeface="Californian FB" panose="0207040306080B030204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Californian FB" panose="0207040306080B030204" pitchFamily="18" charset="0"/>
                        </a:rPr>
                        <a:t>za</a:t>
                      </a:r>
                      <a:r>
                        <a:rPr lang="en-US" sz="2000" dirty="0" smtClean="0">
                          <a:latin typeface="Californian FB" panose="0207040306080B030204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Californian FB" panose="0207040306080B030204" pitchFamily="18" charset="0"/>
                        </a:rPr>
                        <a:t>aplikativne</a:t>
                      </a:r>
                      <a:r>
                        <a:rPr lang="en-US" sz="2000" dirty="0" smtClean="0">
                          <a:latin typeface="Californian FB" panose="0207040306080B030204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Californian FB" panose="0207040306080B030204" pitchFamily="18" charset="0"/>
                        </a:rPr>
                        <a:t>vede</a:t>
                      </a:r>
                      <a:r>
                        <a:rPr lang="en-US" sz="2000" dirty="0" smtClean="0">
                          <a:latin typeface="Californian FB" panose="0207040306080B030204" pitchFamily="18" charset="0"/>
                        </a:rPr>
                        <a:t> LJUBLJANA</a:t>
                      </a:r>
                      <a:br>
                        <a:rPr lang="en-US" sz="2000" dirty="0" smtClean="0">
                          <a:latin typeface="Californian FB" panose="0207040306080B030204" pitchFamily="18" charset="0"/>
                        </a:rPr>
                      </a:br>
                      <a:r>
                        <a:rPr lang="en-US" sz="2000" dirty="0" err="1" smtClean="0">
                          <a:latin typeface="Californian FB" panose="0207040306080B030204" pitchFamily="18" charset="0"/>
                        </a:rPr>
                        <a:t>VIST</a:t>
                      </a:r>
                      <a:endParaRPr lang="sr-Latn-RS" sz="2000" b="1" kern="1200" dirty="0" smtClean="0">
                        <a:solidFill>
                          <a:schemeClr val="dk1"/>
                        </a:solidFill>
                        <a:latin typeface="Californian FB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r-Latn-RS" sz="2000" i="0" dirty="0" smtClean="0">
                        <a:latin typeface="Californian FB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zdravstvena  škola</a:t>
                      </a:r>
                      <a:endParaRPr lang="en-US" sz="2000" i="0" dirty="0" smtClean="0">
                        <a:latin typeface="Californian FB" pitchFamily="18" charset="0"/>
                      </a:endParaRPr>
                    </a:p>
                    <a:p>
                      <a:pPr algn="ctr"/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715436" cy="1214446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Na sajtovima univerziteta uvek tražite informacije u polju International</a:t>
            </a:r>
            <a:r>
              <a:rPr lang="sr-Latn-RS" sz="2800" b="1" dirty="0" smtClean="0">
                <a:latin typeface="Californian FB" pitchFamily="18" charset="0"/>
              </a:rPr>
              <a:t>/Exchange Students</a:t>
            </a:r>
            <a:r>
              <a:rPr lang="sr-Latn-RS" sz="2800" dirty="0" smtClean="0">
                <a:latin typeface="Californian FB" pitchFamily="18" charset="0"/>
              </a:rPr>
              <a:t>/Erasmus+/KA103/Incoming </a:t>
            </a:r>
            <a:endParaRPr lang="en-US" sz="28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857364"/>
            <a:ext cx="8715436" cy="4929222"/>
          </a:xfrm>
        </p:spPr>
        <p:txBody>
          <a:bodyPr>
            <a:norm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1.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BAMBERG</a:t>
            </a:r>
            <a:r>
              <a:rPr lang="sr-Latn-RS" sz="2400" dirty="0" smtClean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www.uni-bamberg.de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/en/studies/exchange-students-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eg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erasmus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/how-do-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i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-apply/</a:t>
            </a:r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2.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NOVO MESTO </a:t>
            </a:r>
            <a:r>
              <a:rPr lang="en-US" sz="2400" dirty="0" smtClean="0">
                <a:latin typeface="Californian FB" pitchFamily="18" charset="0"/>
                <a:hlinkClick r:id="rId3"/>
              </a:rPr>
              <a:t>https://fzv.uni-nm.si/en/international_cooperation/student_mobility/</a:t>
            </a:r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3.  </a:t>
            </a:r>
            <a:r>
              <a:rPr lang="en-US" sz="2400" b="1" dirty="0" smtClean="0">
                <a:solidFill>
                  <a:srgbClr val="FF0000"/>
                </a:solidFill>
                <a:latin typeface="Californian FB" pitchFamily="18" charset="0"/>
              </a:rPr>
              <a:t>LJUBLJANA</a:t>
            </a:r>
          </a:p>
          <a:p>
            <a:r>
              <a:rPr lang="sr-Latn-RS" sz="2400" dirty="0">
                <a:latin typeface="Californian FB" pitchFamily="18" charset="0"/>
                <a:hlinkClick r:id="rId4"/>
              </a:rPr>
              <a:t>https://</a:t>
            </a:r>
            <a:r>
              <a:rPr lang="sr-Latn-RS" sz="2400" dirty="0" smtClean="0">
                <a:latin typeface="Californian FB" pitchFamily="18" charset="0"/>
                <a:hlinkClick r:id="rId4"/>
              </a:rPr>
              <a:t>vist.si/erasmus</a:t>
            </a:r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4.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SPLIT</a:t>
            </a:r>
            <a:r>
              <a:rPr lang="sr-Latn-RS" sz="2400" dirty="0" smtClean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  <a:hlinkClick r:id="rId5"/>
              </a:rPr>
              <a:t>https://www.unist.hr/me%C4%91unarodna-suradnja/me%C4%91unarodna-razmjena-i-natjecaji/razmjena-studenata/studijski-boravak/erasmus/suradnja-me%C4%91u-programskim-drzavama-ka103</a:t>
            </a:r>
            <a:endParaRPr lang="sr-Latn-RS" sz="2400" dirty="0" smtClean="0">
              <a:latin typeface="Californian FB" pitchFamily="18" charset="0"/>
            </a:endParaRPr>
          </a:p>
          <a:p>
            <a:pPr marL="0" indent="0">
              <a:buNone/>
            </a:pPr>
            <a:endParaRPr lang="sr-Latn-RS" sz="2400" dirty="0" smtClean="0">
              <a:latin typeface="Californian FB" pitchFamily="18" charset="0"/>
            </a:endParaRPr>
          </a:p>
          <a:p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>
                <a:latin typeface="Californian FB" pitchFamily="18" charset="0"/>
              </a:rPr>
              <a:t>Bamberg, SR Nemačka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err="1" smtClean="0">
                <a:latin typeface="Californian FB" pitchFamily="18" charset="0"/>
                <a:hlinkClick r:id="rId2"/>
              </a:rPr>
              <a:t>https://www.uni-bamberg.de/en</a:t>
            </a:r>
            <a:r>
              <a:rPr lang="sr-Latn-RS" dirty="0" err="1" smtClean="0">
                <a:latin typeface="Californian FB" pitchFamily="18" charset="0"/>
              </a:rPr>
              <a:t/>
            </a:r>
            <a:br>
              <a:rPr lang="sr-Latn-RS" dirty="0" err="1" smtClean="0">
                <a:latin typeface="Californian FB" pitchFamily="18" charset="0"/>
              </a:rPr>
            </a:b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1028" name="Picture 4" descr="C:\Users\User\Desktop\Bamberg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5143536" cy="4500594"/>
          </a:xfrm>
          <a:prstGeom prst="rect">
            <a:avLst/>
          </a:prstGeom>
          <a:noFill/>
        </p:spPr>
      </p:pic>
      <p:pic>
        <p:nvPicPr>
          <p:cNvPr id="1029" name="Picture 5" descr="C:\Users\User\Desktop\University-of-Bamber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928934"/>
            <a:ext cx="2540000" cy="25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90"/>
            <a:ext cx="8229600" cy="642918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Univerzitet u Bambergu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89027"/>
            <a:ext cx="8572560" cy="5483245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informacije o listi predmeta možete potražiti ovde:</a:t>
            </a:r>
          </a:p>
          <a:p>
            <a:pPr algn="just"/>
            <a:r>
              <a:rPr lang="en-US" sz="2800" dirty="0" smtClean="0">
                <a:latin typeface="Californian FB" pitchFamily="18" charset="0"/>
                <a:hlinkClick r:id="rId2"/>
              </a:rPr>
              <a:t>https://www.uni-bamberg.de/fileadmin/uni/verwaltung/auslandsamt/Mariia/Kurslisten_auf_Englisch/Englische_Kurse_WS_20-21.pdf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Kompatibilni predmeti koje su studenti VTŠ na razmeni birali radi priznavanja na matičnoj ustanovi bili su iz sl.oblasti: </a:t>
            </a:r>
            <a:r>
              <a:rPr lang="sr-Latn-RS" sz="2800" b="1" dirty="0" smtClean="0">
                <a:latin typeface="Californian FB" pitchFamily="18" charset="0"/>
              </a:rPr>
              <a:t>marketing, ljudski resursi, IT, strani jezici.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Studenti su imali mogućnost da biraju predmete koji se izvode na engleskom i/ili nemačkom jeziku.</a:t>
            </a: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5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Novo Mesto, Slovenija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en-US" sz="3600" dirty="0" err="1" smtClean="0">
                <a:latin typeface="Californian FB" pitchFamily="18" charset="0"/>
                <a:hlinkClick r:id="rId2"/>
              </a:rPr>
              <a:t>https://fzv.uni-nm.si/en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00_naslovna_151817-f008175-novo_mesto_jost_gantar_4_orig_jpg-photo-l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85926"/>
            <a:ext cx="5715040" cy="4572032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714488"/>
            <a:ext cx="271464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Univerzitet u Novom Mestu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143116"/>
            <a:ext cx="8501122" cy="4525963"/>
          </a:xfrm>
        </p:spPr>
        <p:txBody>
          <a:bodyPr/>
          <a:lstStyle/>
          <a:p>
            <a:r>
              <a:rPr lang="sr-Latn-RS" sz="2800" dirty="0" smtClean="0">
                <a:latin typeface="Californian FB" pitchFamily="18" charset="0"/>
              </a:rPr>
              <a:t>informacije o listi predmeta možete potražiti ovde:</a:t>
            </a:r>
          </a:p>
          <a:p>
            <a:pPr>
              <a:buNone/>
            </a:pPr>
            <a:r>
              <a:rPr lang="en-US" sz="2800" dirty="0" smtClean="0">
                <a:latin typeface="Californian FB" pitchFamily="18" charset="0"/>
                <a:hlinkClick r:id="rId2"/>
              </a:rPr>
              <a:t>https://fzv.uni-nm.si/en/1st_cycle/nursing_care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err="1" smtClean="0">
                <a:latin typeface="Californian FB" pitchFamily="18" charset="0"/>
                <a:hlinkClick r:id="rId3"/>
              </a:rPr>
              <a:t>https://fzv.uni-nm.si/en/1st_cycle/physiotherapy/</a:t>
            </a:r>
            <a:endParaRPr lang="sr-Latn-R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U pitanju su studijski programi: zdravstvena nega i fizioterapija.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Californian FB" panose="0207040306080B030204" pitchFamily="18" charset="0"/>
              </a:rPr>
              <a:t/>
            </a:r>
            <a:br>
              <a:rPr lang="en-US" sz="3600" dirty="0" smtClean="0">
                <a:latin typeface="Californian FB" panose="0207040306080B030204" pitchFamily="18" charset="0"/>
              </a:rPr>
            </a:br>
            <a:r>
              <a:rPr lang="en-US" sz="3600" dirty="0" err="1" smtClean="0">
                <a:latin typeface="Californian FB" panose="0207040306080B030204" pitchFamily="18" charset="0"/>
              </a:rPr>
              <a:t>Fakulteta</a:t>
            </a:r>
            <a:r>
              <a:rPr lang="en-US" sz="3600" dirty="0" smtClean="0">
                <a:latin typeface="Californian FB" panose="0207040306080B030204" pitchFamily="18" charset="0"/>
              </a:rPr>
              <a:t> </a:t>
            </a:r>
            <a:r>
              <a:rPr lang="en-US" sz="3600" dirty="0" err="1" smtClean="0">
                <a:latin typeface="Californian FB" panose="0207040306080B030204" pitchFamily="18" charset="0"/>
              </a:rPr>
              <a:t>za</a:t>
            </a:r>
            <a:r>
              <a:rPr lang="en-US" sz="3600" dirty="0" smtClean="0">
                <a:latin typeface="Californian FB" panose="0207040306080B030204" pitchFamily="18" charset="0"/>
              </a:rPr>
              <a:t> </a:t>
            </a:r>
            <a:r>
              <a:rPr lang="en-US" sz="3600" dirty="0" err="1" smtClean="0">
                <a:latin typeface="Californian FB" panose="0207040306080B030204" pitchFamily="18" charset="0"/>
              </a:rPr>
              <a:t>aplikativne</a:t>
            </a:r>
            <a:r>
              <a:rPr lang="en-US" sz="3600" dirty="0" smtClean="0">
                <a:latin typeface="Californian FB" panose="0207040306080B030204" pitchFamily="18" charset="0"/>
              </a:rPr>
              <a:t> </a:t>
            </a:r>
            <a:r>
              <a:rPr lang="en-US" sz="3600" dirty="0" err="1" smtClean="0">
                <a:latin typeface="Californian FB" panose="0207040306080B030204" pitchFamily="18" charset="0"/>
              </a:rPr>
              <a:t>vede</a:t>
            </a:r>
            <a:r>
              <a:rPr lang="en-US" sz="3600" dirty="0" smtClean="0">
                <a:latin typeface="Californian FB" panose="0207040306080B030204" pitchFamily="18" charset="0"/>
              </a:rPr>
              <a:t> LJUBLJANA</a:t>
            </a:r>
            <a:r>
              <a:rPr lang="en-US" sz="3600" dirty="0">
                <a:latin typeface="Californian FB" panose="0207040306080B030204" pitchFamily="18" charset="0"/>
              </a:rPr>
              <a:t/>
            </a:r>
            <a:br>
              <a:rPr lang="en-US" sz="3600" dirty="0">
                <a:latin typeface="Californian FB" panose="0207040306080B030204" pitchFamily="18" charset="0"/>
              </a:rPr>
            </a:br>
            <a:r>
              <a:rPr lang="en-US" sz="3600" dirty="0">
                <a:latin typeface="Californian FB" panose="0207040306080B030204" pitchFamily="18" charset="0"/>
              </a:rPr>
              <a:t>VIST</a:t>
            </a:r>
            <a:br>
              <a:rPr lang="en-US" sz="3600" dirty="0">
                <a:latin typeface="Californian FB" panose="0207040306080B030204" pitchFamily="18" charset="0"/>
              </a:rPr>
            </a:br>
            <a:r>
              <a:rPr lang="en-US" sz="3600" dirty="0">
                <a:latin typeface="Californian FB" panose="0207040306080B030204" pitchFamily="18" charset="0"/>
                <a:hlinkClick r:id="rId2"/>
              </a:rPr>
              <a:t>https://</a:t>
            </a:r>
            <a:r>
              <a:rPr lang="en-US" sz="3600" dirty="0" smtClean="0">
                <a:latin typeface="Californian FB" panose="0207040306080B030204" pitchFamily="18" charset="0"/>
                <a:hlinkClick r:id="rId2"/>
              </a:rPr>
              <a:t>vist.si</a:t>
            </a:r>
            <a:r>
              <a:rPr lang="en-US" sz="3600" dirty="0">
                <a:latin typeface="Californian FB" panose="0207040306080B030204" pitchFamily="18" charset="0"/>
              </a:rPr>
              <a:t/>
            </a:r>
            <a:br>
              <a:rPr lang="en-US" sz="3600" dirty="0">
                <a:latin typeface="Californian FB" panose="0207040306080B030204" pitchFamily="18" charset="0"/>
              </a:rPr>
            </a:br>
            <a:r>
              <a:rPr lang="en-US" sz="3600" dirty="0" smtClean="0">
                <a:latin typeface="Californian FB" panose="0207040306080B030204" pitchFamily="18" charset="0"/>
              </a:rPr>
              <a:t/>
            </a:r>
            <a:br>
              <a:rPr lang="en-US" sz="3600" dirty="0" smtClean="0">
                <a:latin typeface="Californian FB" panose="0207040306080B030204" pitchFamily="18" charset="0"/>
              </a:rPr>
            </a:br>
            <a:endParaRPr lang="en-US" sz="3600" dirty="0">
              <a:latin typeface="Californian FB" panose="0207040306080B030204" pitchFamily="18" charset="0"/>
            </a:endParaRPr>
          </a:p>
        </p:txBody>
      </p:sp>
      <p:pic>
        <p:nvPicPr>
          <p:cNvPr id="5122" name="Picture 2" descr="C:\Users\Smiljka Kesic.User-PC\Desktop\front_kozmetika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3587" y="2534444"/>
            <a:ext cx="5076825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3153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Split, Hrvatska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https://www.unist.hr/studiji-i-nastava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where-to-stay-in-split-croatia-old-town-riv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00240"/>
            <a:ext cx="5931689" cy="3954459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2714620"/>
            <a:ext cx="121444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Sveučilište (Univerzitet) u Splitu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60557"/>
            <a:ext cx="8472518" cy="4525963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informacije o studijskim programima/predmetima možete potražiti ovde:</a:t>
            </a:r>
          </a:p>
          <a:p>
            <a:r>
              <a:rPr lang="en-US" sz="2800" dirty="0" err="1" smtClean="0">
                <a:latin typeface="Californian FB" pitchFamily="18" charset="0"/>
                <a:hlinkClick r:id="rId2"/>
              </a:rPr>
              <a:t>https://www.unist.hr/studiji-i-nastava/studijski-programi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smtClean="0">
                <a:latin typeface="Californian FB" pitchFamily="18" charset="0"/>
                <a:hlinkClick r:id="rId3"/>
              </a:rPr>
              <a:t>https://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www.efst.unist.hr</a:t>
            </a:r>
            <a:r>
              <a:rPr lang="en-US" sz="2800" dirty="0" smtClean="0">
                <a:latin typeface="Californian FB" pitchFamily="18" charset="0"/>
                <a:hlinkClick r:id="rId3"/>
              </a:rPr>
              <a:t>/en/study/international-students/studying-at-our-faculty</a:t>
            </a:r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nastava se izvodi na hrvatskom i/ili engleskom jeziku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Priprema za mobilnost nakon ODLUKE O DODELI stipendijA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4479" y="1285861"/>
            <a:ext cx="2357455" cy="150019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6"/>
            <a:ext cx="3571900" cy="2511532"/>
          </a:xfrm>
          <a:prstGeom prst="rect">
            <a:avLst/>
          </a:prstGeom>
          <a:noFill/>
        </p:spPr>
      </p:pic>
      <p:pic>
        <p:nvPicPr>
          <p:cNvPr id="20481" name="Picture 1" descr="C:\Users\User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642918"/>
            <a:ext cx="3148011" cy="2290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Priprema za mobilnost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46309"/>
            <a:ext cx="4643470" cy="4525963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 Nakon objavljivanja konačnih rezultata konkursa, kandidati koji su selektovani za stipendiranje biće detaljnije informisani o daljim neophodnim koracima pre odlaska na program mobilnosti.  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19457" name="Picture 1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071678"/>
            <a:ext cx="3214710" cy="4143404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86808" cy="107157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I</a:t>
            </a:r>
            <a:r>
              <a:rPr lang="en-US" sz="3600" b="1" dirty="0" smtClean="0">
                <a:latin typeface="Californian FB" pitchFamily="18" charset="0"/>
              </a:rPr>
              <a:t>z</a:t>
            </a:r>
            <a:r>
              <a:rPr lang="sr-Latn-RS" sz="3600" b="1" dirty="0" smtClean="0">
                <a:latin typeface="Californian FB" pitchFamily="18" charset="0"/>
              </a:rPr>
              <a:t>bor studijskog programa i predmeta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100" dirty="0" smtClean="0">
                <a:latin typeface="Californian FB" pitchFamily="18" charset="0"/>
              </a:rPr>
              <a:t/>
            </a:r>
            <a:br>
              <a:rPr lang="sr-Latn-RS" sz="3100" dirty="0" smtClean="0">
                <a:latin typeface="Californian FB" pitchFamily="18" charset="0"/>
              </a:rPr>
            </a:br>
            <a:r>
              <a:rPr lang="en-US" sz="31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6" y="1857364"/>
            <a:ext cx="5286380" cy="4500594"/>
          </a:xfrm>
        </p:spPr>
        <p:txBody>
          <a:bodyPr>
            <a:normAutofit lnSpcReduction="1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biraju se najkompatibilniji predmeti sa onima na matičnoj ustanovi</a:t>
            </a:r>
            <a:endParaRPr lang="en-U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lista predmeta se ažurira za svaki semestar</a:t>
            </a:r>
          </a:p>
          <a:p>
            <a:r>
              <a:rPr lang="en-US" sz="2800" dirty="0" err="1" smtClean="0">
                <a:latin typeface="Californian FB" pitchFamily="18" charset="0"/>
              </a:rPr>
              <a:t>osim</a:t>
            </a:r>
            <a:r>
              <a:rPr lang="en-US" sz="2800" dirty="0" smtClean="0">
                <a:latin typeface="Californian FB" pitchFamily="18" charset="0"/>
              </a:rPr>
              <a:t> toga </a:t>
            </a:r>
            <a:r>
              <a:rPr lang="en-US" sz="2800" dirty="0" err="1" smtClean="0">
                <a:latin typeface="Californian FB" pitchFamily="18" charset="0"/>
              </a:rPr>
              <a:t>mogu</a:t>
            </a:r>
            <a:r>
              <a:rPr lang="en-US" sz="2800" dirty="0" smtClean="0">
                <a:latin typeface="Californian FB" pitchFamily="18" charset="0"/>
              </a:rPr>
              <a:t> se </a:t>
            </a:r>
            <a:r>
              <a:rPr lang="en-US" sz="2800" dirty="0" err="1" smtClean="0">
                <a:latin typeface="Californian FB" pitchFamily="18" charset="0"/>
              </a:rPr>
              <a:t>izabrati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i slušati </a:t>
            </a:r>
            <a:r>
              <a:rPr lang="en-US" sz="2800" dirty="0" err="1" smtClean="0">
                <a:latin typeface="Californian FB" pitchFamily="18" charset="0"/>
              </a:rPr>
              <a:t>drugi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interesantni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i profesionalno važni </a:t>
            </a:r>
            <a:r>
              <a:rPr lang="en-US" sz="2800" dirty="0" err="1" smtClean="0">
                <a:latin typeface="Californian FB" pitchFamily="18" charset="0"/>
              </a:rPr>
              <a:t>predmeti</a:t>
            </a:r>
            <a:r>
              <a:rPr lang="sr-Latn-RS" sz="2800" dirty="0" smtClean="0">
                <a:latin typeface="Californian FB" pitchFamily="18" charset="0"/>
              </a:rPr>
              <a:t> koji se ne izučavaju na matičnoj ustanovi, </a:t>
            </a:r>
            <a:r>
              <a:rPr lang="en-US" sz="2800" dirty="0" err="1" smtClean="0">
                <a:latin typeface="Californian FB" pitchFamily="18" charset="0"/>
              </a:rPr>
              <a:t>ali</a:t>
            </a:r>
            <a:r>
              <a:rPr lang="en-US" sz="2800" dirty="0" smtClean="0">
                <a:latin typeface="Californian FB" pitchFamily="18" charset="0"/>
              </a:rPr>
              <a:t> ne</a:t>
            </a:r>
            <a:r>
              <a:rPr lang="sr-Latn-RS" sz="2800" dirty="0" smtClean="0">
                <a:latin typeface="Californian FB" pitchFamily="18" charset="0"/>
              </a:rPr>
              <a:t>će biti priznati.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22529" name="Picture 1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071678"/>
            <a:ext cx="3265344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54"/>
          </a:xfrm>
        </p:spPr>
        <p:txBody>
          <a:bodyPr>
            <a:normAutofit/>
          </a:bodyPr>
          <a:lstStyle/>
          <a:p>
            <a:r>
              <a:rPr lang="sr-Latn-RS" sz="3200" b="1" u="sng" dirty="0" smtClean="0">
                <a:latin typeface="Californian FB" pitchFamily="18" charset="0"/>
              </a:rPr>
              <a:t>PRIMER</a:t>
            </a:r>
            <a:r>
              <a:rPr lang="sr-Latn-RS" sz="3200" u="sng" dirty="0" smtClean="0">
                <a:latin typeface="Californian FB" pitchFamily="18" charset="0"/>
              </a:rPr>
              <a:t>: informacije o predmetu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  <a:t>naziv predmeta, opis, nivo studija, broj časova, ESPB, </a:t>
            </a:r>
            <a:b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</a:br>
            <a: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  <a:t>semestar, predavač, jezik izvođenja nastave</a:t>
            </a:r>
            <a:endParaRPr lang="en-US" sz="3200" i="1" dirty="0">
              <a:solidFill>
                <a:srgbClr val="002060"/>
              </a:solidFill>
              <a:latin typeface="Californian FB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5"/>
            <a:ext cx="8143932" cy="1285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643314"/>
            <a:ext cx="800100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01122" cy="1214446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Ugovor o učenju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>(</a:t>
            </a:r>
            <a:r>
              <a:rPr lang="sr-Latn-RS" sz="2800" b="1" dirty="0" smtClean="0">
                <a:latin typeface="Californian FB" pitchFamily="18" charset="0"/>
              </a:rPr>
              <a:t>LA=Learning Agreement</a:t>
            </a:r>
            <a:r>
              <a:rPr lang="sr-Latn-RS" sz="2800" dirty="0" smtClean="0">
                <a:latin typeface="Californian FB" pitchFamily="18" charset="0"/>
              </a:rPr>
              <a:t>)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46082" name="Picture 2" descr="C:\Users\User\Desktop\learning-agreement-student-mobility-for-studies-1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427743"/>
            <a:ext cx="5286412" cy="526803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85720" y="6191928"/>
            <a:ext cx="8858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prstClr val="black"/>
                </a:solidFill>
                <a:latin typeface="Californian FB" pitchFamily="18" charset="0"/>
                <a:ea typeface="+mj-ea"/>
                <a:cs typeface="+mj-cs"/>
              </a:rPr>
              <a:t>Potpisuju student, matična VŠ ustanova i prihvatna VŠ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00372"/>
            <a:ext cx="5143504" cy="4214818"/>
          </a:xfrm>
        </p:spPr>
        <p:txBody>
          <a:bodyPr>
            <a:normAutofit fontScale="92500" lnSpcReduction="20000"/>
          </a:bodyPr>
          <a:lstStyle/>
          <a:p>
            <a:r>
              <a:rPr lang="sr-Latn-RS" sz="3000" u="sng" dirty="0" smtClean="0">
                <a:latin typeface="Californian FB" pitchFamily="18" charset="0"/>
              </a:rPr>
              <a:t>Generalno:  dokumentacija neposredno pre početka semestra</a:t>
            </a:r>
            <a:endParaRPr lang="sr-Latn-RS" sz="3000" dirty="0" smtClean="0">
              <a:latin typeface="Californian FB" pitchFamily="18" charset="0"/>
            </a:endParaRPr>
          </a:p>
          <a:p>
            <a:r>
              <a:rPr lang="sr-Latn-RS" sz="3000" b="1" dirty="0" smtClean="0">
                <a:latin typeface="Californian FB" pitchFamily="18" charset="0"/>
              </a:rPr>
              <a:t>viziran pasoš</a:t>
            </a:r>
            <a:r>
              <a:rPr lang="sr-Latn-RS" sz="3000" dirty="0" smtClean="0">
                <a:latin typeface="Californian FB" pitchFamily="18" charset="0"/>
              </a:rPr>
              <a:t>: boravak u svrhe studiranja (i rada) duži od 3 meseca</a:t>
            </a:r>
          </a:p>
          <a:p>
            <a:r>
              <a:rPr lang="sr-Latn-RS" sz="3000" dirty="0" smtClean="0">
                <a:latin typeface="Californian FB" pitchFamily="18" charset="0"/>
              </a:rPr>
              <a:t>zdravstveno osiguranje </a:t>
            </a:r>
          </a:p>
          <a:p>
            <a:r>
              <a:rPr lang="sr-Latn-RS" sz="3000" dirty="0" smtClean="0">
                <a:latin typeface="Californian FB" pitchFamily="18" charset="0"/>
              </a:rPr>
              <a:t>bankovni račun i registracija</a:t>
            </a:r>
          </a:p>
          <a:p>
            <a:r>
              <a:rPr lang="sr-Latn-RS" sz="3000" i="1" dirty="0" smtClean="0">
                <a:latin typeface="Californian FB" pitchFamily="18" charset="0"/>
              </a:rPr>
              <a:t>Letter of Admission</a:t>
            </a:r>
          </a:p>
          <a:p>
            <a:r>
              <a:rPr lang="sr-Latn-RS" sz="3000" i="1" dirty="0" smtClean="0">
                <a:latin typeface="Californian FB" pitchFamily="18" charset="0"/>
              </a:rPr>
              <a:t>contribution fee</a:t>
            </a:r>
          </a:p>
          <a:p>
            <a:endParaRPr lang="sr-Latn-RS" i="1" dirty="0" smtClean="0"/>
          </a:p>
        </p:txBody>
      </p:sp>
      <p:pic>
        <p:nvPicPr>
          <p:cNvPr id="25601" name="Picture 1" descr="C:\Users\User\Desktop\csm_web_DSC_2526_54876a2b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48" y="1357298"/>
            <a:ext cx="3857652" cy="42862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408687"/>
            <a:ext cx="50006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Californian FB" pitchFamily="18" charset="0"/>
              </a:rPr>
              <a:t>O pripremi neophodne dokumentacije brine i </a:t>
            </a:r>
            <a:r>
              <a:rPr lang="sr-Latn-RS" sz="2400" b="1" dirty="0" smtClean="0">
                <a:latin typeface="Californian FB" pitchFamily="18" charset="0"/>
              </a:rPr>
              <a:t>Kancelarija za međunarodnu saradnju  prihvatne ustanove</a:t>
            </a:r>
          </a:p>
          <a:p>
            <a:pPr algn="ctr"/>
            <a:r>
              <a:rPr lang="sr-Latn-RS" sz="2000" i="1" dirty="0" smtClean="0">
                <a:latin typeface="Californian FB" pitchFamily="18" charset="0"/>
              </a:rPr>
              <a:t>WELCOME CENTRE</a:t>
            </a:r>
            <a:endParaRPr lang="en-US" sz="2000" i="1" dirty="0"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876" y="5572140"/>
            <a:ext cx="4429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 smtClean="0">
                <a:latin typeface="Californian FB" pitchFamily="18" charset="0"/>
              </a:rPr>
              <a:t>Neophodna dokumentacija koju treba pribaviti pre početka semestra  može se razlikovati od ustanove do ustanove </a:t>
            </a:r>
            <a:endParaRPr lang="en-US" sz="2000" b="1" dirty="0">
              <a:latin typeface="Californian FB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276" y="265679"/>
            <a:ext cx="8634442" cy="954107"/>
          </a:xfrm>
          <a:prstGeom prst="rect">
            <a:avLst/>
          </a:prstGeo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 smtClean="0">
                <a:latin typeface="Californian FB" pitchFamily="18" charset="0"/>
              </a:rPr>
              <a:t>Priprema neophodne dokumentacije za odlazak na razmenu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  <p:bldP spid="7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Buddy Program </a:t>
            </a:r>
            <a:r>
              <a:rPr lang="sr-Latn-RS" sz="3600" dirty="0" smtClean="0">
                <a:latin typeface="Californian FB" pitchFamily="18" charset="0"/>
              </a:rPr>
              <a:t>npr.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https://uopa.esngreece.gr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endParaRPr lang="en-US" sz="4000" dirty="0">
              <a:latin typeface="Californian FB" pitchFamily="18" charset="0"/>
            </a:endParaRPr>
          </a:p>
        </p:txBody>
      </p:sp>
      <p:pic>
        <p:nvPicPr>
          <p:cNvPr id="21505" name="Picture 1" descr="C:\Users\User\Desktop\study_budy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1928802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Admission Week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3200" b="1" dirty="0" smtClean="0">
                <a:latin typeface="Californian FB" pitchFamily="18" charset="0"/>
              </a:rPr>
              <a:t>Orientation Week</a:t>
            </a:r>
            <a:endParaRPr lang="en-US" sz="3200" b="1" dirty="0">
              <a:latin typeface="Californian FB" pitchFamily="18" charset="0"/>
            </a:endParaRPr>
          </a:p>
        </p:txBody>
      </p:sp>
      <p:pic>
        <p:nvPicPr>
          <p:cNvPr id="50178" name="Picture 2" descr="C:\Users\User\Desktop\received_113840959285551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01971"/>
            <a:ext cx="7315200" cy="4122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Okvirni troškovi 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 algn="just"/>
            <a:r>
              <a:rPr lang="sr-Latn-RS" i="1" dirty="0" smtClean="0">
                <a:latin typeface="Californian FB" pitchFamily="18" charset="0"/>
              </a:rPr>
              <a:t>contribution fee 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smeštaj: 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https://www.uni-bamberg.de/en/studies/living-studying/accommodations/</a:t>
            </a:r>
            <a:endParaRPr lang="sr-Latn-RS" sz="2400" dirty="0" smtClean="0">
              <a:latin typeface="Californian FB" pitchFamily="18" charset="0"/>
            </a:endParaRPr>
          </a:p>
          <a:p>
            <a:pPr algn="just"/>
            <a:endParaRPr lang="en-US" sz="2400" dirty="0">
              <a:latin typeface="Californian FB" pitchFamily="18" charset="0"/>
            </a:endParaRPr>
          </a:p>
        </p:txBody>
      </p:sp>
      <p:pic>
        <p:nvPicPr>
          <p:cNvPr id="23553" name="Picture 1" descr="C:\Users\User\Desktop\csm_1er-bewohnt_02_96865907f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429000"/>
            <a:ext cx="4214842" cy="2786082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0438"/>
            <a:ext cx="459486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Vannastavni programi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20481" name="Picture 1" descr="C:\Users\User\Desktop\1829_9212_1_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4903001" cy="3268667"/>
          </a:xfrm>
          <a:prstGeom prst="rect">
            <a:avLst/>
          </a:prstGeom>
          <a:noFill/>
        </p:spPr>
      </p:pic>
      <p:pic>
        <p:nvPicPr>
          <p:cNvPr id="20482" name="Picture 2" descr="C:\Users\User\Desktop\2730_115_1_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857364"/>
            <a:ext cx="4286250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654164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Jelena Bogićević, Erasmus+ stipendista VTŠ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en-US" dirty="0" err="1" smtClean="0">
                <a:latin typeface="Californian FB" pitchFamily="18" charset="0"/>
                <a:hlinkClick r:id="rId2"/>
              </a:rPr>
              <a:t>https://www.instagram.com/jeca_pereca_tv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_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0586177-00FE-4CCD-B4A5-9F73F9CB0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3372" y="2857496"/>
            <a:ext cx="4151493" cy="3286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3ED050F-CEFF-45C9-8687-7A5C9A3AF9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2143116"/>
            <a:ext cx="3406083" cy="4357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660925"/>
            <a:ext cx="7772400" cy="1411281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ČESTO POSTAVLJANA PITANJA I DILEME o mobilnosti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4135439" cy="362110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62" name="Picture 2" descr="C:\Users\User\Desktop\Erasmusneues-Bild_Studentin-mit-Karte_Klein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642918"/>
            <a:ext cx="4429156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b="1" dirty="0" smtClean="0">
                <a:latin typeface="Californian FB" pitchFamily="18" charset="0"/>
                <a:cs typeface="Andalus" pitchFamily="18" charset="-78"/>
              </a:rPr>
              <a:t/>
            </a:r>
            <a:br>
              <a:rPr lang="sr-Latn-RS" sz="3200" b="1" dirty="0" smtClean="0">
                <a:latin typeface="Californian FB" pitchFamily="18" charset="0"/>
                <a:cs typeface="Andalus" pitchFamily="18" charset="-78"/>
              </a:rPr>
            </a:br>
            <a:r>
              <a:rPr lang="sr-Latn-RS" sz="3200" b="1" dirty="0" smtClean="0">
                <a:latin typeface="Californian FB" pitchFamily="18" charset="0"/>
                <a:cs typeface="Andalus" pitchFamily="18" charset="-78"/>
              </a:rPr>
              <a:t/>
            </a:r>
            <a:br>
              <a:rPr lang="sr-Latn-RS" sz="3200" b="1" dirty="0" smtClean="0">
                <a:latin typeface="Californian FB" pitchFamily="18" charset="0"/>
                <a:cs typeface="Andalus" pitchFamily="18" charset="-78"/>
              </a:rPr>
            </a:br>
            <a:r>
              <a:rPr lang="sr-Latn-RS" sz="3200" b="1" dirty="0" smtClean="0">
                <a:latin typeface="Californian FB" pitchFamily="18" charset="0"/>
                <a:cs typeface="Andalus" pitchFamily="18" charset="-78"/>
              </a:rPr>
              <a:t>Da li se učešćem u Erasmus+ program  gubi  vreme za studiranje na matičnoj VŠU?</a:t>
            </a:r>
            <a:br>
              <a:rPr lang="sr-Latn-RS" sz="3200" b="1" dirty="0" smtClean="0">
                <a:latin typeface="Californian FB" pitchFamily="18" charset="0"/>
                <a:cs typeface="Andalus" pitchFamily="18" charset="-78"/>
              </a:rPr>
            </a:br>
            <a:endParaRPr lang="en-US" sz="32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7000892" cy="5715016"/>
          </a:xfrm>
        </p:spPr>
        <p:txBody>
          <a:bodyPr>
            <a:normAutofit/>
          </a:bodyPr>
          <a:lstStyle/>
          <a:p>
            <a:pPr algn="just"/>
            <a:endParaRPr lang="sr-Latn-RS" sz="2600" i="1" dirty="0" smtClean="0">
              <a:latin typeface="Palatino Linotype" pitchFamily="18" charset="0"/>
            </a:endParaRPr>
          </a:p>
          <a:p>
            <a:pPr algn="just"/>
            <a:r>
              <a:rPr lang="sr-Latn-RS" sz="2600" i="1" dirty="0" smtClean="0">
                <a:latin typeface="Palatino Linotype" pitchFamily="18" charset="0"/>
              </a:rPr>
              <a:t>Bez obzira na određene nedostatke Eramus+programa razmene, kao i na činjenicu da odsustvovanjem sa matične ustanove, studenti neretko moraju da nadoknađuju predispitne aktivnosti i odloženo polažu predmete koji ne mogu biti priznati, prednosti su ipak mnogo veće. </a:t>
            </a:r>
          </a:p>
          <a:p>
            <a:pPr algn="just"/>
            <a:r>
              <a:rPr lang="sr-Latn-RS" sz="2600" i="1" dirty="0" smtClean="0">
                <a:latin typeface="Palatino Linotype" pitchFamily="18" charset="0"/>
              </a:rPr>
              <a:t>Svi naši stipendisti su oduševljeni programom: studijama, stečenim iskustvom i profesionalnim mogućnostima zahvaljući čemu su lakše pronalazili posao ili odlazili na drugi nivo studija i usavršavanja.     </a:t>
            </a:r>
            <a:endParaRPr lang="en-US" sz="2600" dirty="0" smtClean="0">
              <a:latin typeface="Palatino Linotype" pitchFamily="18" charset="0"/>
            </a:endParaRPr>
          </a:p>
          <a:p>
            <a:pPr algn="just"/>
            <a:endParaRPr lang="sr-Latn-RS" sz="3400" dirty="0" smtClean="0">
              <a:latin typeface="Californian FB" pitchFamily="18" charset="0"/>
              <a:cs typeface="Andalus" pitchFamily="18" charset="-78"/>
            </a:endParaRPr>
          </a:p>
          <a:p>
            <a:pPr algn="just"/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  <p:pic>
        <p:nvPicPr>
          <p:cNvPr id="1026" name="Picture 2" descr="C:\Users\User\Desktop\4132FHSP5zL._AC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2000240"/>
            <a:ext cx="1643042" cy="2459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500066"/>
            <a:ext cx="8715436" cy="1571612"/>
          </a:xfrm>
        </p:spPr>
        <p:txBody>
          <a:bodyPr>
            <a:noAutofit/>
          </a:bodyPr>
          <a:lstStyle/>
          <a:p>
            <a:pPr lvl="0"/>
            <a:r>
              <a:rPr lang="sr-Latn-RS" sz="3200" b="1" dirty="0" smtClean="0">
                <a:latin typeface="Californian FB" pitchFamily="18" charset="0"/>
              </a:rPr>
              <a:t/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2600" b="1" dirty="0" smtClean="0">
                <a:latin typeface="Palatino Linotype" pitchFamily="18" charset="0"/>
              </a:rPr>
              <a:t>Da li studenti svih Odseka Akademije mogu odabrati bilo koju od trenutno ponuđenih 5 visokoškolskih ustanova prilikom prijavljavanja za Erasmus+?</a:t>
            </a:r>
            <a:r>
              <a:rPr lang="en-US" sz="3200" dirty="0" smtClean="0">
                <a:latin typeface="Californian FB" pitchFamily="18" charset="0"/>
              </a:rPr>
              <a:t/>
            </a:r>
            <a:br>
              <a:rPr lang="en-US" sz="3200" dirty="0" smtClean="0">
                <a:latin typeface="Californian FB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40"/>
            <a:ext cx="9144000" cy="5429264"/>
          </a:xfrm>
        </p:spPr>
        <p:txBody>
          <a:bodyPr>
            <a:normAutofit/>
          </a:bodyPr>
          <a:lstStyle/>
          <a:p>
            <a:pPr algn="just"/>
            <a:r>
              <a:rPr lang="sr-Latn-RS" sz="2400" i="1" dirty="0" smtClean="0">
                <a:latin typeface="Californian FB" pitchFamily="18" charset="0"/>
              </a:rPr>
              <a:t>Ne, možete odabrati onu VŠU koja ima kompatibilan studijski program sa onim koji pohađate. To znači da studenti sa Odseka VZS mogu ići u Novo Mesto i Ljubljanu, dok studenti Odseka VTŠ i VHS mogu ići u Bamberg i Split.</a:t>
            </a:r>
          </a:p>
          <a:p>
            <a:pPr algn="just"/>
            <a:endParaRPr lang="en-US" sz="2400" dirty="0" smtClean="0">
              <a:latin typeface="Californian FB" pitchFamily="18" charset="0"/>
            </a:endParaRPr>
          </a:p>
          <a:p>
            <a:pPr lvl="0">
              <a:buNone/>
            </a:pPr>
            <a:r>
              <a:rPr lang="sr-Latn-RS" sz="2600" b="1" dirty="0" smtClean="0">
                <a:latin typeface="Palatino Linotype" pitchFamily="18" charset="0"/>
              </a:rPr>
              <a:t>       Da li je određen prosek uslov za prijavu na konkurs?</a:t>
            </a:r>
          </a:p>
          <a:p>
            <a:pPr algn="just"/>
            <a:r>
              <a:rPr lang="sr-Latn-RS" sz="2400" i="1" dirty="0" smtClean="0">
                <a:latin typeface="Palatino Linotype" pitchFamily="18" charset="0"/>
              </a:rPr>
              <a:t>Ne postoje ograničenja u tom smislu. Visok prosek nije uslov da bi ste se prijavili na Erasmus+Program. </a:t>
            </a:r>
            <a:r>
              <a:rPr lang="sr-Cyrl-RS" sz="2400" i="1" dirty="0" smtClean="0">
                <a:latin typeface="Palatino Linotype" pitchFamily="18" charset="0"/>
              </a:rPr>
              <a:t>Ipak, imajte u vidu da se akademsko postignuće boduje prilikom donošenja odluke o dodeli stipendije</a:t>
            </a:r>
            <a:r>
              <a:rPr lang="sr-Latn-RS" sz="2400" i="1" dirty="0" smtClean="0">
                <a:latin typeface="Palatino Linotype" pitchFamily="18" charset="0"/>
              </a:rPr>
              <a:t>, tako što se prosečna ocena množi sa 4</a:t>
            </a:r>
            <a:r>
              <a:rPr lang="sr-Cyrl-RS" sz="2400" i="1" dirty="0" smtClean="0">
                <a:latin typeface="Palatino Linotype" pitchFamily="18" charset="0"/>
              </a:rPr>
              <a:t>. </a:t>
            </a:r>
            <a:endParaRPr lang="en-US" sz="2400" dirty="0" smtClean="0">
              <a:latin typeface="Palatino Linotype" pitchFamily="18" charset="0"/>
            </a:endParaRPr>
          </a:p>
          <a:p>
            <a:pPr lvl="0"/>
            <a:endParaRPr lang="en-US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2"/>
            <a:ext cx="9144000" cy="928670"/>
          </a:xfrm>
        </p:spPr>
        <p:txBody>
          <a:bodyPr>
            <a:normAutofit fontScale="90000"/>
          </a:bodyPr>
          <a:lstStyle/>
          <a:p>
            <a:pPr lvl="0"/>
            <a:r>
              <a:rPr lang="sr-Latn-RS" sz="3200" b="1" dirty="0" smtClean="0">
                <a:latin typeface="Palatino Linotype" pitchFamily="18" charset="0"/>
              </a:rPr>
              <a:t/>
            </a:r>
            <a:br>
              <a:rPr lang="sr-Latn-RS" sz="3200" b="1" dirty="0" smtClean="0">
                <a:latin typeface="Palatino Linotype" pitchFamily="18" charset="0"/>
              </a:rPr>
            </a:br>
            <a:endParaRPr lang="en-US" sz="3200" dirty="0">
              <a:latin typeface="Palatino Linotype" pitchFamily="18" charset="0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71480"/>
            <a:ext cx="8572560" cy="6000768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Da li će biti organizovana razmena za stručnu praksu?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  <a:cs typeface="Andalus" pitchFamily="18" charset="-78"/>
              </a:rPr>
              <a:t>O konkursnom roku za ovu prijavu studenti će biti posebno obavešteni.</a:t>
            </a:r>
          </a:p>
          <a:p>
            <a:pPr algn="just"/>
            <a:endParaRPr lang="sr-Latn-RS" sz="2800" i="1" dirty="0" smtClean="0">
              <a:latin typeface="Californian FB" pitchFamily="18" charset="0"/>
              <a:cs typeface="Andalus" pitchFamily="18" charset="-78"/>
            </a:endParaRPr>
          </a:p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 </a:t>
            </a:r>
            <a:r>
              <a:rPr lang="en-US" sz="2800" b="1" dirty="0" err="1" smtClean="0">
                <a:latin typeface="Californian FB" pitchFamily="18" charset="0"/>
              </a:rPr>
              <a:t>Da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li</a:t>
            </a:r>
            <a:r>
              <a:rPr lang="en-US" sz="2800" b="1" dirty="0" smtClean="0">
                <a:latin typeface="Californian FB" pitchFamily="18" charset="0"/>
              </a:rPr>
              <a:t> je </a:t>
            </a:r>
            <a:r>
              <a:rPr lang="en-US" sz="2800" b="1" dirty="0" err="1" smtClean="0">
                <a:latin typeface="Californian FB" pitchFamily="18" charset="0"/>
              </a:rPr>
              <a:t>moguće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konkurisati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bez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dostavljanja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sertifikata</a:t>
            </a:r>
            <a:r>
              <a:rPr lang="en-US" sz="2800" b="1" dirty="0" smtClean="0">
                <a:latin typeface="Californian FB" pitchFamily="18" charset="0"/>
              </a:rPr>
              <a:t> o </a:t>
            </a:r>
            <a:r>
              <a:rPr lang="en-US" sz="2800" b="1" dirty="0" err="1" smtClean="0">
                <a:latin typeface="Californian FB" pitchFamily="18" charset="0"/>
              </a:rPr>
              <a:t>poznavanju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stranog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jezika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na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nivou</a:t>
            </a:r>
            <a:r>
              <a:rPr lang="en-US" sz="2800" b="1" dirty="0" smtClean="0">
                <a:latin typeface="Californian FB" pitchFamily="18" charset="0"/>
              </a:rPr>
              <a:t> B2?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Ne, prijava bez dostavljenog sertifikata će se smatrati nevažećom. Međutim, Akademija strukovnih studija Beograd može izdati sertifikat o poznavanju stranog jezika na osnovu postignutog uspeha i stečene ocene na predmetima stranih jezika ili nakon testiranja i utvrđivanja potrebnog nivoa znanja onim studentima koji tokom studija nisu imali strani jezik kao nastavni predmet. </a:t>
            </a:r>
            <a:endParaRPr lang="en-US" sz="2800" dirty="0" smtClean="0">
              <a:latin typeface="Californian FB" pitchFamily="18" charset="0"/>
            </a:endParaRPr>
          </a:p>
          <a:p>
            <a:pPr algn="just">
              <a:buNone/>
            </a:pPr>
            <a:endParaRPr lang="sr-Latn-RS" sz="3400" i="1" dirty="0" smtClean="0">
              <a:latin typeface="Californian FB" pitchFamily="18" charset="0"/>
              <a:cs typeface="Andalus" pitchFamily="18" charset="-78"/>
            </a:endParaRPr>
          </a:p>
          <a:p>
            <a:pPr algn="just"/>
            <a:endParaRPr lang="sr-Latn-RS" sz="3400" dirty="0" smtClean="0">
              <a:latin typeface="Californian FB" pitchFamily="18" charset="0"/>
              <a:cs typeface="Andalus" pitchFamily="18" charset="-78"/>
            </a:endParaRPr>
          </a:p>
          <a:p>
            <a:pPr algn="just"/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857232"/>
            <a:ext cx="8572560" cy="928694"/>
          </a:xfrm>
        </p:spPr>
        <p:txBody>
          <a:bodyPr>
            <a:noAutofit/>
          </a:bodyPr>
          <a:lstStyle/>
          <a:p>
            <a:pPr lvl="0"/>
            <a:r>
              <a:rPr lang="sr-Latn-RS" sz="2800" b="1" dirty="0" smtClean="0">
                <a:latin typeface="Californian FB" pitchFamily="18" charset="0"/>
              </a:rPr>
              <a:t>Da li će mi profesor priznati sličan/kompatibilan predmet koji sam slušao/la tokom Erasmus+ programa?</a:t>
            </a:r>
            <a:r>
              <a:rPr lang="en-US" sz="2800" dirty="0" smtClean="0">
                <a:latin typeface="Palatino Linotype" pitchFamily="18" charset="0"/>
              </a:rPr>
              <a:t/>
            </a:r>
            <a:br>
              <a:rPr lang="en-US" sz="2800" dirty="0" smtClean="0">
                <a:latin typeface="Palatino Linotype" pitchFamily="18" charset="0"/>
              </a:rPr>
            </a:b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071678"/>
            <a:ext cx="8358246" cy="2714644"/>
          </a:xfrm>
        </p:spPr>
        <p:txBody>
          <a:bodyPr>
            <a:noAutofit/>
          </a:bodyPr>
          <a:lstStyle/>
          <a:p>
            <a:pPr algn="just"/>
            <a:r>
              <a:rPr lang="sr-Latn-RS" sz="2500" i="1" dirty="0" smtClean="0">
                <a:latin typeface="Californian FB" pitchFamily="18" charset="0"/>
              </a:rPr>
              <a:t>Odluka o priznavanju kompatibilnih predmeta regulisana je aktima Akademije između ostalog i Pravilnikom o mobilnosti. Takođe, savetujemo vas da budete u kontaktu sa profesorima na Odseku koji su zaduženi za Međunarodnu saradnju i sa predmetnim profesorom koji treba da prizna dati predmet.  </a:t>
            </a:r>
            <a:endParaRPr lang="sr-Latn-RS" sz="2400" b="1" dirty="0" smtClean="0">
              <a:latin typeface="Palatino Linotype" pitchFamily="18" charset="0"/>
            </a:endParaRPr>
          </a:p>
          <a:p>
            <a:pPr algn="just"/>
            <a:endParaRPr lang="en-US" sz="24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Lis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4071942"/>
            <a:ext cx="2643206" cy="2541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 Da li će biti problema u pogledu ostvarivanja bodova zbog odustvovanja sa nastave na predmetima koji ne mogu biti priznati u matičnoj VŠU tokom Erasmus+ programa?</a:t>
            </a:r>
          </a:p>
          <a:p>
            <a:pPr lvl="0" algn="just"/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Nadoknada bodova zbog opravdanog odlaska na stipendirani boravak takođe je utvrđena Pravilnikom o mobilnosti i Akademija će garantovati da se te odredbe Pravilnika poštuju. Savetujemo da studenti budu u kontaktu sa predmetnim profesorima i tokom i nakon završetka mobilnosti.</a:t>
            </a:r>
            <a:endParaRPr lang="en-US" sz="2800" dirty="0" smtClean="0">
              <a:latin typeface="Californian FB" pitchFamily="18" charset="0"/>
            </a:endParaRPr>
          </a:p>
          <a:p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01122" cy="1368412"/>
          </a:xfrm>
        </p:spPr>
        <p:txBody>
          <a:bodyPr>
            <a:normAutofit fontScale="90000"/>
          </a:bodyPr>
          <a:lstStyle/>
          <a:p>
            <a:pPr lvl="0"/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2900" b="1" dirty="0" smtClean="0">
                <a:latin typeface="Palatino Linotype" pitchFamily="18" charset="0"/>
              </a:rPr>
              <a:t>Da li je učešće u programu komplikovano zbog papirologije i administrativnih zahteva? Da li ću uspeti da se snađem i uklopim u novu sredinu?</a:t>
            </a:r>
            <a:r>
              <a:rPr lang="en-US" sz="2900" dirty="0" smtClean="0">
                <a:latin typeface="Palatino Linotype" pitchFamily="18" charset="0"/>
              </a:rPr>
              <a:t/>
            </a:r>
            <a:br>
              <a:rPr lang="en-US" sz="2900" dirty="0" smtClean="0">
                <a:latin typeface="Palatino Linotype" pitchFamily="18" charset="0"/>
              </a:rPr>
            </a:br>
            <a:endParaRPr lang="en-US" sz="29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0240"/>
            <a:ext cx="5500694" cy="4714908"/>
          </a:xfrm>
        </p:spPr>
        <p:txBody>
          <a:bodyPr>
            <a:normAutofit/>
          </a:bodyPr>
          <a:lstStyle/>
          <a:p>
            <a:pPr algn="just"/>
            <a:r>
              <a:rPr lang="sr-Latn-RS" i="1" dirty="0" smtClean="0"/>
              <a:t> </a:t>
            </a:r>
            <a:r>
              <a:rPr lang="sr-Latn-RS" sz="2400" i="1" dirty="0" smtClean="0">
                <a:latin typeface="Californian FB" pitchFamily="18" charset="0"/>
              </a:rPr>
              <a:t>Iako vam se može učiniti da je procedura komplikovana i da vam je teško da se snađete neposredno pred odlazak na mobilnost i početak novog semestra u drugoj zemlji, ne zaboravite da o vašem studijskom boravku brine matična ustanova, Akademija strukovnih studija Beograd i prihvatna VŠU. Takođe, po dolasku u mesto studiranja biće vam dodeljen student (Buddy program) te VŠU koji će vam pomoći da upoznate novu sredinu i univerzitet.</a:t>
            </a:r>
            <a:endParaRPr lang="en-US" sz="2400" i="1" dirty="0" smtClean="0">
              <a:latin typeface="Californian FB" pitchFamily="18" charset="0"/>
            </a:endParaRPr>
          </a:p>
          <a:p>
            <a:pPr algn="just"/>
            <a:endParaRPr lang="sr-Latn-RS" dirty="0" smtClean="0">
              <a:latin typeface="Californian FB" pitchFamily="18" charset="0"/>
            </a:endParaRPr>
          </a:p>
        </p:txBody>
      </p:sp>
      <p:pic>
        <p:nvPicPr>
          <p:cNvPr id="39938" name="Picture 2" descr="C:\Users\User\Desktop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214554"/>
            <a:ext cx="342899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314"/>
            <a:ext cx="8358246" cy="1071546"/>
          </a:xfrm>
        </p:spPr>
        <p:txBody>
          <a:bodyPr>
            <a:normAutofit fontScale="90000"/>
          </a:bodyPr>
          <a:lstStyle/>
          <a:p>
            <a:pPr lvl="0" algn="l"/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2900" b="1" dirty="0" smtClean="0">
                <a:latin typeface="Palatino Linotype" pitchFamily="18" charset="0"/>
              </a:rPr>
              <a:t>Da li je studiranje na stranom jeziku teško i problematično?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322"/>
            <a:ext cx="8429684" cy="5715016"/>
          </a:xfrm>
        </p:spPr>
        <p:txBody>
          <a:bodyPr>
            <a:normAutofit/>
          </a:bodyPr>
          <a:lstStyle/>
          <a:p>
            <a:pPr algn="just"/>
            <a:r>
              <a:rPr lang="sr-Latn-RS" sz="2400" i="1" dirty="0" smtClean="0">
                <a:latin typeface="Palatino Linotype" pitchFamily="18" charset="0"/>
              </a:rPr>
              <a:t>Studenti već odlaze sa odličnim poznanjem stranog jezika (najčešće engleskog) i do sada nismo imali povratnu informaciju da je bilo ko imao problema da položi ispit zbog toga. </a:t>
            </a:r>
            <a:endParaRPr lang="en-US" sz="2400" dirty="0" smtClean="0">
              <a:latin typeface="Palatino Linotype" pitchFamily="18" charset="0"/>
            </a:endParaRPr>
          </a:p>
          <a:p>
            <a:pPr lvl="0" algn="just">
              <a:buNone/>
            </a:pPr>
            <a:r>
              <a:rPr lang="sr-Latn-RS" sz="2600" b="1" dirty="0" smtClean="0">
                <a:latin typeface="Palatino Linotype" pitchFamily="18" charset="0"/>
              </a:rPr>
              <a:t>Da li postoji minimalan broj ESPB bodova koji moram da ostvarim tokom programa razmene? </a:t>
            </a:r>
          </a:p>
          <a:p>
            <a:pPr lvl="0" algn="just"/>
            <a:r>
              <a:rPr lang="sr-Latn-RS" sz="2400" i="1" dirty="0" smtClean="0">
                <a:latin typeface="Californian FB" pitchFamily="18" charset="0"/>
              </a:rPr>
              <a:t>Da, trebalo bi ostvariti 3 ESPB boda.</a:t>
            </a:r>
          </a:p>
          <a:p>
            <a:pPr algn="just">
              <a:buNone/>
            </a:pPr>
            <a:r>
              <a:rPr lang="sr-Latn-RS" sz="2600" b="1" dirty="0" smtClean="0">
                <a:latin typeface="Palatino Linotype" pitchFamily="18" charset="0"/>
              </a:rPr>
              <a:t>Koji su saveti kad je reč o smeštaju tokom studijskog boravka?</a:t>
            </a:r>
            <a:endParaRPr lang="en-US" sz="2600" dirty="0" smtClean="0">
              <a:latin typeface="Palatino Linotype" pitchFamily="18" charset="0"/>
            </a:endParaRPr>
          </a:p>
          <a:p>
            <a:pPr algn="just"/>
            <a:r>
              <a:rPr lang="sr-Latn-RS" sz="2400" i="1" dirty="0" smtClean="0">
                <a:latin typeface="Palatino Linotype" pitchFamily="18" charset="0"/>
              </a:rPr>
              <a:t>Postoji više mogućih opcija. Najpovoljnija opcija je boravak u studentskom domu prihvatne VŠU. Detaljnije informacije možete dobiti i od Kancelarije za međunarodnu saradnju prihvatne VŠU. Za neke studentske domove se plaća depozit na početku semestra.</a:t>
            </a:r>
            <a:endParaRPr lang="en-US" sz="2400" dirty="0" smtClean="0">
              <a:latin typeface="Palatino Linotype" pitchFamily="18" charset="0"/>
            </a:endParaRPr>
          </a:p>
          <a:p>
            <a:pPr lvl="0" algn="just"/>
            <a:endParaRPr lang="en-US" sz="2400" i="1" dirty="0" smtClean="0">
              <a:latin typeface="Californian FB" pitchFamily="18" charset="0"/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96916"/>
            <a:ext cx="8215370" cy="1417638"/>
          </a:xfrm>
        </p:spPr>
        <p:txBody>
          <a:bodyPr>
            <a:noAutofit/>
          </a:bodyPr>
          <a:lstStyle/>
          <a:p>
            <a:pPr lvl="0"/>
            <a:r>
              <a:rPr lang="sr-Latn-RS" sz="2600" b="1" dirty="0" smtClean="0">
                <a:latin typeface="Palatino Linotype" pitchFamily="18" charset="0"/>
              </a:rPr>
              <a:t>Da li je Erasmus stipendija dovoljna da pokrije mesečne troškove (uključujući i izlaske i druženja)?</a:t>
            </a:r>
            <a:r>
              <a:rPr lang="en-US" sz="2600" dirty="0" smtClean="0">
                <a:latin typeface="Palatino Linotype" pitchFamily="18" charset="0"/>
              </a:rPr>
              <a:t/>
            </a:r>
            <a:br>
              <a:rPr lang="en-US" sz="2600" dirty="0" smtClean="0">
                <a:latin typeface="Palatino Linotype" pitchFamily="18" charset="0"/>
              </a:rPr>
            </a:br>
            <a:endParaRPr lang="en-US" sz="2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928802"/>
            <a:ext cx="8286808" cy="5857892"/>
          </a:xfrm>
        </p:spPr>
        <p:txBody>
          <a:bodyPr>
            <a:normAutofit/>
          </a:bodyPr>
          <a:lstStyle/>
          <a:p>
            <a:pPr algn="just"/>
            <a:r>
              <a:rPr lang="sr-Latn-RS" sz="2800" i="1" dirty="0" smtClean="0">
                <a:latin typeface="Californian FB" pitchFamily="18" charset="0"/>
              </a:rPr>
              <a:t>Stipendirani studenti tvrde da je dodeljena stipendija sasvim dovoljna da pokrije sve mesečne troškove boravka. </a:t>
            </a:r>
          </a:p>
          <a:p>
            <a:pPr algn="just"/>
            <a:endParaRPr lang="sr-Latn-RS" sz="2800" i="1" dirty="0" smtClean="0">
              <a:latin typeface="Californian FB" pitchFamily="18" charset="0"/>
            </a:endParaRPr>
          </a:p>
          <a:p>
            <a:pPr lvl="0" algn="ctr">
              <a:buNone/>
            </a:pPr>
            <a:r>
              <a:rPr lang="sr-Latn-RS" sz="2800" b="1" dirty="0" smtClean="0">
                <a:latin typeface="Palatino Linotype" pitchFamily="18" charset="0"/>
              </a:rPr>
              <a:t>       Da li je dozvoljeno da student bude zaposlen tokom programa razmene u stranoj zemlji?</a:t>
            </a:r>
          </a:p>
          <a:p>
            <a:pPr lvl="0" algn="ctr">
              <a:buNone/>
            </a:pP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Da, ali naravno da je broj radnih sati ograničen i utvrđen u skladu sa radnim pravom date zemlje.  </a:t>
            </a:r>
            <a:endParaRPr lang="en-US" sz="28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86478"/>
          </a:xfrm>
        </p:spPr>
        <p:txBody>
          <a:bodyPr>
            <a:normAutofit fontScale="85000" lnSpcReduction="20000"/>
          </a:bodyPr>
          <a:lstStyle/>
          <a:p>
            <a:pPr lvl="0" algn="ctr">
              <a:buNone/>
            </a:pPr>
            <a:r>
              <a:rPr lang="sr-Latn-RS" sz="3300" b="1" dirty="0" smtClean="0">
                <a:latin typeface="Palatino Linotype" pitchFamily="18" charset="0"/>
              </a:rPr>
              <a:t>Da li je moguće ostati na razmeni duže od jednog semestra?</a:t>
            </a:r>
          </a:p>
          <a:p>
            <a:pPr lvl="0" algn="just"/>
            <a:endParaRPr lang="en-US" sz="3300" dirty="0" smtClean="0">
              <a:latin typeface="Californian FB" pitchFamily="18" charset="0"/>
            </a:endParaRPr>
          </a:p>
          <a:p>
            <a:pPr algn="just"/>
            <a:r>
              <a:rPr lang="sr-Latn-RS" sz="3300" i="1" dirty="0" smtClean="0">
                <a:latin typeface="Californian FB" pitchFamily="18" charset="0"/>
              </a:rPr>
              <a:t>Moguće je ukoliko u datom konkursnom roku nema zainteresovanih studenata, jer će se uvek davati prioritet studentima koji ranije nisu učestvovali u programu razmene.</a:t>
            </a:r>
          </a:p>
          <a:p>
            <a:pPr algn="just"/>
            <a:endParaRPr lang="en-US" sz="3300" dirty="0" smtClean="0">
              <a:latin typeface="Californian FB" pitchFamily="18" charset="0"/>
            </a:endParaRPr>
          </a:p>
          <a:p>
            <a:pPr lvl="0" algn="ctr">
              <a:buNone/>
            </a:pPr>
            <a:r>
              <a:rPr lang="sr-Latn-RS" sz="3300" b="1" dirty="0" smtClean="0">
                <a:latin typeface="Palatino Linotype" pitchFamily="18" charset="0"/>
              </a:rPr>
              <a:t>Da li će biti organizovana razmena studenata u nekim drugim zemljama (Turska, Španija)?</a:t>
            </a:r>
          </a:p>
          <a:p>
            <a:pPr lvl="0"/>
            <a:endParaRPr lang="en-US" sz="3300" dirty="0" smtClean="0">
              <a:latin typeface="Californian FB" pitchFamily="18" charset="0"/>
            </a:endParaRPr>
          </a:p>
          <a:p>
            <a:r>
              <a:rPr lang="sr-Latn-RS" sz="3300" i="1" dirty="0" smtClean="0">
                <a:latin typeface="Californian FB" pitchFamily="18" charset="0"/>
              </a:rPr>
              <a:t>Za sada je moguća mobilnost studenata samo sa VŠU sa kojima Akademija trenutno ima potpisane ugovore o saradnji. O svim izmenama na tom polju, studenti Akademije će biti redovno obaveštavani.</a:t>
            </a:r>
            <a:endParaRPr lang="en-US" sz="33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sz="4900" dirty="0" smtClean="0">
                <a:latin typeface="Californian FB" pitchFamily="18" charset="0"/>
              </a:rPr>
              <a:t>Pratite obaveštenja!</a:t>
            </a:r>
            <a:br>
              <a:rPr lang="sr-Latn-RS" sz="4900" dirty="0" smtClean="0">
                <a:latin typeface="Californian FB" pitchFamily="18" charset="0"/>
              </a:rPr>
            </a:br>
            <a:r>
              <a:rPr lang="en-US" dirty="0" err="1" smtClean="0">
                <a:latin typeface="Californian FB" pitchFamily="18" charset="0"/>
                <a:hlinkClick r:id="rId2"/>
              </a:rPr>
              <a:t>https://assb.edu.rs</a:t>
            </a:r>
            <a:r>
              <a:rPr lang="sr-Latn-RS" dirty="0" smtClean="0">
                <a:latin typeface="Californian FB" pitchFamily="18" charset="0"/>
              </a:rPr>
              <a:t>: 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40962" name="Picture 2" descr="C:\Users\User\Desktop\53130327-to-be-continued-appunti-con-testo-su-tavolo-in-legno-con-strumenti-di-office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000240"/>
            <a:ext cx="4972080" cy="44291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314"/>
            <a:ext cx="8643998" cy="1214422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Podrška i savetovanje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3200" b="1" dirty="0" smtClean="0">
                <a:latin typeface="Californian FB" pitchFamily="18" charset="0"/>
              </a:rPr>
              <a:t>Međunarodna saradnja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  <a:hlinkClick r:id="rId2"/>
              </a:rPr>
              <a:t> </a:t>
            </a:r>
            <a:r>
              <a:rPr lang="en-US" sz="3200" dirty="0" err="1" smtClean="0">
                <a:latin typeface="Californian FB" pitchFamily="18" charset="0"/>
                <a:hlinkClick r:id="rId2"/>
              </a:rPr>
              <a:t>erasmus@assb.edu.rs</a:t>
            </a:r>
            <a:endParaRPr lang="en-US" sz="32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3"/>
            <a:ext cx="9144000" cy="5072098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dr Emilija Lipovšek, Erasmus+ koordinator (VTŠ) </a:t>
            </a:r>
            <a:r>
              <a:rPr lang="sr-Latn-RS" sz="2800" dirty="0" smtClean="0">
                <a:latin typeface="Californian FB" pitchFamily="18" charset="0"/>
                <a:hlinkClick r:id="rId3"/>
              </a:rPr>
              <a:t>emilijal</a:t>
            </a:r>
            <a:r>
              <a:rPr lang="en-US" sz="2800" dirty="0" smtClean="0">
                <a:latin typeface="Californian FB" pitchFamily="18" charset="0"/>
                <a:hlinkClick r:id="rId3"/>
              </a:rPr>
              <a:t>@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visokaturisticka.edu.rs</a:t>
            </a:r>
            <a:endParaRPr lang="en-U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</a:t>
            </a:r>
            <a:r>
              <a:rPr lang="en-US" sz="2800" dirty="0" smtClean="0">
                <a:latin typeface="Californian FB" pitchFamily="18" charset="0"/>
              </a:rPr>
              <a:t>r </a:t>
            </a:r>
            <a:r>
              <a:rPr lang="en-US" sz="2800" dirty="0" err="1" smtClean="0">
                <a:latin typeface="Californian FB" pitchFamily="18" charset="0"/>
              </a:rPr>
              <a:t>Smiljka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Kesi</a:t>
            </a:r>
            <a:r>
              <a:rPr lang="sr-Latn-RS" sz="2800" dirty="0" smtClean="0">
                <a:latin typeface="Californian FB" pitchFamily="18" charset="0"/>
              </a:rPr>
              <a:t>ć OLS koordinator (VTŠ)</a:t>
            </a:r>
          </a:p>
          <a:p>
            <a:r>
              <a:rPr lang="en-US" sz="2800" dirty="0" err="1" smtClean="0">
                <a:latin typeface="Californian FB" pitchFamily="18" charset="0"/>
                <a:hlinkClick r:id="rId4"/>
              </a:rPr>
              <a:t>setjetting@gmail.com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  <a:hlinkClick r:id="rId5"/>
              </a:rPr>
              <a:t>smiljkak</a:t>
            </a:r>
            <a:r>
              <a:rPr lang="en-US" sz="2800" dirty="0" smtClean="0">
                <a:latin typeface="Californian FB" pitchFamily="18" charset="0"/>
                <a:hlinkClick r:id="rId5"/>
              </a:rPr>
              <a:t>@</a:t>
            </a:r>
            <a:r>
              <a:rPr lang="en-US" sz="2800" dirty="0" err="1" smtClean="0">
                <a:latin typeface="Californian FB" pitchFamily="18" charset="0"/>
                <a:hlinkClick r:id="rId5"/>
              </a:rPr>
              <a:t>visokaturisticka.edu.rs</a:t>
            </a:r>
            <a:endParaRPr lang="en-U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Mila Filipović (VZS) </a:t>
            </a:r>
            <a:r>
              <a:rPr lang="en-US" sz="2800" dirty="0" err="1" smtClean="0">
                <a:latin typeface="Californian FB" pitchFamily="18" charset="0"/>
                <a:hlinkClick r:id="rId6"/>
              </a:rPr>
              <a:t>mila</a:t>
            </a:r>
            <a:r>
              <a:rPr lang="en-US" sz="2800" dirty="0" smtClean="0">
                <a:latin typeface="Californian FB" pitchFamily="18" charset="0"/>
                <a:hlinkClick r:id="rId6"/>
              </a:rPr>
              <a:t>@</a:t>
            </a:r>
            <a:r>
              <a:rPr lang="sr-Latn-RS" sz="2800" dirty="0" smtClean="0">
                <a:latin typeface="Californian FB" pitchFamily="18" charset="0"/>
                <a:hlinkClick r:id="rId6"/>
              </a:rPr>
              <a:t>vzsbeograd</a:t>
            </a:r>
            <a:r>
              <a:rPr lang="en-US" sz="2800" dirty="0" smtClean="0">
                <a:latin typeface="Californian FB" pitchFamily="18" charset="0"/>
                <a:hlinkClick r:id="rId6"/>
              </a:rPr>
              <a:t>.</a:t>
            </a:r>
            <a:r>
              <a:rPr lang="sr-Latn-RS" sz="2800" dirty="0" smtClean="0">
                <a:latin typeface="Californian FB" pitchFamily="18" charset="0"/>
                <a:hlinkClick r:id="rId6"/>
              </a:rPr>
              <a:t>edu.rs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mr Sanja Stanisavljević (VZS) </a:t>
            </a:r>
            <a:r>
              <a:rPr lang="en-US" sz="2800" dirty="0" err="1" smtClean="0">
                <a:latin typeface="Californian FB" pitchFamily="18" charset="0"/>
                <a:hlinkClick r:id="rId7"/>
              </a:rPr>
              <a:t>sanja</a:t>
            </a:r>
            <a:r>
              <a:rPr lang="en-US" sz="2800" dirty="0" smtClean="0">
                <a:latin typeface="Californian FB" pitchFamily="18" charset="0"/>
                <a:hlinkClick r:id="rId7"/>
              </a:rPr>
              <a:t>@</a:t>
            </a:r>
            <a:r>
              <a:rPr lang="sr-Latn-RS" sz="2800" dirty="0" smtClean="0">
                <a:latin typeface="Californian FB" pitchFamily="18" charset="0"/>
                <a:hlinkClick r:id="rId7"/>
              </a:rPr>
              <a:t>vzsbeograd.edu.rs</a:t>
            </a:r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Andrea Žerajić , pomoćnica Predsednice ASSB (VHS)  </a:t>
            </a:r>
            <a:r>
              <a:rPr lang="en-US" sz="2800" dirty="0" err="1" smtClean="0">
                <a:latin typeface="Californian FB" pitchFamily="18" charset="0"/>
                <a:hlinkClick r:id="rId8"/>
              </a:rPr>
              <a:t>andrea.zerajic@vhs.edu.rs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Saša Mašić, šef Odseka (VHS) </a:t>
            </a:r>
            <a:r>
              <a:rPr lang="en-US" sz="2800" dirty="0" err="1" smtClean="0">
                <a:latin typeface="Californian FB" pitchFamily="18" charset="0"/>
                <a:hlinkClick r:id="rId9"/>
              </a:rPr>
              <a:t>sasa.masic@vhs.edu</a:t>
            </a:r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900" dirty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71488"/>
            <a:ext cx="8501122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Mobilnost radi obavljanja stručne prakse nije obuhvaćena ovim konkursnim rokom</a:t>
            </a:r>
            <a:r>
              <a:rPr lang="sr-Latn-RS" sz="3600" b="1" dirty="0" smtClean="0">
                <a:latin typeface="Californian FB" pitchFamily="18" charset="0"/>
              </a:rPr>
              <a:t>!</a:t>
            </a:r>
            <a:endParaRPr lang="en-US" sz="3600" b="1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medimmun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306"/>
            <a:ext cx="4500310" cy="30718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072066" y="2357430"/>
            <a:ext cx="38576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Savetovanje u vezi sa ovim tipom mobilnosti biće posebno organizovano i unapred najavljeno  na internet stranicama Odseka i Akademije. 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229600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5058" name="Picture 2" descr="C:\Users\User\Desktop\november_e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71678"/>
            <a:ext cx="8229600" cy="384890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2641</TotalTime>
  <Words>1791</Words>
  <Application>Microsoft Office PowerPoint</Application>
  <PresentationFormat>On-screen Show (4:3)</PresentationFormat>
  <Paragraphs>238</Paragraphs>
  <Slides>54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Office Theme</vt:lpstr>
      <vt:lpstr>Acrobat Document</vt:lpstr>
      <vt:lpstr>   Erasmus+ INFO DAN 15. decembar 2021. godine    </vt:lpstr>
      <vt:lpstr>Sadržaj</vt:lpstr>
      <vt:lpstr>Slide 3</vt:lpstr>
      <vt:lpstr>Specifičnosti ERASMUS+ PROGRAMA</vt:lpstr>
      <vt:lpstr>    ERASMUS+ PROGRAM https://erasmusplus.rs/visoko-obrazovanje/projekti-mobilnosti-visoko-obrazovanje https://tempus.ac.rs/pronadji-se/student    </vt:lpstr>
      <vt:lpstr>Mobilnost radi studiranja</vt:lpstr>
      <vt:lpstr>Studenti na razmeni (Exchange Students- Erasmus+, Ceepus etc.)</vt:lpstr>
      <vt:lpstr>Zašto mobilnost?</vt:lpstr>
      <vt:lpstr> Erasmus+ alumni  https://www.esaa-eu.org/about-us/esaa </vt:lpstr>
      <vt:lpstr> Erasmus+ stipendije za studente iz Srbije (fond za mobilnost iz 2020. godine) http://obrazovanje.euinfo.rs/wp-content/uploads/2020/10/Stipendije-2020-2021.pdf </vt:lpstr>
      <vt:lpstr>Studenti u nepovoljnom  socio-ekonomskom položaju</vt:lpstr>
      <vt:lpstr>Studenti u nepovoljnom  socio-ekonomskom položaju</vt:lpstr>
      <vt:lpstr>DECEMBARSKI konkursni rok 2021. (stipendije za letnji semestar 2021)  </vt:lpstr>
      <vt:lpstr>DECEMBARSKI konkursni rok za LETNJI semestar 2021/22 (5 meseci)</vt:lpstr>
      <vt:lpstr>O uslovima konkursa i načinu podnošenja dokumentacije možete saznati ovde:  https://assb.edu.rs/konkurs-za-mobilnost-studenata-u-svrhu-studiranja-na-visokoskolskim-ustanovama-u-programskim-zemljama-2     </vt:lpstr>
      <vt:lpstr> Prijavna dokumentacija za Erasmus+stipendiju </vt:lpstr>
      <vt:lpstr>  Prijava</vt:lpstr>
      <vt:lpstr>Dokaz o poznavanju stranog jezika </vt:lpstr>
      <vt:lpstr>SAMPLE</vt:lpstr>
      <vt:lpstr> Intervju sa kandidatom </vt:lpstr>
      <vt:lpstr>Akademija strukovnih studija Beograd Možete se prijaviti za studijski boravak na sledećim VŠU u ovom konkursnom roku:</vt:lpstr>
      <vt:lpstr>Na sajtovima univerziteta uvek tražite informacije u polju International/Exchange Students/Erasmus+/KA103/Incoming </vt:lpstr>
      <vt:lpstr>  Bamberg, SR Nemačka https://www.uni-bamberg.de/en  </vt:lpstr>
      <vt:lpstr>Univerzitet u Bambergu</vt:lpstr>
      <vt:lpstr>Novo Mesto, Slovenija  https://fzv.uni-nm.si/en </vt:lpstr>
      <vt:lpstr>Univerzitet u Novom Mestu</vt:lpstr>
      <vt:lpstr> Fakulteta za aplikativne vede LJUBLJANA VIST https://vist.si  </vt:lpstr>
      <vt:lpstr>Split, Hrvatska https://www.unist.hr/studiji-i-nastava </vt:lpstr>
      <vt:lpstr>Sveučilište (Univerzitet) u Splitu</vt:lpstr>
      <vt:lpstr>Priprema za mobilnost nakon ODLUKE O DODELI stipendijA</vt:lpstr>
      <vt:lpstr>Priprema za mobilnost</vt:lpstr>
      <vt:lpstr>     Izbor studijskog programa i predmeta      </vt:lpstr>
      <vt:lpstr>PRIMER: informacije o predmetu  naziv predmeta, opis, nivo studija, broj časova, ESPB,  semestar, predavač, jezik izvođenja nastave</vt:lpstr>
      <vt:lpstr>Ugovor o učenju (LA=Learning Agreement)</vt:lpstr>
      <vt:lpstr>Slide 35</vt:lpstr>
      <vt:lpstr>  Buddy Program npr. https://uopa.esngreece.gr  </vt:lpstr>
      <vt:lpstr>Admission Week Orientation Week</vt:lpstr>
      <vt:lpstr>Okvirni troškovi </vt:lpstr>
      <vt:lpstr>Vannastavni programi</vt:lpstr>
      <vt:lpstr> Jelena Bogićević, Erasmus+ stipendista VTŠ https://www.instagram.com/jeca_pereca_tv _</vt:lpstr>
      <vt:lpstr>ČESTO POSTAVLJANA PITANJA I DILEME o mobilnosti</vt:lpstr>
      <vt:lpstr>  Da li se učešćem u Erasmus+ program  gubi  vreme za studiranje na matičnoj VŠU? </vt:lpstr>
      <vt:lpstr> Da li studenti svih Odseka Akademije mogu odabrati bilo koju od trenutno ponuđenih 5 visokoškolskih ustanova prilikom prijavljavanja za Erasmus+? </vt:lpstr>
      <vt:lpstr> </vt:lpstr>
      <vt:lpstr>Da li će mi profesor priznati sličan/kompatibilan predmet koji sam slušao/la tokom Erasmus+ programa? </vt:lpstr>
      <vt:lpstr>Slide 46</vt:lpstr>
      <vt:lpstr> Da li je učešće u programu komplikovano zbog papirologije i administrativnih zahteva? Da li ću uspeti da se snađem i uklopim u novu sredinu? </vt:lpstr>
      <vt:lpstr>  Da li je studiranje na stranom jeziku teško i problematično? </vt:lpstr>
      <vt:lpstr>Da li je Erasmus stipendija dovoljna da pokrije mesečne troškove (uključujući i izlaske i druženja)? </vt:lpstr>
      <vt:lpstr>Slide 50</vt:lpstr>
      <vt:lpstr>  Pratite obaveštenja! https://assb.edu.rs:   </vt:lpstr>
      <vt:lpstr>Podrška i savetovanje Međunarodna saradnja  erasmus@assb.edu.rs</vt:lpstr>
      <vt:lpstr>Mobilnost radi obavljanja stručne prakse nije obuhvaćena ovim konkursnim rokom!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Mobilnosti</dc:title>
  <dc:creator>User</dc:creator>
  <cp:lastModifiedBy>User</cp:lastModifiedBy>
  <cp:revision>272</cp:revision>
  <dcterms:created xsi:type="dcterms:W3CDTF">2021-05-08T21:18:52Z</dcterms:created>
  <dcterms:modified xsi:type="dcterms:W3CDTF">2021-12-16T21:55:43Z</dcterms:modified>
</cp:coreProperties>
</file>