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0"/>
  </p:notesMasterIdLst>
  <p:sldIdLst>
    <p:sldId id="256" r:id="rId2"/>
    <p:sldId id="277" r:id="rId3"/>
    <p:sldId id="322" r:id="rId4"/>
    <p:sldId id="263" r:id="rId5"/>
    <p:sldId id="286" r:id="rId6"/>
    <p:sldId id="320" r:id="rId7"/>
    <p:sldId id="266" r:id="rId8"/>
    <p:sldId id="290" r:id="rId9"/>
    <p:sldId id="271" r:id="rId10"/>
    <p:sldId id="295" r:id="rId11"/>
    <p:sldId id="273" r:id="rId12"/>
    <p:sldId id="265" r:id="rId13"/>
    <p:sldId id="296" r:id="rId14"/>
    <p:sldId id="288" r:id="rId15"/>
    <p:sldId id="289" r:id="rId16"/>
    <p:sldId id="282" r:id="rId17"/>
    <p:sldId id="333" r:id="rId18"/>
    <p:sldId id="262" r:id="rId19"/>
    <p:sldId id="287" r:id="rId20"/>
    <p:sldId id="334" r:id="rId21"/>
    <p:sldId id="310" r:id="rId22"/>
    <p:sldId id="284" r:id="rId23"/>
    <p:sldId id="272" r:id="rId24"/>
    <p:sldId id="301" r:id="rId25"/>
    <p:sldId id="298" r:id="rId26"/>
    <p:sldId id="285" r:id="rId27"/>
    <p:sldId id="306" r:id="rId28"/>
    <p:sldId id="299" r:id="rId29"/>
    <p:sldId id="318" r:id="rId30"/>
    <p:sldId id="302" r:id="rId31"/>
    <p:sldId id="303" r:id="rId32"/>
    <p:sldId id="259" r:id="rId33"/>
    <p:sldId id="312" r:id="rId34"/>
    <p:sldId id="293" r:id="rId35"/>
    <p:sldId id="275" r:id="rId36"/>
    <p:sldId id="270" r:id="rId37"/>
    <p:sldId id="325" r:id="rId38"/>
    <p:sldId id="324" r:id="rId39"/>
    <p:sldId id="323" r:id="rId40"/>
    <p:sldId id="283" r:id="rId41"/>
    <p:sldId id="330" r:id="rId42"/>
    <p:sldId id="305" r:id="rId43"/>
    <p:sldId id="326" r:id="rId44"/>
    <p:sldId id="327" r:id="rId45"/>
    <p:sldId id="331" r:id="rId46"/>
    <p:sldId id="321" r:id="rId47"/>
    <p:sldId id="261" r:id="rId48"/>
    <p:sldId id="292" r:id="rId4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AEE8F0"/>
    <a:srgbClr val="66CCFF"/>
    <a:srgbClr val="FF66FF"/>
    <a:srgbClr val="FFCC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3023" autoAdjust="0"/>
  </p:normalViewPr>
  <p:slideViewPr>
    <p:cSldViewPr>
      <p:cViewPr varScale="1">
        <p:scale>
          <a:sx n="50" d="100"/>
          <a:sy n="50" d="100"/>
        </p:scale>
        <p:origin x="-1267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D81DFB-091F-4E76-9C2A-DC662149A318}" type="datetimeFigureOut">
              <a:rPr lang="en-US" smtClean="0"/>
              <a:pPr/>
              <a:t>10/13/2022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3436DB-C21C-43D6-94D2-DA48F1B5814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3436DB-C21C-43D6-94D2-DA48F1B58143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22F56-5249-4D69-8443-717B10FA843F}" type="datetimeFigureOut">
              <a:rPr lang="en-US" smtClean="0"/>
              <a:pPr/>
              <a:t>10/13/2022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22E67-BDA0-4690-858C-A651406118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22F56-5249-4D69-8443-717B10FA843F}" type="datetimeFigureOut">
              <a:rPr lang="en-US" smtClean="0"/>
              <a:pPr/>
              <a:t>10/13/2022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22E67-BDA0-4690-858C-A651406118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22F56-5249-4D69-8443-717B10FA843F}" type="datetimeFigureOut">
              <a:rPr lang="en-US" smtClean="0"/>
              <a:pPr/>
              <a:t>10/13/2022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22E67-BDA0-4690-858C-A651406118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22F56-5249-4D69-8443-717B10FA843F}" type="datetimeFigureOut">
              <a:rPr lang="en-US" smtClean="0"/>
              <a:pPr/>
              <a:t>10/13/2022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22E67-BDA0-4690-858C-A651406118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22F56-5249-4D69-8443-717B10FA843F}" type="datetimeFigureOut">
              <a:rPr lang="en-US" smtClean="0"/>
              <a:pPr/>
              <a:t>10/13/2022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22E67-BDA0-4690-858C-A651406118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22F56-5249-4D69-8443-717B10FA843F}" type="datetimeFigureOut">
              <a:rPr lang="en-US" smtClean="0"/>
              <a:pPr/>
              <a:t>10/13/2022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22E67-BDA0-4690-858C-A651406118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22F56-5249-4D69-8443-717B10FA843F}" type="datetimeFigureOut">
              <a:rPr lang="en-US" smtClean="0"/>
              <a:pPr/>
              <a:t>10/13/2022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22E67-BDA0-4690-858C-A651406118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22F56-5249-4D69-8443-717B10FA843F}" type="datetimeFigureOut">
              <a:rPr lang="en-US" smtClean="0"/>
              <a:pPr/>
              <a:t>10/13/2022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22E67-BDA0-4690-858C-A651406118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22F56-5249-4D69-8443-717B10FA843F}" type="datetimeFigureOut">
              <a:rPr lang="en-US" smtClean="0"/>
              <a:pPr/>
              <a:t>10/13/2022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22E67-BDA0-4690-858C-A651406118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22F56-5249-4D69-8443-717B10FA843F}" type="datetimeFigureOut">
              <a:rPr lang="en-US" smtClean="0"/>
              <a:pPr/>
              <a:t>10/13/2022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22E67-BDA0-4690-858C-A651406118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22F56-5249-4D69-8443-717B10FA843F}" type="datetimeFigureOut">
              <a:rPr lang="en-US" smtClean="0"/>
              <a:pPr/>
              <a:t>10/13/2022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22E67-BDA0-4690-858C-A651406118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422F56-5249-4D69-8443-717B10FA843F}" type="datetimeFigureOut">
              <a:rPr lang="en-US" smtClean="0"/>
              <a:pPr/>
              <a:t>10/13/2022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322E67-BDA0-4690-858C-A6514061186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tempus.ac.rs/pronadji-se/student" TargetMode="External"/><Relationship Id="rId2" Type="http://schemas.openxmlformats.org/officeDocument/2006/relationships/hyperlink" Target="https://erasmusplus.rs/visoko-obrazovanje/projekti-mobilnosti-visoko-obrazovanje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www.esaa-eu.org/about-us/esaa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s://uopa.esngreece.gr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s://www.uni-bamberg.de/en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https://www.unist.hr/studiji-i-nastava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hyperlink" Target="https://erasmusplus.rs/wp-content/uploads/2021/04/E-brosura-2021-4.pdf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hyperlink" Target="https://europa.eu/europass/eportfolio/screen/cv-editor?lang=en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mailto:erasmus@assb.edu.rs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nist.hr/me%C4%91unarodna-suradnja/me%C4%91unarodna-razmjena-i-natjecaji/razmjena-studenata/studijski-boravak/erasmus/suradnja-me%C4%91u-programskim-drzavama-ka103" TargetMode="External"/><Relationship Id="rId2" Type="http://schemas.openxmlformats.org/officeDocument/2006/relationships/hyperlink" Target="https://www.uni-bamberg.de/en/studies/exchange-students-eg-erasmus/how-do-i-apply/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ni-bamberg.de/fileadmin/uni/verwaltung/auslandsamt/Mariia/Kurslisten_auf_Englisch/Englische_Kurse_WS_20-21.pdf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fst.unist.hr/en/study/international-students/studying-at-our-faculty" TargetMode="External"/><Relationship Id="rId2" Type="http://schemas.openxmlformats.org/officeDocument/2006/relationships/hyperlink" Target="https://www.unist.hr/studiji-i-nastava/studijski-programi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hyperlink" Target="https://www.uni-bamberg.de/en/studies/living-studying/accommodations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hyperlink" Target="https://assb.edu.rs/" TargetMode="Externa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hyperlink" Target="mailto:andrea.zerajic@vhs.edu.rs" TargetMode="External"/><Relationship Id="rId3" Type="http://schemas.openxmlformats.org/officeDocument/2006/relationships/hyperlink" Target="mailto:smiljkak@gmail.com" TargetMode="External"/><Relationship Id="rId7" Type="http://schemas.openxmlformats.org/officeDocument/2006/relationships/hyperlink" Target="mailto:sanja@vzsbeograd.edu.rs" TargetMode="External"/><Relationship Id="rId2" Type="http://schemas.openxmlformats.org/officeDocument/2006/relationships/hyperlink" Target="mailto:erasmus@assb.edu.rs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mila@vzsbeograd.edu.rs" TargetMode="External"/><Relationship Id="rId5" Type="http://schemas.openxmlformats.org/officeDocument/2006/relationships/hyperlink" Target="mailto:emilijal@visokaturisticka.edu.rs" TargetMode="External"/><Relationship Id="rId4" Type="http://schemas.openxmlformats.org/officeDocument/2006/relationships/hyperlink" Target="mailto:setjetting@gmail.com" TargetMode="External"/><Relationship Id="rId9" Type="http://schemas.openxmlformats.org/officeDocument/2006/relationships/hyperlink" Target="mailto:ana.kalusevic@vhs.edu.rs" TargetMode="Externa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CCFF">
            <a:alpha val="22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1142983"/>
          </a:xfrm>
        </p:spPr>
        <p:txBody>
          <a:bodyPr>
            <a:normAutofit fontScale="90000"/>
          </a:bodyPr>
          <a:lstStyle/>
          <a:p>
            <a:r>
              <a:rPr lang="sr-Latn-RS" dirty="0" smtClean="0">
                <a:latin typeface="Book Antiqua" pitchFamily="18" charset="0"/>
              </a:rPr>
              <a:t/>
            </a:r>
            <a:br>
              <a:rPr lang="sr-Latn-RS" dirty="0" smtClean="0">
                <a:latin typeface="Book Antiqua" pitchFamily="18" charset="0"/>
              </a:rPr>
            </a:br>
            <a:r>
              <a:rPr lang="sr-Latn-RS" dirty="0" smtClean="0">
                <a:latin typeface="Book Antiqua" pitchFamily="18" charset="0"/>
              </a:rPr>
              <a:t/>
            </a:r>
            <a:br>
              <a:rPr lang="sr-Latn-RS" dirty="0" smtClean="0">
                <a:latin typeface="Book Antiqua" pitchFamily="18" charset="0"/>
              </a:rPr>
            </a:br>
            <a:r>
              <a:rPr lang="sr-Latn-RS" dirty="0" smtClean="0">
                <a:latin typeface="Book Antiqua" pitchFamily="18" charset="0"/>
              </a:rPr>
              <a:t/>
            </a:r>
            <a:br>
              <a:rPr lang="sr-Latn-RS" dirty="0" smtClean="0">
                <a:latin typeface="Book Antiqua" pitchFamily="18" charset="0"/>
              </a:rPr>
            </a:br>
            <a:r>
              <a:rPr lang="sr-Latn-RS" sz="3100" dirty="0" smtClean="0">
                <a:latin typeface="Book Antiqua" pitchFamily="18" charset="0"/>
              </a:rPr>
              <a:t>Erasmus</a:t>
            </a:r>
            <a:r>
              <a:rPr lang="sr-Latn-RS" sz="3100" dirty="0" smtClean="0">
                <a:latin typeface="Book Antiqua" pitchFamily="18" charset="0"/>
              </a:rPr>
              <a:t>+ INFO DAN</a:t>
            </a:r>
            <a:br>
              <a:rPr lang="sr-Latn-RS" sz="3100" dirty="0" smtClean="0">
                <a:latin typeface="Book Antiqua" pitchFamily="18" charset="0"/>
              </a:rPr>
            </a:br>
            <a:r>
              <a:rPr lang="sr-Latn-RS" sz="3100" dirty="0" smtClean="0">
                <a:latin typeface="Book Antiqua" pitchFamily="18" charset="0"/>
              </a:rPr>
              <a:t>17. </a:t>
            </a:r>
            <a:r>
              <a:rPr lang="sr-Latn-RS" sz="3100" dirty="0" smtClean="0">
                <a:latin typeface="Book Antiqua" pitchFamily="18" charset="0"/>
              </a:rPr>
              <a:t>oktobar</a:t>
            </a:r>
            <a:r>
              <a:rPr lang="sr-Latn-RS" sz="3100" dirty="0" smtClean="0">
                <a:latin typeface="Book Antiqua" pitchFamily="18" charset="0"/>
              </a:rPr>
              <a:t> </a:t>
            </a:r>
            <a:r>
              <a:rPr lang="sr-Latn-RS" sz="3100" dirty="0" smtClean="0">
                <a:latin typeface="Book Antiqua" pitchFamily="18" charset="0"/>
              </a:rPr>
              <a:t>2022. godine </a:t>
            </a:r>
            <a:r>
              <a:rPr lang="sr-Latn-RS" sz="4000" dirty="0" smtClean="0">
                <a:latin typeface="Book Antiqua" pitchFamily="18" charset="0"/>
              </a:rPr>
              <a:t/>
            </a:r>
            <a:br>
              <a:rPr lang="sr-Latn-RS" sz="4000" dirty="0" smtClean="0">
                <a:latin typeface="Book Antiqua" pitchFamily="18" charset="0"/>
              </a:rPr>
            </a:br>
            <a:r>
              <a:rPr lang="sr-Latn-RS" sz="4000" dirty="0" smtClean="0">
                <a:latin typeface="Book Antiqua" pitchFamily="18" charset="0"/>
              </a:rPr>
              <a:t/>
            </a:r>
            <a:br>
              <a:rPr lang="sr-Latn-RS" sz="4000" dirty="0" smtClean="0">
                <a:latin typeface="Book Antiqua" pitchFamily="18" charset="0"/>
              </a:rPr>
            </a:br>
            <a:r>
              <a:rPr lang="sr-Latn-RS" dirty="0" smtClean="0">
                <a:latin typeface="Book Antiqua" pitchFamily="18" charset="0"/>
              </a:rPr>
              <a:t/>
            </a:r>
            <a:br>
              <a:rPr lang="sr-Latn-RS" dirty="0" smtClean="0">
                <a:latin typeface="Book Antiqua" pitchFamily="18" charset="0"/>
              </a:rPr>
            </a:br>
            <a:endParaRPr lang="en-US" dirty="0">
              <a:latin typeface="Book Antiqua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071546"/>
            <a:ext cx="9144000" cy="928694"/>
          </a:xfrm>
        </p:spPr>
        <p:txBody>
          <a:bodyPr>
            <a:noAutofit/>
          </a:bodyPr>
          <a:lstStyle/>
          <a:p>
            <a:r>
              <a:rPr lang="sr-Latn-RS" sz="2000" b="1" dirty="0" smtClean="0">
                <a:solidFill>
                  <a:srgbClr val="0070C0"/>
                </a:solidFill>
                <a:latin typeface="Californian FB" pitchFamily="18" charset="0"/>
              </a:rPr>
              <a:t>INTERNATIONAL MOBILITY OFFICE</a:t>
            </a:r>
          </a:p>
          <a:p>
            <a:r>
              <a:rPr lang="sr-Latn-RS" sz="2000" b="1" dirty="0" smtClean="0">
                <a:solidFill>
                  <a:srgbClr val="0070C0"/>
                </a:solidFill>
                <a:latin typeface="Californian FB" pitchFamily="18" charset="0"/>
              </a:rPr>
              <a:t>dr Smiljka </a:t>
            </a:r>
            <a:r>
              <a:rPr lang="sr-Latn-RS" sz="2000" b="1" dirty="0" smtClean="0">
                <a:solidFill>
                  <a:srgbClr val="0070C0"/>
                </a:solidFill>
                <a:latin typeface="Californian FB" pitchFamily="18" charset="0"/>
              </a:rPr>
              <a:t>Kesić</a:t>
            </a:r>
            <a:endParaRPr lang="sr-Latn-RS" sz="2000" b="1" dirty="0" smtClean="0">
              <a:solidFill>
                <a:srgbClr val="0070C0"/>
              </a:solidFill>
              <a:latin typeface="Californian FB" pitchFamily="18" charset="0"/>
            </a:endParaRPr>
          </a:p>
          <a:p>
            <a:r>
              <a:rPr lang="sr-Latn-RS" sz="2000" b="1" dirty="0" smtClean="0">
                <a:solidFill>
                  <a:srgbClr val="0070C0"/>
                </a:solidFill>
                <a:latin typeface="Californian FB" pitchFamily="18" charset="0"/>
              </a:rPr>
              <a:t>Erasmus+ koordinator </a:t>
            </a:r>
          </a:p>
        </p:txBody>
      </p:sp>
      <p:pic>
        <p:nvPicPr>
          <p:cNvPr id="2050" name="Picture 2" descr="C:\Users\User\Desktop\eu_flag_co_funded_pos_rgb_lef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42" y="5000636"/>
            <a:ext cx="3857620" cy="164307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5122" name="Picture 2" descr="C:\Users\User\Desktop\logo_obavestenja_staro-410x26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6" y="5214950"/>
            <a:ext cx="3089849" cy="128586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27649" name="Picture 1" descr="C:\Users\User\Desktop\Erasmus+ slika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58" y="2357430"/>
            <a:ext cx="4071947" cy="2428892"/>
          </a:xfrm>
          <a:prstGeom prst="rect">
            <a:avLst/>
          </a:prstGeom>
          <a:noFill/>
        </p:spPr>
      </p:pic>
      <p:pic>
        <p:nvPicPr>
          <p:cNvPr id="29698" name="Picture 2" descr="C:\Users\User\Desktop\index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86314" y="2571744"/>
            <a:ext cx="2420487" cy="2286001"/>
          </a:xfrm>
          <a:prstGeom prst="rect">
            <a:avLst/>
          </a:prstGeom>
          <a:noFill/>
        </p:spPr>
      </p:pic>
      <p:pic>
        <p:nvPicPr>
          <p:cNvPr id="29700" name="Picture 4" descr="C:\Users\User\Desktop\unnamed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715272" y="2786058"/>
            <a:ext cx="1000112" cy="100011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blinds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  <a:solidFill>
            <a:srgbClr val="AEE8F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rmAutofit/>
          </a:bodyPr>
          <a:lstStyle/>
          <a:p>
            <a:r>
              <a:rPr lang="sr-Latn-RS" sz="4000" b="1" dirty="0" smtClean="0">
                <a:latin typeface="Californian FB" pitchFamily="18" charset="0"/>
              </a:rPr>
              <a:t>Sadržaj</a:t>
            </a:r>
            <a:endParaRPr lang="en-US" sz="4000" b="1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357298"/>
            <a:ext cx="5643602" cy="4768865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sr-Latn-RS" sz="2800" b="1" dirty="0" smtClean="0">
                <a:latin typeface="Californian FB" pitchFamily="18" charset="0"/>
              </a:rPr>
              <a:t>Specifičnosti Erasmus+ Program</a:t>
            </a:r>
          </a:p>
          <a:p>
            <a:pPr marL="514350" indent="-514350">
              <a:buAutoNum type="arabicPeriod"/>
            </a:pPr>
            <a:r>
              <a:rPr lang="sr-Latn-RS" sz="2800" b="1" dirty="0" smtClean="0">
                <a:latin typeface="Californian FB" pitchFamily="18" charset="0"/>
              </a:rPr>
              <a:t>ERASMUS+PROGRAM KA131</a:t>
            </a:r>
          </a:p>
          <a:p>
            <a:pPr marL="625475" indent="-260350">
              <a:buNone/>
            </a:pPr>
            <a:r>
              <a:rPr lang="sr-Latn-RS" sz="2800" dirty="0" smtClean="0">
                <a:latin typeface="Californian FB" pitchFamily="18" charset="0"/>
              </a:rPr>
              <a:t>b) Stipendija</a:t>
            </a:r>
          </a:p>
          <a:p>
            <a:pPr marL="625475" indent="-260350">
              <a:buNone/>
            </a:pPr>
            <a:r>
              <a:rPr lang="sr-Latn-RS" sz="2800" dirty="0" smtClean="0">
                <a:latin typeface="Californian FB" pitchFamily="18" charset="0"/>
              </a:rPr>
              <a:t>c) Prijava</a:t>
            </a:r>
          </a:p>
          <a:p>
            <a:pPr marL="625475" indent="-260350">
              <a:buNone/>
            </a:pPr>
            <a:r>
              <a:rPr lang="sr-Latn-RS" sz="2800" dirty="0" smtClean="0">
                <a:latin typeface="Californian FB" pitchFamily="18" charset="0"/>
              </a:rPr>
              <a:t>d) Priprema za odlazak</a:t>
            </a:r>
          </a:p>
          <a:p>
            <a:pPr marL="625475" indent="-625475">
              <a:buNone/>
            </a:pPr>
            <a:endParaRPr lang="sr-Latn-RS" sz="1600" dirty="0" smtClean="0">
              <a:latin typeface="Californian FB" pitchFamily="18" charset="0"/>
            </a:endParaRPr>
          </a:p>
          <a:p>
            <a:pPr marL="625475" indent="-625475">
              <a:buNone/>
            </a:pPr>
            <a:r>
              <a:rPr lang="sr-Latn-RS" sz="2800" dirty="0" smtClean="0">
                <a:latin typeface="Californian FB" pitchFamily="18" charset="0"/>
              </a:rPr>
              <a:t>3. </a:t>
            </a:r>
            <a:r>
              <a:rPr lang="sr-Latn-RS" sz="2800" b="1" dirty="0" smtClean="0">
                <a:latin typeface="Californian FB" pitchFamily="18" charset="0"/>
              </a:rPr>
              <a:t>Pitanja i odgovori</a:t>
            </a:r>
          </a:p>
          <a:p>
            <a:endParaRPr lang="sr-Latn-RS" dirty="0" smtClean="0">
              <a:latin typeface="Californian FB" pitchFamily="18" charset="0"/>
            </a:endParaRPr>
          </a:p>
          <a:p>
            <a:endParaRPr lang="en-US" dirty="0">
              <a:latin typeface="Californian FB" pitchFamily="18" charset="0"/>
            </a:endParaRPr>
          </a:p>
        </p:txBody>
      </p:sp>
      <p:sp>
        <p:nvSpPr>
          <p:cNvPr id="2052" name="AutoShape 4" descr="The Birthday of the Erasmus programme - Youthrepor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4" name="Picture 6" descr="C:\Users\User\Desktop\erasmu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86446" y="1500174"/>
            <a:ext cx="3000364" cy="435771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>
            <a:alpha val="39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>
                <a:latin typeface="Californian FB" pitchFamily="18" charset="0"/>
              </a:rPr>
              <a:t>Specifičnosti ERASMUS+ PROGRAMA</a:t>
            </a:r>
            <a:endParaRPr lang="en-US" dirty="0">
              <a:latin typeface="Californian FB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r-Latn-RS" sz="2400" b="1" dirty="0" smtClean="0">
                <a:solidFill>
                  <a:schemeClr val="tx1"/>
                </a:solidFill>
                <a:latin typeface="Californian FB" pitchFamily="18" charset="0"/>
              </a:rPr>
              <a:t>OPŠTE INFORMACIJE</a:t>
            </a:r>
            <a:endParaRPr lang="en-US" sz="2400" b="1" dirty="0">
              <a:solidFill>
                <a:schemeClr val="tx1"/>
              </a:solidFill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000240"/>
          </a:xfrm>
        </p:spPr>
        <p:txBody>
          <a:bodyPr>
            <a:normAutofit fontScale="90000"/>
          </a:bodyPr>
          <a:lstStyle/>
          <a:p>
            <a:r>
              <a:rPr lang="sr-Latn-RS" dirty="0" smtClean="0"/>
              <a:t/>
            </a:r>
            <a:br>
              <a:rPr lang="sr-Latn-RS" dirty="0" smtClean="0"/>
            </a:br>
            <a:r>
              <a:rPr lang="sr-Latn-RS" dirty="0" smtClean="0"/>
              <a:t/>
            </a:r>
            <a:br>
              <a:rPr lang="sr-Latn-RS" dirty="0" smtClean="0"/>
            </a:br>
            <a:r>
              <a:rPr lang="sr-Latn-RS" dirty="0" smtClean="0"/>
              <a:t/>
            </a:r>
            <a:br>
              <a:rPr lang="sr-Latn-RS" dirty="0" smtClean="0"/>
            </a:br>
            <a:r>
              <a:rPr lang="sr-Latn-RS" dirty="0" smtClean="0"/>
              <a:t/>
            </a:r>
            <a:br>
              <a:rPr lang="sr-Latn-RS" dirty="0" smtClean="0"/>
            </a:br>
            <a:r>
              <a:rPr lang="sr-Latn-RS" sz="3600" b="1" dirty="0" smtClean="0">
                <a:latin typeface="Californian FB" pitchFamily="18" charset="0"/>
              </a:rPr>
              <a:t>ERASMUS+ PROGRAM</a:t>
            </a:r>
            <a:r>
              <a:rPr lang="sr-Latn-RS" sz="3600" dirty="0" smtClean="0">
                <a:latin typeface="Californian FB" pitchFamily="18" charset="0"/>
              </a:rPr>
              <a:t/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en-US" sz="2700" dirty="0" smtClean="0">
                <a:latin typeface="Californian FB" pitchFamily="18" charset="0"/>
                <a:hlinkClick r:id="rId2"/>
              </a:rPr>
              <a:t>https://erasmusplus.rs/visoko-obrazovanje/projekti-mobilnosti-visoko-obrazovanje</a:t>
            </a:r>
            <a:r>
              <a:rPr lang="sr-Latn-RS" sz="2700" dirty="0" smtClean="0">
                <a:latin typeface="Californian FB" pitchFamily="18" charset="0"/>
              </a:rPr>
              <a:t/>
            </a:r>
            <a:br>
              <a:rPr lang="sr-Latn-RS" sz="2700" dirty="0" smtClean="0">
                <a:latin typeface="Californian FB" pitchFamily="18" charset="0"/>
              </a:rPr>
            </a:br>
            <a:r>
              <a:rPr lang="en-US" sz="2700" dirty="0" err="1" smtClean="0">
                <a:latin typeface="Californian FB" pitchFamily="18" charset="0"/>
                <a:hlinkClick r:id="rId3"/>
              </a:rPr>
              <a:t>https://tempus.ac.rs/pronadji-se/student</a:t>
            </a:r>
            <a:r>
              <a:rPr lang="sr-Latn-RS" sz="2700" dirty="0" smtClean="0">
                <a:latin typeface="Californian FB" pitchFamily="18" charset="0"/>
              </a:rPr>
              <a:t/>
            </a:r>
            <a:br>
              <a:rPr lang="sr-Latn-RS" sz="2700" dirty="0" smtClean="0">
                <a:latin typeface="Californian FB" pitchFamily="18" charset="0"/>
              </a:rPr>
            </a:br>
            <a:r>
              <a:rPr lang="sr-Latn-RS" sz="2700" dirty="0" smtClean="0">
                <a:latin typeface="Californian FB" pitchFamily="18" charset="0"/>
              </a:rPr>
              <a:t/>
            </a:r>
            <a:br>
              <a:rPr lang="sr-Latn-RS" sz="2700" dirty="0" smtClean="0">
                <a:latin typeface="Californian FB" pitchFamily="18" charset="0"/>
              </a:rPr>
            </a:br>
            <a:r>
              <a:rPr lang="sr-Latn-RS" dirty="0" smtClean="0"/>
              <a:t/>
            </a:r>
            <a:br>
              <a:rPr lang="sr-Latn-RS" dirty="0" smtClean="0"/>
            </a:br>
            <a:r>
              <a:rPr lang="sr-Latn-RS" dirty="0" smtClean="0"/>
              <a:t/>
            </a:r>
            <a:br>
              <a:rPr lang="sr-Latn-R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428868"/>
            <a:ext cx="4500562" cy="4143404"/>
          </a:xfrm>
        </p:spPr>
        <p:txBody>
          <a:bodyPr>
            <a:normAutofit/>
          </a:bodyPr>
          <a:lstStyle/>
          <a:p>
            <a:pPr algn="just"/>
            <a:r>
              <a:rPr lang="en-US" sz="2600" dirty="0" err="1" smtClean="0">
                <a:latin typeface="Californian FB" pitchFamily="18" charset="0"/>
              </a:rPr>
              <a:t>Erazmus</a:t>
            </a:r>
            <a:r>
              <a:rPr lang="en-US" sz="2600" dirty="0" smtClean="0">
                <a:latin typeface="Californian FB" pitchFamily="18" charset="0"/>
              </a:rPr>
              <a:t>+ je </a:t>
            </a:r>
            <a:r>
              <a:rPr lang="en-US" sz="2600" b="1" dirty="0" err="1" smtClean="0">
                <a:latin typeface="Californian FB" pitchFamily="18" charset="0"/>
              </a:rPr>
              <a:t>jedan</a:t>
            </a:r>
            <a:r>
              <a:rPr lang="en-US" sz="2600" b="1" dirty="0" smtClean="0">
                <a:latin typeface="Californian FB" pitchFamily="18" charset="0"/>
              </a:rPr>
              <a:t> </a:t>
            </a:r>
            <a:r>
              <a:rPr lang="en-US" sz="2600" b="1" dirty="0" err="1" smtClean="0">
                <a:latin typeface="Californian FB" pitchFamily="18" charset="0"/>
              </a:rPr>
              <a:t>od</a:t>
            </a:r>
            <a:r>
              <a:rPr lang="en-US" sz="2600" b="1" dirty="0" smtClean="0">
                <a:latin typeface="Californian FB" pitchFamily="18" charset="0"/>
              </a:rPr>
              <a:t> </a:t>
            </a:r>
            <a:r>
              <a:rPr lang="en-US" sz="2600" b="1" dirty="0" err="1" smtClean="0">
                <a:latin typeface="Californian FB" pitchFamily="18" charset="0"/>
              </a:rPr>
              <a:t>najvećih</a:t>
            </a:r>
            <a:r>
              <a:rPr lang="en-US" sz="2600" b="1" dirty="0" smtClean="0">
                <a:latin typeface="Californian FB" pitchFamily="18" charset="0"/>
              </a:rPr>
              <a:t> </a:t>
            </a:r>
            <a:r>
              <a:rPr lang="en-US" sz="2600" b="1" dirty="0" err="1" smtClean="0">
                <a:latin typeface="Californian FB" pitchFamily="18" charset="0"/>
              </a:rPr>
              <a:t>programa</a:t>
            </a:r>
            <a:r>
              <a:rPr lang="en-US" sz="2600" b="1" dirty="0" smtClean="0">
                <a:latin typeface="Californian FB" pitchFamily="18" charset="0"/>
              </a:rPr>
              <a:t> EU</a:t>
            </a:r>
            <a:r>
              <a:rPr lang="en-US" sz="2600" dirty="0" smtClean="0">
                <a:latin typeface="Californian FB" pitchFamily="18" charset="0"/>
              </a:rPr>
              <a:t>  </a:t>
            </a:r>
            <a:r>
              <a:rPr lang="en-US" sz="2600" dirty="0" err="1" smtClean="0">
                <a:latin typeface="Californian FB" pitchFamily="18" charset="0"/>
              </a:rPr>
              <a:t>koji</a:t>
            </a:r>
            <a:r>
              <a:rPr lang="en-US" sz="2600" dirty="0" smtClean="0">
                <a:latin typeface="Californian FB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</a:rPr>
              <a:t>finansira</a:t>
            </a:r>
            <a:r>
              <a:rPr lang="sr-Latn-RS" sz="2600" dirty="0" smtClean="0">
                <a:latin typeface="Californian FB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</a:rPr>
              <a:t>projekte</a:t>
            </a:r>
            <a:r>
              <a:rPr lang="en-US" sz="2600" dirty="0" smtClean="0">
                <a:latin typeface="Californian FB" pitchFamily="18" charset="0"/>
              </a:rPr>
              <a:t> </a:t>
            </a:r>
            <a:r>
              <a:rPr lang="en-US" sz="2600" dirty="0" err="1" smtClean="0">
                <a:latin typeface="Californian FB" pitchFamily="18" charset="0"/>
              </a:rPr>
              <a:t>mobilnosti</a:t>
            </a:r>
            <a:r>
              <a:rPr lang="en-US" sz="2600" dirty="0" smtClean="0">
                <a:latin typeface="Californian FB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</a:rPr>
              <a:t>i</a:t>
            </a:r>
            <a:r>
              <a:rPr lang="en-US" sz="2600" dirty="0" smtClean="0">
                <a:latin typeface="Californian FB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</a:rPr>
              <a:t>saradnje</a:t>
            </a:r>
            <a:r>
              <a:rPr lang="en-US" sz="2600" dirty="0" smtClean="0">
                <a:latin typeface="Californian FB" pitchFamily="18" charset="0"/>
              </a:rPr>
              <a:t> u </a:t>
            </a:r>
            <a:r>
              <a:rPr lang="en-US" sz="2600" dirty="0" err="1" smtClean="0">
                <a:latin typeface="Californian FB" pitchFamily="18" charset="0"/>
              </a:rPr>
              <a:t>oblasti</a:t>
            </a:r>
            <a:r>
              <a:rPr lang="en-US" sz="2600" dirty="0" smtClean="0">
                <a:latin typeface="Californian FB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</a:rPr>
              <a:t>obrazovanja</a:t>
            </a:r>
            <a:r>
              <a:rPr lang="en-US" sz="2600" dirty="0" smtClean="0">
                <a:latin typeface="Californian FB" pitchFamily="18" charset="0"/>
              </a:rPr>
              <a:t>, </a:t>
            </a:r>
            <a:r>
              <a:rPr lang="en-US" sz="2600" dirty="0" err="1" smtClean="0">
                <a:latin typeface="Californian FB" pitchFamily="18" charset="0"/>
              </a:rPr>
              <a:t>obuka</a:t>
            </a:r>
            <a:r>
              <a:rPr lang="en-US" sz="2600" dirty="0" smtClean="0">
                <a:latin typeface="Californian FB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</a:rPr>
              <a:t>mladih</a:t>
            </a:r>
            <a:r>
              <a:rPr lang="en-US" sz="2600" dirty="0" smtClean="0">
                <a:latin typeface="Californian FB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</a:rPr>
              <a:t>i</a:t>
            </a:r>
            <a:r>
              <a:rPr lang="en-US" sz="2600" dirty="0" smtClean="0">
                <a:latin typeface="Californian FB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</a:rPr>
              <a:t>sporta</a:t>
            </a:r>
            <a:r>
              <a:rPr lang="en-US" sz="2600" dirty="0" smtClean="0">
                <a:latin typeface="Californian FB" pitchFamily="18" charset="0"/>
              </a:rPr>
              <a:t>. </a:t>
            </a:r>
            <a:endParaRPr lang="sr-Latn-RS" sz="2600" dirty="0" smtClean="0">
              <a:latin typeface="Californian FB" pitchFamily="18" charset="0"/>
            </a:endParaRPr>
          </a:p>
          <a:p>
            <a:pPr algn="just"/>
            <a:endParaRPr lang="sr-Latn-RS" sz="2600" dirty="0" smtClean="0">
              <a:latin typeface="Californian FB" pitchFamily="18" charset="0"/>
            </a:endParaRPr>
          </a:p>
          <a:p>
            <a:pPr algn="just"/>
            <a:r>
              <a:rPr lang="sr-Latn-RS" sz="2600" dirty="0" smtClean="0">
                <a:latin typeface="Californian FB" pitchFamily="18" charset="0"/>
              </a:rPr>
              <a:t>KA1: mobilnost u svrhe </a:t>
            </a:r>
            <a:r>
              <a:rPr lang="sr-Latn-RS" sz="2600" b="1" dirty="0" smtClean="0">
                <a:latin typeface="Californian FB" pitchFamily="18" charset="0"/>
              </a:rPr>
              <a:t>studiranja i stručne prakse</a:t>
            </a:r>
            <a:endParaRPr lang="en-US" sz="2600" b="1" dirty="0">
              <a:latin typeface="Californian FB" pitchFamily="18" charset="0"/>
            </a:endParaRPr>
          </a:p>
        </p:txBody>
      </p:sp>
      <p:pic>
        <p:nvPicPr>
          <p:cNvPr id="4098" name="Picture 2" descr="C:\Users\User\Desktop\received_1167011439994545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2357430"/>
            <a:ext cx="4357718" cy="421484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esktop\image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42976" y="428604"/>
            <a:ext cx="7643866" cy="5929353"/>
          </a:xfrm>
          <a:prstGeom prst="rect">
            <a:avLst/>
          </a:prstGeom>
          <a:solidFill>
            <a:srgbClr val="AEE8F0"/>
          </a:solidFill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654164"/>
          </a:xfrm>
        </p:spPr>
        <p:txBody>
          <a:bodyPr>
            <a:normAutofit fontScale="90000"/>
          </a:bodyPr>
          <a:lstStyle/>
          <a:p>
            <a:r>
              <a:rPr lang="sr-Latn-RS" dirty="0" smtClean="0">
                <a:latin typeface="Californian FB" pitchFamily="18" charset="0"/>
              </a:rPr>
              <a:t/>
            </a:r>
            <a:br>
              <a:rPr lang="sr-Latn-RS" dirty="0" smtClean="0">
                <a:latin typeface="Californian FB" pitchFamily="18" charset="0"/>
              </a:rPr>
            </a:br>
            <a:r>
              <a:rPr lang="sr-Latn-RS" sz="3600" dirty="0" smtClean="0">
                <a:latin typeface="Californian FB" pitchFamily="18" charset="0"/>
              </a:rPr>
              <a:t>Jelena Bogićević, Erasmus+ stipendista VTŠ</a:t>
            </a:r>
            <a:r>
              <a:rPr lang="en-US" sz="3600" dirty="0" smtClean="0">
                <a:latin typeface="Californian FB" pitchFamily="18" charset="0"/>
              </a:rPr>
              <a:t> </a:t>
            </a:r>
            <a:r>
              <a:rPr lang="sr-Latn-RS" dirty="0" smtClean="0">
                <a:latin typeface="Californian FB" pitchFamily="18" charset="0"/>
              </a:rPr>
              <a:t/>
            </a:r>
            <a:br>
              <a:rPr lang="sr-Latn-RS" dirty="0" smtClean="0">
                <a:latin typeface="Californian FB" pitchFamily="18" charset="0"/>
              </a:rPr>
            </a:br>
            <a:r>
              <a:rPr lang="en-US" dirty="0" smtClean="0">
                <a:latin typeface="Californian FB" pitchFamily="18" charset="0"/>
              </a:rPr>
              <a:t>_</a:t>
            </a:r>
            <a:endParaRPr lang="en-US" dirty="0">
              <a:latin typeface="Californian FB" pitchFamily="18" charset="0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80586177-00FE-4CCD-B4A5-9F73F9CB0C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43372" y="2857496"/>
            <a:ext cx="4151493" cy="32861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63ED050F-CEFF-45C9-8687-7A5C9A3AF93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8596" y="2143116"/>
            <a:ext cx="3406083" cy="43576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1071570"/>
          </a:xfrm>
          <a:solidFill>
            <a:srgbClr val="AEE8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r>
              <a:rPr lang="sr-Latn-RS" b="1" dirty="0" smtClean="0">
                <a:latin typeface="Californian FB" pitchFamily="18" charset="0"/>
              </a:rPr>
              <a:t>Zašto mobilnost?</a:t>
            </a:r>
            <a:endParaRPr lang="en-US" b="1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52" y="1714488"/>
            <a:ext cx="4857752" cy="5500726"/>
          </a:xfrm>
        </p:spPr>
        <p:txBody>
          <a:bodyPr>
            <a:normAutofit/>
          </a:bodyPr>
          <a:lstStyle/>
          <a:p>
            <a:r>
              <a:rPr lang="sr-Latn-RS" sz="2800" dirty="0" smtClean="0">
                <a:latin typeface="Californian FB" pitchFamily="18" charset="0"/>
                <a:cs typeface="Times New Roman" pitchFamily="18" charset="0"/>
              </a:rPr>
              <a:t>internacionalna sredina</a:t>
            </a:r>
          </a:p>
          <a:p>
            <a:r>
              <a:rPr lang="sr-Latn-RS" sz="2800" dirty="0" smtClean="0">
                <a:latin typeface="Californian FB" pitchFamily="18" charset="0"/>
                <a:cs typeface="Times New Roman" pitchFamily="18" charset="0"/>
              </a:rPr>
              <a:t>širok spektar predmeta</a:t>
            </a:r>
          </a:p>
          <a:p>
            <a:r>
              <a:rPr lang="sr-Latn-RS" sz="2800" dirty="0" smtClean="0">
                <a:latin typeface="Californian FB" pitchFamily="18" charset="0"/>
                <a:cs typeface="Times New Roman" pitchFamily="18" charset="0"/>
              </a:rPr>
              <a:t>stručno usavršavanje</a:t>
            </a:r>
          </a:p>
          <a:p>
            <a:r>
              <a:rPr lang="sr-Latn-RS" sz="2800" dirty="0" smtClean="0">
                <a:latin typeface="Californian FB" pitchFamily="18" charset="0"/>
                <a:cs typeface="Times New Roman" pitchFamily="18" charset="0"/>
              </a:rPr>
              <a:t>putovanja i druženje, izleti</a:t>
            </a:r>
          </a:p>
          <a:p>
            <a:r>
              <a:rPr lang="sr-Latn-RS" sz="2800" dirty="0" smtClean="0">
                <a:latin typeface="Californian FB" pitchFamily="18" charset="0"/>
                <a:cs typeface="Times New Roman" pitchFamily="18" charset="0"/>
              </a:rPr>
              <a:t>usavršavanje stranih jezika</a:t>
            </a:r>
          </a:p>
          <a:p>
            <a:r>
              <a:rPr lang="sr-Latn-RS" sz="2800" dirty="0" smtClean="0">
                <a:latin typeface="Californian FB" pitchFamily="18" charset="0"/>
                <a:cs typeface="Times New Roman" pitchFamily="18" charset="0"/>
              </a:rPr>
              <a:t>kontakti i povezivanje</a:t>
            </a:r>
          </a:p>
          <a:p>
            <a:r>
              <a:rPr lang="sr-Latn-RS" sz="2800" dirty="0" smtClean="0">
                <a:latin typeface="Californian FB" pitchFamily="18" charset="0"/>
                <a:cs typeface="Times New Roman" pitchFamily="18" charset="0"/>
              </a:rPr>
              <a:t>dobra preporuka za dalju karijeru</a:t>
            </a:r>
          </a:p>
          <a:p>
            <a:r>
              <a:rPr lang="sr-Latn-RS" sz="2800" dirty="0" smtClean="0">
                <a:latin typeface="Californian FB" pitchFamily="18" charset="0"/>
                <a:cs typeface="Times New Roman" pitchFamily="18" charset="0"/>
              </a:rPr>
              <a:t>potpuno jedinstveno iskustvo </a:t>
            </a:r>
          </a:p>
          <a:p>
            <a:pPr>
              <a:buNone/>
            </a:pPr>
            <a:endParaRPr lang="en-US" sz="2800" dirty="0">
              <a:latin typeface="Californian FB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User\Desktop\FB_IMG_144992159677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28" y="1500174"/>
            <a:ext cx="3857652" cy="514353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500050"/>
            <a:ext cx="8715436" cy="1143000"/>
          </a:xfrm>
          <a:solidFill>
            <a:srgbClr val="AEE8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0000"/>
          </a:bodyPr>
          <a:lstStyle/>
          <a:p>
            <a:r>
              <a:rPr lang="sr-Latn-RS" dirty="0" smtClean="0">
                <a:latin typeface="Californian FB" pitchFamily="18" charset="0"/>
              </a:rPr>
              <a:t/>
            </a:r>
            <a:br>
              <a:rPr lang="sr-Latn-RS" dirty="0" smtClean="0">
                <a:latin typeface="Californian FB" pitchFamily="18" charset="0"/>
              </a:rPr>
            </a:br>
            <a:r>
              <a:rPr lang="sr-Latn-RS" b="1" dirty="0" smtClean="0">
                <a:latin typeface="Californian FB" pitchFamily="18" charset="0"/>
              </a:rPr>
              <a:t>Erasmus+ alumni</a:t>
            </a:r>
            <a:r>
              <a:rPr lang="sr-Latn-RS" dirty="0" smtClean="0">
                <a:latin typeface="Californian FB" pitchFamily="18" charset="0"/>
              </a:rPr>
              <a:t/>
            </a:r>
            <a:br>
              <a:rPr lang="sr-Latn-RS" dirty="0" smtClean="0">
                <a:latin typeface="Californian FB" pitchFamily="18" charset="0"/>
              </a:rPr>
            </a:br>
            <a:r>
              <a:rPr lang="en-US" sz="4000" dirty="0" smtClean="0">
                <a:latin typeface="Californian FB" pitchFamily="18" charset="0"/>
              </a:rPr>
              <a:t> </a:t>
            </a:r>
            <a:r>
              <a:rPr lang="en-US" sz="4000" dirty="0" err="1" smtClean="0">
                <a:latin typeface="Californian FB" pitchFamily="18" charset="0"/>
                <a:hlinkClick r:id="rId2"/>
              </a:rPr>
              <a:t>https://www.esaa-eu.org/about-us/</a:t>
            </a:r>
            <a:r>
              <a:rPr lang="en-US" dirty="0" err="1" smtClean="0">
                <a:latin typeface="Californian FB" pitchFamily="18" charset="0"/>
                <a:hlinkClick r:id="rId2"/>
              </a:rPr>
              <a:t>esaa</a:t>
            </a:r>
            <a:r>
              <a:rPr lang="sr-Latn-RS" dirty="0" smtClean="0">
                <a:latin typeface="Californian FB" pitchFamily="18" charset="0"/>
              </a:rPr>
              <a:t/>
            </a:r>
            <a:br>
              <a:rPr lang="sr-Latn-RS" dirty="0" smtClean="0">
                <a:latin typeface="Californian FB" pitchFamily="18" charset="0"/>
              </a:rPr>
            </a:br>
            <a:endParaRPr lang="en-US" dirty="0">
              <a:latin typeface="Californian FB" pitchFamily="18" charset="0"/>
            </a:endParaRPr>
          </a:p>
        </p:txBody>
      </p:sp>
      <p:pic>
        <p:nvPicPr>
          <p:cNvPr id="44034" name="Picture 2" descr="C:\Users\User\Desktop\erasmus_getajob-en-72_4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2171720"/>
            <a:ext cx="8229600" cy="41148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4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AEE8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0000"/>
          </a:bodyPr>
          <a:lstStyle/>
          <a:p>
            <a:r>
              <a:rPr lang="sr-Latn-RS" sz="4000" dirty="0" smtClean="0">
                <a:latin typeface="Californian FB" pitchFamily="18" charset="0"/>
              </a:rPr>
              <a:t/>
            </a:r>
            <a:br>
              <a:rPr lang="sr-Latn-RS" sz="4000" dirty="0" smtClean="0">
                <a:latin typeface="Californian FB" pitchFamily="18" charset="0"/>
              </a:rPr>
            </a:br>
            <a:r>
              <a:rPr lang="sr-Latn-RS" sz="4000" dirty="0" smtClean="0">
                <a:latin typeface="Californian FB" pitchFamily="18" charset="0"/>
              </a:rPr>
              <a:t/>
            </a:r>
            <a:br>
              <a:rPr lang="sr-Latn-RS" sz="4000" dirty="0" smtClean="0">
                <a:latin typeface="Californian FB" pitchFamily="18" charset="0"/>
              </a:rPr>
            </a:br>
            <a:r>
              <a:rPr lang="sr-Latn-RS" sz="3600" b="1" dirty="0" smtClean="0">
                <a:latin typeface="Californian FB" pitchFamily="18" charset="0"/>
              </a:rPr>
              <a:t>Buddy Program </a:t>
            </a:r>
            <a:r>
              <a:rPr lang="sr-Latn-RS" sz="3600" dirty="0" smtClean="0">
                <a:latin typeface="Californian FB" pitchFamily="18" charset="0"/>
              </a:rPr>
              <a:t>npr.</a:t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en-US" sz="3600" dirty="0" err="1" smtClean="0">
                <a:latin typeface="Californian FB" pitchFamily="18" charset="0"/>
                <a:hlinkClick r:id="rId2"/>
              </a:rPr>
              <a:t>https://uopa.esngreece.gr</a:t>
            </a:r>
            <a:r>
              <a:rPr lang="sr-Latn-RS" sz="3600" dirty="0" smtClean="0">
                <a:latin typeface="Californian FB" pitchFamily="18" charset="0"/>
              </a:rPr>
              <a:t/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sr-Latn-RS" sz="4000" dirty="0" smtClean="0">
                <a:latin typeface="Californian FB" pitchFamily="18" charset="0"/>
              </a:rPr>
              <a:t/>
            </a:r>
            <a:br>
              <a:rPr lang="sr-Latn-RS" sz="4000" dirty="0" smtClean="0">
                <a:latin typeface="Californian FB" pitchFamily="18" charset="0"/>
              </a:rPr>
            </a:br>
            <a:endParaRPr lang="en-US" sz="4000" dirty="0">
              <a:latin typeface="Californian FB" pitchFamily="18" charset="0"/>
            </a:endParaRPr>
          </a:p>
        </p:txBody>
      </p:sp>
      <p:pic>
        <p:nvPicPr>
          <p:cNvPr id="21505" name="Picture 1" descr="C:\Users\User\Desktop\study_budy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71472" y="1928802"/>
            <a:ext cx="8046156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1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AEE8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r>
              <a:rPr lang="sr-Latn-RS" sz="3200" b="1" dirty="0" smtClean="0">
                <a:latin typeface="Californian FB" pitchFamily="18" charset="0"/>
              </a:rPr>
              <a:t>Admission Week</a:t>
            </a:r>
            <a:br>
              <a:rPr lang="sr-Latn-RS" sz="3200" b="1" dirty="0" smtClean="0">
                <a:latin typeface="Californian FB" pitchFamily="18" charset="0"/>
              </a:rPr>
            </a:br>
            <a:r>
              <a:rPr lang="sr-Latn-RS" sz="3200" b="1" dirty="0" smtClean="0">
                <a:latin typeface="Californian FB" pitchFamily="18" charset="0"/>
              </a:rPr>
              <a:t>Orientation Week</a:t>
            </a:r>
            <a:endParaRPr lang="en-US" sz="3200" b="1" dirty="0">
              <a:latin typeface="Californian FB" pitchFamily="18" charset="0"/>
            </a:endParaRPr>
          </a:p>
        </p:txBody>
      </p:sp>
      <p:pic>
        <p:nvPicPr>
          <p:cNvPr id="50178" name="Picture 2" descr="C:\Users\User\Desktop\received_1138409592855511.jpe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14400" y="1801971"/>
            <a:ext cx="7315200" cy="41224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AEE8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r>
              <a:rPr lang="sr-Latn-RS" sz="3600" b="1" dirty="0" smtClean="0">
                <a:latin typeface="Californian FB" pitchFamily="18" charset="0"/>
                <a:cs typeface="Times New Roman" pitchFamily="18" charset="0"/>
              </a:rPr>
              <a:t>Vannastavni programi</a:t>
            </a:r>
            <a:endParaRPr lang="en-US" sz="3600" b="1" dirty="0">
              <a:latin typeface="Californian FB" pitchFamily="18" charset="0"/>
              <a:cs typeface="Times New Roman" pitchFamily="18" charset="0"/>
            </a:endParaRPr>
          </a:p>
        </p:txBody>
      </p:sp>
      <p:pic>
        <p:nvPicPr>
          <p:cNvPr id="20481" name="Picture 1" descr="C:\Users\User\Desktop\1829_9212_1_g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928802"/>
            <a:ext cx="4903001" cy="3268667"/>
          </a:xfrm>
          <a:prstGeom prst="rect">
            <a:avLst/>
          </a:prstGeom>
          <a:noFill/>
        </p:spPr>
      </p:pic>
      <p:pic>
        <p:nvPicPr>
          <p:cNvPr id="20482" name="Picture 2" descr="C:\Users\User\Desktop\2730_115_1_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0" y="1857364"/>
            <a:ext cx="4286250" cy="35719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0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8929718" cy="1143000"/>
          </a:xfrm>
        </p:spPr>
        <p:txBody>
          <a:bodyPr>
            <a:normAutofit fontScale="90000"/>
          </a:bodyPr>
          <a:lstStyle/>
          <a:p>
            <a:r>
              <a:rPr lang="sr-Latn-RS" dirty="0" smtClean="0"/>
              <a:t/>
            </a:r>
            <a:br>
              <a:rPr lang="sr-Latn-RS" dirty="0" smtClean="0"/>
            </a:br>
            <a:r>
              <a:rPr lang="sr-Latn-RS" dirty="0" smtClean="0"/>
              <a:t/>
            </a:r>
            <a:br>
              <a:rPr lang="sr-Latn-RS" dirty="0" smtClean="0"/>
            </a:br>
            <a:r>
              <a:rPr lang="sr-Latn-RS" dirty="0" smtClean="0">
                <a:latin typeface="Californian FB" pitchFamily="18" charset="0"/>
              </a:rPr>
              <a:t>Bamberg, SR Nemačka</a:t>
            </a:r>
            <a:br>
              <a:rPr lang="sr-Latn-RS" dirty="0" smtClean="0">
                <a:latin typeface="Californian FB" pitchFamily="18" charset="0"/>
              </a:rPr>
            </a:br>
            <a:r>
              <a:rPr lang="en-US" dirty="0" err="1" smtClean="0">
                <a:latin typeface="Californian FB" pitchFamily="18" charset="0"/>
                <a:hlinkClick r:id="rId2"/>
              </a:rPr>
              <a:t>https://www.uni-bamberg.de/en</a:t>
            </a:r>
            <a:r>
              <a:rPr lang="sr-Latn-RS" dirty="0" err="1" smtClean="0">
                <a:latin typeface="Californian FB" pitchFamily="18" charset="0"/>
              </a:rPr>
              <a:t/>
            </a:r>
            <a:br>
              <a:rPr lang="sr-Latn-RS" dirty="0" err="1" smtClean="0">
                <a:latin typeface="Californian FB" pitchFamily="18" charset="0"/>
              </a:rPr>
            </a:br>
            <a:r>
              <a:rPr lang="sr-Latn-RS" dirty="0" smtClean="0"/>
              <a:t/>
            </a:r>
            <a:br>
              <a:rPr lang="sr-Latn-RS" dirty="0" smtClean="0"/>
            </a:br>
            <a:endParaRPr lang="en-US" dirty="0"/>
          </a:p>
        </p:txBody>
      </p:sp>
      <p:pic>
        <p:nvPicPr>
          <p:cNvPr id="1028" name="Picture 4" descr="C:\Users\User\Desktop\Bamberg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57158" y="2000240"/>
            <a:ext cx="5143536" cy="4500594"/>
          </a:xfrm>
          <a:prstGeom prst="rect">
            <a:avLst/>
          </a:prstGeom>
          <a:noFill/>
        </p:spPr>
      </p:pic>
      <p:pic>
        <p:nvPicPr>
          <p:cNvPr id="1029" name="Picture 5" descr="C:\Users\User\Desktop\University-of-Bamberg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00760" y="2928934"/>
            <a:ext cx="2540000" cy="254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7148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sr-Latn-RS" sz="3600" b="1" dirty="0" smtClean="0">
                <a:latin typeface="Californian FB" pitchFamily="18" charset="0"/>
              </a:rPr>
              <a:t>Split, Hrvatska</a:t>
            </a:r>
            <a:r>
              <a:rPr lang="sr-Latn-RS" sz="3600" dirty="0" smtClean="0">
                <a:latin typeface="Californian FB" pitchFamily="18" charset="0"/>
              </a:rPr>
              <a:t/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en-US" sz="3600" dirty="0" err="1" smtClean="0">
                <a:latin typeface="Californian FB" pitchFamily="18" charset="0"/>
                <a:hlinkClick r:id="rId2"/>
              </a:rPr>
              <a:t>https://www.unist.hr/studiji-i-nastava</a:t>
            </a:r>
            <a:r>
              <a:rPr lang="sr-Latn-RS" sz="3600" dirty="0" smtClean="0">
                <a:latin typeface="Californian FB" pitchFamily="18" charset="0"/>
              </a:rPr>
              <a:t/>
            </a:r>
            <a:br>
              <a:rPr lang="sr-Latn-RS" sz="3600" dirty="0" smtClean="0">
                <a:latin typeface="Californian FB" pitchFamily="18" charset="0"/>
              </a:rPr>
            </a:br>
            <a:endParaRPr lang="en-US" sz="3600" dirty="0">
              <a:latin typeface="Californian FB" pitchFamily="18" charset="0"/>
            </a:endParaRPr>
          </a:p>
        </p:txBody>
      </p:sp>
      <p:pic>
        <p:nvPicPr>
          <p:cNvPr id="1026" name="Picture 2" descr="C:\Users\User\Desktop\where-to-stay-in-split-croatia-old-town-riva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14282" y="2000240"/>
            <a:ext cx="5931689" cy="3954459"/>
          </a:xfrm>
          <a:prstGeom prst="rect">
            <a:avLst/>
          </a:prstGeom>
          <a:noFill/>
        </p:spPr>
      </p:pic>
      <p:pic>
        <p:nvPicPr>
          <p:cNvPr id="5" name="Picture 4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43702" y="2714620"/>
            <a:ext cx="1214446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AEE8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r>
              <a:rPr lang="sr-Latn-RS" sz="3600" b="1" dirty="0" smtClean="0">
                <a:latin typeface="Californian FB" pitchFamily="18" charset="0"/>
              </a:rPr>
              <a:t>Mobilnost radi studiranja</a:t>
            </a:r>
            <a:endParaRPr lang="en-US" sz="3600" b="1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44" y="2028828"/>
            <a:ext cx="5000660" cy="3543312"/>
          </a:xfrm>
        </p:spPr>
        <p:txBody>
          <a:bodyPr>
            <a:normAutofit/>
          </a:bodyPr>
          <a:lstStyle/>
          <a:p>
            <a:pPr algn="just"/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Za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studente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,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mobilnost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kroz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studentske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razmene</a:t>
            </a:r>
            <a:r>
              <a:rPr lang="sr-Latn-RS" sz="2600" dirty="0" smtClean="0">
                <a:latin typeface="Californian FB" pitchFamily="18" charset="0"/>
                <a:cs typeface="Times New Roman" pitchFamily="18" charset="0"/>
              </a:rPr>
              <a:t>: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boravak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i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studiranje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na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nekoj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inostranoj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sr-Latn-RS" sz="2600" dirty="0" smtClean="0">
                <a:latin typeface="Californian FB" pitchFamily="18" charset="0"/>
                <a:cs typeface="Times New Roman" pitchFamily="18" charset="0"/>
              </a:rPr>
              <a:t>VŠU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 u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trajanju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od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sr-Latn-RS" sz="2600" dirty="0" smtClean="0">
                <a:latin typeface="Californian FB" pitchFamily="18" charset="0"/>
                <a:cs typeface="Times New Roman" pitchFamily="18" charset="0"/>
              </a:rPr>
              <a:t>2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do 12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meseci</a:t>
            </a:r>
            <a:endParaRPr lang="sr-Latn-RS" sz="2600" dirty="0" smtClean="0">
              <a:latin typeface="Californian FB" pitchFamily="18" charset="0"/>
              <a:cs typeface="Times New Roman" pitchFamily="18" charset="0"/>
            </a:endParaRPr>
          </a:p>
          <a:p>
            <a:pPr algn="just"/>
            <a:endParaRPr lang="sr-Latn-RS" sz="2600" dirty="0" smtClean="0">
              <a:latin typeface="Californian FB" pitchFamily="18" charset="0"/>
              <a:cs typeface="Times New Roman" pitchFamily="18" charset="0"/>
            </a:endParaRPr>
          </a:p>
        </p:txBody>
      </p:sp>
      <p:pic>
        <p:nvPicPr>
          <p:cNvPr id="41986" name="Picture 2" descr="C:\Users\User\Desktop\international-student-mobilit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29256" y="1785926"/>
            <a:ext cx="3286148" cy="435771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82660"/>
          </a:xfrm>
          <a:solidFill>
            <a:srgbClr val="AEE8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r>
              <a:rPr lang="sr-Latn-RS" sz="3600" b="1" dirty="0" smtClean="0">
                <a:latin typeface="Californian FB" pitchFamily="18" charset="0"/>
              </a:rPr>
              <a:t>Mobilnost radi obavljanja stručne prakse</a:t>
            </a:r>
            <a:endParaRPr lang="en-US" sz="3600" b="1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44" y="1785926"/>
            <a:ext cx="5214942" cy="4929222"/>
          </a:xfrm>
        </p:spPr>
        <p:txBody>
          <a:bodyPr>
            <a:normAutofit/>
          </a:bodyPr>
          <a:lstStyle/>
          <a:p>
            <a:pPr algn="just"/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Od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 2019.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godine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,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studenti</a:t>
            </a:r>
            <a:r>
              <a:rPr lang="sr-Latn-RS" sz="2600" dirty="0" smtClean="0">
                <a:latin typeface="Californian FB" pitchFamily="18" charset="0"/>
                <a:cs typeface="Times New Roman" pitchFamily="18" charset="0"/>
              </a:rPr>
              <a:t> u Srbiji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imaju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i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mogućnost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stipendiranog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boravka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 u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inostranstvu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radi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obavljanja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stručne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prakse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. </a:t>
            </a:r>
            <a:endParaRPr lang="sr-Latn-RS" sz="2600" dirty="0" smtClean="0">
              <a:latin typeface="Californian FB" pitchFamily="18" charset="0"/>
              <a:cs typeface="Times New Roman" pitchFamily="18" charset="0"/>
            </a:endParaRPr>
          </a:p>
          <a:p>
            <a:pPr algn="just"/>
            <a:endParaRPr lang="sr-Latn-RS" sz="2600" dirty="0" smtClean="0">
              <a:latin typeface="Californian FB" pitchFamily="18" charset="0"/>
              <a:cs typeface="Times New Roman" pitchFamily="18" charset="0"/>
            </a:endParaRPr>
          </a:p>
          <a:p>
            <a:pPr algn="just"/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Studentske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prakse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 se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obavljaju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 u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nekom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inostranom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preduzeću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,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ustanovi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ili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organizaciji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i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mogu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trajati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od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 2 do 12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meseci</a:t>
            </a:r>
            <a:endParaRPr lang="en-US" sz="2600" dirty="0"/>
          </a:p>
        </p:txBody>
      </p:sp>
      <p:pic>
        <p:nvPicPr>
          <p:cNvPr id="43010" name="Picture 2" descr="C:\Users\User\Desktop\imag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0694" y="1571612"/>
            <a:ext cx="3286148" cy="428628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3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82660"/>
          </a:xfrm>
          <a:solidFill>
            <a:srgbClr val="AEE8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r>
              <a:rPr lang="sr-Latn-RS" sz="4000" b="1" dirty="0" smtClean="0">
                <a:latin typeface="Californian FB" pitchFamily="18" charset="0"/>
              </a:rPr>
              <a:t>Studenti na razmeni</a:t>
            </a:r>
            <a:br>
              <a:rPr lang="sr-Latn-RS" sz="4000" b="1" dirty="0" smtClean="0">
                <a:latin typeface="Californian FB" pitchFamily="18" charset="0"/>
              </a:rPr>
            </a:br>
            <a:r>
              <a:rPr lang="sr-Latn-RS" sz="2000" b="1" dirty="0" smtClean="0">
                <a:latin typeface="Californian FB" pitchFamily="18" charset="0"/>
              </a:rPr>
              <a:t>(Exchange Students- </a:t>
            </a:r>
            <a:r>
              <a:rPr lang="sr-Latn-RS" sz="2000" dirty="0" smtClean="0">
                <a:latin typeface="Californian FB" pitchFamily="18" charset="0"/>
              </a:rPr>
              <a:t>Erasmus+, Ceepus etc.)</a:t>
            </a:r>
            <a:endParaRPr lang="en-US" sz="2000" dirty="0">
              <a:latin typeface="Californian FB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algn="ctr"/>
            <a:r>
              <a:rPr lang="sr-Latn-RS" i="1" dirty="0" smtClean="0"/>
              <a:t>outgoing students</a:t>
            </a:r>
          </a:p>
          <a:p>
            <a:pPr algn="ctr"/>
            <a:r>
              <a:rPr lang="sr-Latn-RS" dirty="0" smtClean="0"/>
              <a:t>odlazeći  studenti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77500" lnSpcReduction="20000"/>
          </a:bodyPr>
          <a:lstStyle/>
          <a:p>
            <a:pPr algn="ctr"/>
            <a:r>
              <a:rPr lang="sr-Latn-RS" i="1" dirty="0" smtClean="0"/>
              <a:t>       incoming students</a:t>
            </a:r>
          </a:p>
          <a:p>
            <a:pPr algn="ctr"/>
            <a:r>
              <a:rPr lang="sr-Latn-RS" dirty="0" smtClean="0"/>
              <a:t>     dolazeći studenti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0" y="5643578"/>
            <a:ext cx="45005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b="1" dirty="0" smtClean="0">
                <a:latin typeface="Californian FB" pitchFamily="18" charset="0"/>
              </a:rPr>
              <a:t>AKADEMIJA STRUKOVNIH STUDIJA BEOGRAD </a:t>
            </a:r>
            <a:r>
              <a:rPr lang="sr-Latn-RS" b="1" u="sng" dirty="0" smtClean="0">
                <a:latin typeface="Californian FB" pitchFamily="18" charset="0"/>
              </a:rPr>
              <a:t>MATIČNA USTANOVA</a:t>
            </a:r>
            <a:endParaRPr lang="en-US" b="1" u="sng" dirty="0">
              <a:latin typeface="Californian FB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57752" y="5572140"/>
            <a:ext cx="407196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dirty="0" smtClean="0">
                <a:latin typeface="Californian FB" pitchFamily="18" charset="0"/>
              </a:rPr>
              <a:t>BAMBERG, SPLIT, LJUBLJANA</a:t>
            </a:r>
          </a:p>
          <a:p>
            <a:pPr algn="ctr"/>
            <a:r>
              <a:rPr lang="sr-Latn-RS" dirty="0" smtClean="0">
                <a:latin typeface="Californian FB" pitchFamily="18" charset="0"/>
              </a:rPr>
              <a:t>NOVO MESTO,  PATRAS, LUBLIN</a:t>
            </a:r>
          </a:p>
          <a:p>
            <a:pPr algn="ctr"/>
            <a:r>
              <a:rPr lang="sr-Latn-RS" dirty="0" smtClean="0">
                <a:latin typeface="Californian FB" pitchFamily="18" charset="0"/>
              </a:rPr>
              <a:t>PRIHVATNA INSTITUCIJA/</a:t>
            </a:r>
          </a:p>
          <a:p>
            <a:pPr algn="ctr"/>
            <a:r>
              <a:rPr lang="sr-Latn-RS" b="1" u="sng" dirty="0" smtClean="0">
                <a:latin typeface="Californian FB" pitchFamily="18" charset="0"/>
              </a:rPr>
              <a:t>INSTITUCIJA PRIJEMA</a:t>
            </a:r>
          </a:p>
          <a:p>
            <a:endParaRPr lang="en-US" dirty="0"/>
          </a:p>
        </p:txBody>
      </p:sp>
      <p:pic>
        <p:nvPicPr>
          <p:cNvPr id="12289" name="Picture 1" descr="C:\Users\User\Desktop\How-to-travel-when-studying-abroad-top-tips-for-international-students-in-Europe-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214554"/>
            <a:ext cx="3718717" cy="305064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12290" name="Picture 2" descr="C:\Users\User\Desktop\incoming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929190" y="2214554"/>
            <a:ext cx="3500462" cy="314327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2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  <p:bldP spid="5" grpId="0" build="p"/>
      <p:bldP spid="7" grpId="0" build="p"/>
      <p:bldP spid="8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FF99"/>
          </a:solidFill>
        </p:spPr>
        <p:txBody>
          <a:bodyPr>
            <a:normAutofit fontScale="90000"/>
          </a:bodyPr>
          <a:lstStyle/>
          <a:p>
            <a:r>
              <a:rPr lang="sr-Latn-RS" b="1" dirty="0" smtClean="0">
                <a:latin typeface="Californian FB" pitchFamily="18" charset="0"/>
              </a:rPr>
              <a:t>ERASMUS+ PROGRAM</a:t>
            </a:r>
            <a:br>
              <a:rPr lang="sr-Latn-RS" b="1" dirty="0" smtClean="0">
                <a:latin typeface="Californian FB" pitchFamily="18" charset="0"/>
              </a:rPr>
            </a:br>
            <a:r>
              <a:rPr lang="sr-Latn-RS" b="1" dirty="0" smtClean="0">
                <a:latin typeface="Californian FB" pitchFamily="18" charset="0"/>
              </a:rPr>
              <a:t>2021-2027</a:t>
            </a:r>
            <a:endParaRPr lang="en-US" b="1" dirty="0">
              <a:latin typeface="Californian FB" pitchFamily="18" charset="0"/>
            </a:endParaRPr>
          </a:p>
        </p:txBody>
      </p:sp>
      <p:pic>
        <p:nvPicPr>
          <p:cNvPr id="41986" name="Picture 2" descr="C:\Users\User\Desktop\Erasmus+ slika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57224" y="1500174"/>
            <a:ext cx="6643715" cy="478634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000240"/>
          </a:xfrm>
          <a:solidFill>
            <a:srgbClr val="AEE8F0"/>
          </a:solidFill>
        </p:spPr>
        <p:txBody>
          <a:bodyPr>
            <a:normAutofit fontScale="90000"/>
          </a:bodyPr>
          <a:lstStyle/>
          <a:p>
            <a:r>
              <a:rPr lang="sr-Latn-RS" sz="4000" dirty="0" smtClean="0">
                <a:latin typeface="Californian FB" pitchFamily="18" charset="0"/>
              </a:rPr>
              <a:t/>
            </a:r>
            <a:br>
              <a:rPr lang="sr-Latn-RS" sz="4000" dirty="0" smtClean="0">
                <a:latin typeface="Californian FB" pitchFamily="18" charset="0"/>
              </a:rPr>
            </a:br>
            <a:r>
              <a:rPr lang="sr-Latn-RS" sz="4000" dirty="0" smtClean="0">
                <a:latin typeface="Californian FB" pitchFamily="18" charset="0"/>
              </a:rPr>
              <a:t/>
            </a:r>
            <a:br>
              <a:rPr lang="sr-Latn-RS" sz="4000" dirty="0" smtClean="0">
                <a:latin typeface="Californian FB" pitchFamily="18" charset="0"/>
              </a:rPr>
            </a:br>
            <a:r>
              <a:rPr lang="sr-Latn-RS" sz="4000" b="1" dirty="0" smtClean="0">
                <a:latin typeface="Californian FB" pitchFamily="18" charset="0"/>
              </a:rPr>
              <a:t>Erasmus+ stipendije za studente iz Srbije</a:t>
            </a:r>
            <a:r>
              <a:rPr lang="sr-Latn-RS" sz="4000" dirty="0" smtClean="0">
                <a:latin typeface="Californian FB" pitchFamily="18" charset="0"/>
              </a:rPr>
              <a:t/>
            </a:r>
            <a:br>
              <a:rPr lang="sr-Latn-RS" sz="4000" dirty="0" smtClean="0">
                <a:latin typeface="Californian FB" pitchFamily="18" charset="0"/>
              </a:rPr>
            </a:br>
            <a:r>
              <a:rPr lang="sr-Latn-RS" sz="3100" dirty="0" smtClean="0">
                <a:latin typeface="Californian FB" pitchFamily="18" charset="0"/>
              </a:rPr>
              <a:t>(fond za mobilnost iz 2021. godine)</a:t>
            </a:r>
            <a:br>
              <a:rPr lang="sr-Latn-RS" sz="3100" dirty="0" smtClean="0">
                <a:latin typeface="Californian FB" pitchFamily="18" charset="0"/>
              </a:rPr>
            </a:br>
            <a:r>
              <a:rPr lang="sr-Latn-RS" sz="3100" b="1" dirty="0" smtClean="0">
                <a:latin typeface="Californian FB" pitchFamily="18" charset="0"/>
              </a:rPr>
              <a:t>KA131 PROGRAMI</a:t>
            </a:r>
            <a:br>
              <a:rPr lang="sr-Latn-RS" sz="3100" b="1" dirty="0" smtClean="0">
                <a:latin typeface="Californian FB" pitchFamily="18" charset="0"/>
              </a:rPr>
            </a:br>
            <a:r>
              <a:rPr lang="en-US" sz="3100" b="1" dirty="0" smtClean="0">
                <a:latin typeface="Californian FB" pitchFamily="18" charset="0"/>
              </a:rPr>
              <a:t> </a:t>
            </a:r>
            <a:r>
              <a:rPr lang="en-US" sz="3100" b="1" dirty="0" smtClean="0">
                <a:latin typeface="Californian FB" pitchFamily="18" charset="0"/>
                <a:hlinkClick r:id="rId2"/>
              </a:rPr>
              <a:t>https://</a:t>
            </a:r>
            <a:r>
              <a:rPr lang="en-US" sz="3100" b="1" dirty="0" err="1" smtClean="0">
                <a:latin typeface="Californian FB" pitchFamily="18" charset="0"/>
                <a:hlinkClick r:id="rId2"/>
              </a:rPr>
              <a:t>erasmusplus.rs</a:t>
            </a:r>
            <a:r>
              <a:rPr lang="en-US" sz="3100" b="1" dirty="0" smtClean="0">
                <a:latin typeface="Californian FB" pitchFamily="18" charset="0"/>
                <a:hlinkClick r:id="rId2"/>
              </a:rPr>
              <a:t>/</a:t>
            </a:r>
            <a:r>
              <a:rPr lang="en-US" sz="3100" b="1" dirty="0" err="1" smtClean="0">
                <a:latin typeface="Californian FB" pitchFamily="18" charset="0"/>
                <a:hlinkClick r:id="rId2"/>
              </a:rPr>
              <a:t>wp</a:t>
            </a:r>
            <a:r>
              <a:rPr lang="en-US" sz="3100" b="1" dirty="0" smtClean="0">
                <a:latin typeface="Californian FB" pitchFamily="18" charset="0"/>
                <a:hlinkClick r:id="rId2"/>
              </a:rPr>
              <a:t>-content/uploads/2021/04/E-</a:t>
            </a:r>
            <a:r>
              <a:rPr lang="en-US" sz="3100" b="1" dirty="0" err="1" smtClean="0">
                <a:latin typeface="Californian FB" pitchFamily="18" charset="0"/>
                <a:hlinkClick r:id="rId2"/>
              </a:rPr>
              <a:t>brosura</a:t>
            </a:r>
            <a:r>
              <a:rPr lang="en-US" sz="3100" b="1" dirty="0" smtClean="0">
                <a:latin typeface="Californian FB" pitchFamily="18" charset="0"/>
                <a:hlinkClick r:id="rId2"/>
              </a:rPr>
              <a:t>-2021-</a:t>
            </a:r>
            <a:r>
              <a:rPr lang="en-US" sz="3100" b="1" dirty="0" err="1" smtClean="0">
                <a:latin typeface="Californian FB" pitchFamily="18" charset="0"/>
                <a:hlinkClick r:id="rId2"/>
              </a:rPr>
              <a:t>4.pd</a:t>
            </a:r>
            <a:r>
              <a:rPr lang="sr-Latn-RS" sz="3100" b="1" dirty="0" smtClean="0">
                <a:latin typeface="Californian FB" pitchFamily="18" charset="0"/>
                <a:hlinkClick r:id="rId2"/>
              </a:rPr>
              <a:t>f</a:t>
            </a:r>
            <a:r>
              <a:rPr lang="sr-Latn-RS" sz="3100" b="1" dirty="0" smtClean="0">
                <a:latin typeface="Californian FB" pitchFamily="18" charset="0"/>
              </a:rPr>
              <a:t> </a:t>
            </a:r>
            <a:r>
              <a:rPr lang="en-US" sz="3100" b="1" dirty="0" smtClean="0">
                <a:latin typeface="Californian FB" pitchFamily="18" charset="0"/>
              </a:rPr>
              <a:t> </a:t>
            </a:r>
            <a:r>
              <a:rPr lang="sr-Latn-RS" sz="3100" b="1" dirty="0" smtClean="0">
                <a:latin typeface="Californian FB" pitchFamily="18" charset="0"/>
              </a:rPr>
              <a:t/>
            </a:r>
            <a:br>
              <a:rPr lang="sr-Latn-RS" sz="3100" b="1" dirty="0" smtClean="0">
                <a:latin typeface="Californian FB" pitchFamily="18" charset="0"/>
              </a:rPr>
            </a:br>
            <a:r>
              <a:rPr lang="sr-Latn-RS" sz="3100" b="1" dirty="0" smtClean="0">
                <a:latin typeface="Californian FB" pitchFamily="18" charset="0"/>
              </a:rPr>
              <a:t/>
            </a:r>
            <a:br>
              <a:rPr lang="sr-Latn-RS" sz="3100" b="1" dirty="0" smtClean="0">
                <a:latin typeface="Californian FB" pitchFamily="18" charset="0"/>
              </a:rPr>
            </a:br>
            <a:r>
              <a:rPr lang="sr-Latn-RS" sz="2700" dirty="0" smtClean="0">
                <a:latin typeface="Californian FB" pitchFamily="18" charset="0"/>
              </a:rPr>
              <a:t/>
            </a:r>
            <a:br>
              <a:rPr lang="sr-Latn-RS" sz="2700" dirty="0" smtClean="0">
                <a:latin typeface="Californian FB" pitchFamily="18" charset="0"/>
              </a:rPr>
            </a:br>
            <a:endParaRPr lang="en-US" sz="2700" dirty="0">
              <a:latin typeface="Californian FB" pitchFamily="18" charset="0"/>
            </a:endParaRPr>
          </a:p>
        </p:txBody>
      </p:sp>
      <p:pic>
        <p:nvPicPr>
          <p:cNvPr id="17409" name="Picture 1" descr="C:\Users\User\Desktop\Stipendije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1744" y="2214562"/>
            <a:ext cx="8040511" cy="421483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500050"/>
            <a:ext cx="8501122" cy="1143000"/>
          </a:xfrm>
          <a:solidFill>
            <a:srgbClr val="AEE8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r>
              <a:rPr lang="en-US" sz="3600" b="1" dirty="0" err="1" smtClean="0">
                <a:latin typeface="Californian FB" pitchFamily="18" charset="0"/>
                <a:cs typeface="Times New Roman" pitchFamily="18" charset="0"/>
              </a:rPr>
              <a:t>Studenti</a:t>
            </a:r>
            <a:r>
              <a:rPr lang="en-US" sz="3600" b="1" dirty="0" smtClean="0">
                <a:latin typeface="Californian FB" pitchFamily="18" charset="0"/>
                <a:cs typeface="Times New Roman" pitchFamily="18" charset="0"/>
              </a:rPr>
              <a:t> u </a:t>
            </a:r>
            <a:r>
              <a:rPr lang="en-US" sz="3600" b="1" dirty="0" err="1" smtClean="0">
                <a:latin typeface="Californian FB" pitchFamily="18" charset="0"/>
                <a:cs typeface="Times New Roman" pitchFamily="18" charset="0"/>
              </a:rPr>
              <a:t>nepovoljnom</a:t>
            </a:r>
            <a:r>
              <a:rPr lang="en-US" sz="3600" b="1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sr-Latn-RS" sz="3600" b="1" dirty="0" smtClean="0">
                <a:latin typeface="Californian FB" pitchFamily="18" charset="0"/>
                <a:cs typeface="Times New Roman" pitchFamily="18" charset="0"/>
              </a:rPr>
              <a:t/>
            </a:r>
            <a:br>
              <a:rPr lang="sr-Latn-RS" sz="3600" b="1" dirty="0" smtClean="0">
                <a:latin typeface="Californian FB" pitchFamily="18" charset="0"/>
                <a:cs typeface="Times New Roman" pitchFamily="18" charset="0"/>
              </a:rPr>
            </a:br>
            <a:r>
              <a:rPr lang="en-US" sz="3600" b="1" dirty="0" smtClean="0">
                <a:latin typeface="Californian FB" pitchFamily="18" charset="0"/>
                <a:cs typeface="Times New Roman" pitchFamily="18" charset="0"/>
              </a:rPr>
              <a:t>socio</a:t>
            </a:r>
            <a:r>
              <a:rPr lang="sr-Latn-RS" sz="3600" b="1" dirty="0" smtClean="0">
                <a:latin typeface="Californian FB" pitchFamily="18" charset="0"/>
                <a:cs typeface="Times New Roman" pitchFamily="18" charset="0"/>
              </a:rPr>
              <a:t>-</a:t>
            </a:r>
            <a:r>
              <a:rPr lang="en-US" sz="3600" b="1" dirty="0" err="1" smtClean="0">
                <a:latin typeface="Californian FB" pitchFamily="18" charset="0"/>
                <a:cs typeface="Times New Roman" pitchFamily="18" charset="0"/>
              </a:rPr>
              <a:t>ekonomskom</a:t>
            </a:r>
            <a:r>
              <a:rPr lang="en-US" sz="3600" b="1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latin typeface="Californian FB" pitchFamily="18" charset="0"/>
                <a:cs typeface="Times New Roman" pitchFamily="18" charset="0"/>
              </a:rPr>
              <a:t>položaju</a:t>
            </a:r>
            <a:endParaRPr lang="en-US" sz="3600" b="1" dirty="0">
              <a:latin typeface="Californian FB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2046309"/>
            <a:ext cx="8401080" cy="4525963"/>
          </a:xfrm>
        </p:spPr>
        <p:txBody>
          <a:bodyPr>
            <a:normAutofit/>
          </a:bodyPr>
          <a:lstStyle/>
          <a:p>
            <a:pPr algn="just"/>
            <a:r>
              <a:rPr lang="pl-PL" sz="2800" dirty="0" smtClean="0">
                <a:latin typeface="Californian FB" pitchFamily="18" charset="0"/>
              </a:rPr>
              <a:t>Ostvaruju pravo na </a:t>
            </a:r>
            <a:r>
              <a:rPr lang="pl-PL" sz="2800" b="1" dirty="0" smtClean="0">
                <a:latin typeface="Californian FB" pitchFamily="18" charset="0"/>
              </a:rPr>
              <a:t>dodatna sredstva </a:t>
            </a:r>
            <a:r>
              <a:rPr lang="pl-PL" sz="2800" dirty="0" smtClean="0">
                <a:latin typeface="Californian FB" pitchFamily="18" charset="0"/>
              </a:rPr>
              <a:t>za individualne troškove u iznosu od </a:t>
            </a:r>
            <a:r>
              <a:rPr lang="pl-PL" sz="2800" b="1" dirty="0" smtClean="0">
                <a:latin typeface="Californian FB" pitchFamily="18" charset="0"/>
              </a:rPr>
              <a:t>250 </a:t>
            </a:r>
            <a:r>
              <a:rPr lang="pl-PL" sz="2800" b="1" dirty="0" smtClean="0">
                <a:latin typeface="Californian FB" pitchFamily="18" charset="0"/>
              </a:rPr>
              <a:t>evra mesečno.</a:t>
            </a:r>
          </a:p>
          <a:p>
            <a:pPr algn="just"/>
            <a:r>
              <a:rPr lang="pl-PL" sz="2800" b="1" dirty="0" smtClean="0">
                <a:latin typeface="Californian FB" pitchFamily="18" charset="0"/>
                <a:cs typeface="Times New Roman" pitchFamily="18" charset="0"/>
              </a:rPr>
              <a:t>600</a:t>
            </a:r>
            <a:r>
              <a:rPr lang="pl-PL" sz="2800" b="1" dirty="0" smtClean="0">
                <a:latin typeface="Californian FB" pitchFamily="18" charset="0"/>
                <a:cs typeface="Times New Roman" pitchFamily="18" charset="0"/>
              </a:rPr>
              <a:t>+250 </a:t>
            </a:r>
            <a:r>
              <a:rPr lang="pl-PL" sz="2800" b="1" dirty="0" smtClean="0">
                <a:latin typeface="Californian FB" pitchFamily="18" charset="0"/>
                <a:cs typeface="Times New Roman" pitchFamily="18" charset="0"/>
              </a:rPr>
              <a:t>(</a:t>
            </a:r>
            <a:r>
              <a:rPr lang="pl-PL" sz="2800" b="1" dirty="0" smtClean="0">
                <a:latin typeface="Californian FB" pitchFamily="18" charset="0"/>
                <a:cs typeface="Times New Roman" pitchFamily="18" charset="0"/>
              </a:rPr>
              <a:t>Nemačka)</a:t>
            </a:r>
            <a:endParaRPr lang="pl-PL" sz="2800" b="1" dirty="0" smtClean="0">
              <a:latin typeface="Californian FB" pitchFamily="18" charset="0"/>
              <a:cs typeface="Times New Roman" pitchFamily="18" charset="0"/>
            </a:endParaRPr>
          </a:p>
          <a:p>
            <a:pPr algn="just"/>
            <a:r>
              <a:rPr lang="pl-PL" sz="2800" b="1" dirty="0" smtClean="0">
                <a:latin typeface="Californian FB" pitchFamily="18" charset="0"/>
                <a:cs typeface="Times New Roman" pitchFamily="18" charset="0"/>
              </a:rPr>
              <a:t>540+250 (Hrvatska)</a:t>
            </a:r>
            <a:endParaRPr lang="pl-PL" sz="2800" b="1" dirty="0" smtClean="0">
              <a:latin typeface="Californian FB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3174" y="274638"/>
            <a:ext cx="3786214" cy="294004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3786190"/>
            <a:ext cx="8643998" cy="2643206"/>
          </a:xfrm>
        </p:spPr>
        <p:txBody>
          <a:bodyPr>
            <a:normAutofit fontScale="92500" lnSpcReduction="10000"/>
          </a:bodyPr>
          <a:lstStyle/>
          <a:p>
            <a:pPr lvl="0" algn="just"/>
            <a:r>
              <a:rPr lang="sr-Latn-RS" dirty="0" smtClean="0">
                <a:latin typeface="Californian FB" pitchFamily="18" charset="0"/>
              </a:rPr>
              <a:t>Studenti koji inače nisu dobijali sredstva za putne </a:t>
            </a:r>
            <a:r>
              <a:rPr lang="sr-Latn-RS" dirty="0" smtClean="0">
                <a:latin typeface="Californian FB" pitchFamily="18" charset="0"/>
              </a:rPr>
              <a:t>troškove </a:t>
            </a:r>
            <a:r>
              <a:rPr lang="sr-Latn-RS" dirty="0" smtClean="0">
                <a:latin typeface="Californian FB" pitchFamily="18" charset="0"/>
              </a:rPr>
              <a:t>imaju prava na individualnu podršku od</a:t>
            </a:r>
            <a:r>
              <a:rPr lang="en-US" b="1" dirty="0" smtClean="0">
                <a:latin typeface="Californian FB" pitchFamily="18" charset="0"/>
              </a:rPr>
              <a:t> 50 е</a:t>
            </a:r>
            <a:r>
              <a:rPr lang="sr-Latn-RS" b="1" dirty="0" smtClean="0">
                <a:latin typeface="Californian FB" pitchFamily="18" charset="0"/>
              </a:rPr>
              <a:t>vra</a:t>
            </a:r>
            <a:r>
              <a:rPr lang="en-US" dirty="0" smtClean="0">
                <a:latin typeface="Californian FB" pitchFamily="18" charset="0"/>
              </a:rPr>
              <a:t>, </a:t>
            </a:r>
            <a:r>
              <a:rPr lang="sr-Latn-RS" dirty="0" smtClean="0">
                <a:latin typeface="Californian FB" pitchFamily="18" charset="0"/>
              </a:rPr>
              <a:t>kao i do </a:t>
            </a:r>
            <a:r>
              <a:rPr lang="en-US" b="1" dirty="0" smtClean="0">
                <a:latin typeface="Californian FB" pitchFamily="18" charset="0"/>
              </a:rPr>
              <a:t>4 </a:t>
            </a:r>
            <a:r>
              <a:rPr lang="sr-Latn-RS" b="1" dirty="0" smtClean="0">
                <a:latin typeface="Californian FB" pitchFamily="18" charset="0"/>
              </a:rPr>
              <a:t>dana</a:t>
            </a:r>
            <a:r>
              <a:rPr lang="en-US" b="1" dirty="0" smtClean="0">
                <a:latin typeface="Californian FB" pitchFamily="18" charset="0"/>
              </a:rPr>
              <a:t> </a:t>
            </a:r>
            <a:r>
              <a:rPr lang="sr-Latn-RS" b="1" dirty="0" smtClean="0">
                <a:latin typeface="Californian FB" pitchFamily="18" charset="0"/>
              </a:rPr>
              <a:t>dodatne podrške za povratno putovanje</a:t>
            </a:r>
            <a:r>
              <a:rPr lang="en-US" dirty="0" smtClean="0">
                <a:latin typeface="Californian FB" pitchFamily="18" charset="0"/>
              </a:rPr>
              <a:t>, </a:t>
            </a:r>
            <a:r>
              <a:rPr lang="sr-Latn-RS" dirty="0" smtClean="0">
                <a:latin typeface="Californian FB" pitchFamily="18" charset="0"/>
              </a:rPr>
              <a:t>u slučaju da se odluče za zeleno putovanje</a:t>
            </a:r>
            <a:r>
              <a:rPr lang="en-US" b="1" dirty="0" smtClean="0">
                <a:latin typeface="Californian FB" pitchFamily="18" charset="0"/>
              </a:rPr>
              <a:t> </a:t>
            </a:r>
            <a:r>
              <a:rPr lang="en-US" b="1" dirty="0" smtClean="0">
                <a:solidFill>
                  <a:srgbClr val="00B050"/>
                </a:solidFill>
                <a:latin typeface="Californian FB" pitchFamily="18" charset="0"/>
              </a:rPr>
              <a:t>(green</a:t>
            </a:r>
            <a:br>
              <a:rPr lang="en-US" b="1" dirty="0" smtClean="0">
                <a:solidFill>
                  <a:srgbClr val="00B050"/>
                </a:solidFill>
                <a:latin typeface="Californian FB" pitchFamily="18" charset="0"/>
              </a:rPr>
            </a:br>
            <a:r>
              <a:rPr lang="en-US" b="1" dirty="0" smtClean="0">
                <a:solidFill>
                  <a:srgbClr val="00B050"/>
                </a:solidFill>
                <a:latin typeface="Californian FB" pitchFamily="18" charset="0"/>
              </a:rPr>
              <a:t>travel). </a:t>
            </a:r>
          </a:p>
          <a:p>
            <a:endParaRPr lang="en-US" dirty="0"/>
          </a:p>
        </p:txBody>
      </p:sp>
      <p:pic>
        <p:nvPicPr>
          <p:cNvPr id="43010" name="Picture 2" descr="C:\Users\User\Desktop\shutterstock_1380880151-800x6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29124" y="285728"/>
            <a:ext cx="4238628" cy="3178971"/>
          </a:xfrm>
          <a:prstGeom prst="rect">
            <a:avLst/>
          </a:prstGeom>
          <a:noFill/>
        </p:spPr>
      </p:pic>
      <p:pic>
        <p:nvPicPr>
          <p:cNvPr id="43011" name="Picture 3" descr="C:\Users\User\Desktop\EGG-1-1080x675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14290"/>
            <a:ext cx="5143512" cy="321469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6FF">
            <a:alpha val="29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286124"/>
            <a:ext cx="7772400" cy="2482851"/>
          </a:xfrm>
        </p:spPr>
        <p:txBody>
          <a:bodyPr>
            <a:normAutofit fontScale="90000"/>
          </a:bodyPr>
          <a:lstStyle/>
          <a:p>
            <a:pPr algn="ctr"/>
            <a:r>
              <a:rPr lang="sr-Latn-RS" sz="3600" dirty="0" smtClean="0">
                <a:latin typeface="Californian FB" pitchFamily="18" charset="0"/>
              </a:rPr>
              <a:t>OKTOBARSKI</a:t>
            </a:r>
            <a:r>
              <a:rPr lang="sr-Latn-RS" sz="3600" dirty="0" smtClean="0">
                <a:latin typeface="Californian FB" pitchFamily="18" charset="0"/>
              </a:rPr>
              <a:t> </a:t>
            </a:r>
            <a:r>
              <a:rPr lang="sr-Latn-RS" sz="3600" dirty="0" smtClean="0">
                <a:latin typeface="Californian FB" pitchFamily="18" charset="0"/>
              </a:rPr>
              <a:t>konkursni rok 2022.</a:t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sr-Latn-RS" sz="3100" cap="none" dirty="0" smtClean="0">
                <a:latin typeface="Californian FB" pitchFamily="18" charset="0"/>
              </a:rPr>
              <a:t>(stipendije za </a:t>
            </a:r>
            <a:r>
              <a:rPr lang="sr-Latn-RS" sz="3100" cap="none" dirty="0" smtClean="0">
                <a:latin typeface="Californian FB" pitchFamily="18" charset="0"/>
              </a:rPr>
              <a:t>letnji</a:t>
            </a:r>
            <a:r>
              <a:rPr lang="sr-Latn-RS" sz="3100" cap="none" dirty="0" smtClean="0">
                <a:latin typeface="Californian FB" pitchFamily="18" charset="0"/>
              </a:rPr>
              <a:t> </a:t>
            </a:r>
            <a:r>
              <a:rPr lang="sr-Latn-RS" sz="3100" cap="none" dirty="0" smtClean="0">
                <a:latin typeface="Californian FB" pitchFamily="18" charset="0"/>
              </a:rPr>
              <a:t>semestar </a:t>
            </a:r>
            <a:r>
              <a:rPr lang="sr-Latn-RS" sz="3100" cap="none" dirty="0" smtClean="0">
                <a:latin typeface="Californian FB" pitchFamily="18" charset="0"/>
              </a:rPr>
              <a:t>2023)</a:t>
            </a:r>
            <a:r>
              <a:rPr lang="sr-Latn-RS" sz="3600" dirty="0" smtClean="0">
                <a:latin typeface="Californian FB" pitchFamily="18" charset="0"/>
              </a:rPr>
              <a:t/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sr-Latn-RS" sz="3600" dirty="0" smtClean="0">
                <a:latin typeface="Californian FB" pitchFamily="18" charset="0"/>
              </a:rPr>
              <a:t/>
            </a:r>
            <a:br>
              <a:rPr lang="sr-Latn-RS" sz="3600" dirty="0" smtClean="0">
                <a:latin typeface="Californian FB" pitchFamily="18" charset="0"/>
              </a:rPr>
            </a:br>
            <a:endParaRPr lang="en-US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1472" y="2071678"/>
            <a:ext cx="7772400" cy="1071571"/>
          </a:xfrm>
        </p:spPr>
        <p:txBody>
          <a:bodyPr>
            <a:noAutofit/>
          </a:bodyPr>
          <a:lstStyle/>
          <a:p>
            <a:pPr algn="ctr"/>
            <a:r>
              <a:rPr lang="sr-Latn-RS" sz="3200" b="1" dirty="0" smtClean="0">
                <a:solidFill>
                  <a:srgbClr val="002060"/>
                </a:solidFill>
                <a:latin typeface="Californian FB" pitchFamily="18" charset="0"/>
              </a:rPr>
              <a:t>Prijava za Erasmus+stipendiju</a:t>
            </a:r>
            <a:br>
              <a:rPr lang="sr-Latn-RS" sz="3200" b="1" dirty="0" smtClean="0">
                <a:solidFill>
                  <a:srgbClr val="002060"/>
                </a:solidFill>
                <a:latin typeface="Californian FB" pitchFamily="18" charset="0"/>
              </a:rPr>
            </a:br>
            <a:r>
              <a:rPr lang="sr-Latn-RS" sz="3200" b="1" dirty="0" smtClean="0">
                <a:solidFill>
                  <a:srgbClr val="002060"/>
                </a:solidFill>
                <a:latin typeface="Californian FB" pitchFamily="18" charset="0"/>
              </a:rPr>
              <a:t>Akademijia strukovnih studija Beograd</a:t>
            </a:r>
            <a:endParaRPr lang="en-US" sz="3200" b="1" dirty="0">
              <a:solidFill>
                <a:srgbClr val="002060"/>
              </a:solidFill>
            </a:endParaRPr>
          </a:p>
        </p:txBody>
      </p:sp>
      <p:pic>
        <p:nvPicPr>
          <p:cNvPr id="4" name="Picture 2" descr="C:\Users\User\Desktop\logo_obavestenja_staro-410x26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86050" y="4572008"/>
            <a:ext cx="3604834" cy="185736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715436" cy="1285884"/>
          </a:xfrm>
          <a:solidFill>
            <a:srgbClr val="AEE8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r>
              <a:rPr lang="sr-Latn-RS" sz="3200" b="1" dirty="0" smtClean="0">
                <a:latin typeface="Californian FB" pitchFamily="18" charset="0"/>
              </a:rPr>
              <a:t>Oktobarski</a:t>
            </a:r>
            <a:r>
              <a:rPr lang="sr-Latn-RS" sz="3200" b="1" dirty="0" smtClean="0">
                <a:latin typeface="Californian FB" pitchFamily="18" charset="0"/>
              </a:rPr>
              <a:t> </a:t>
            </a:r>
            <a:r>
              <a:rPr lang="sr-Latn-RS" sz="3200" b="1" dirty="0" smtClean="0">
                <a:latin typeface="Californian FB" pitchFamily="18" charset="0"/>
              </a:rPr>
              <a:t>konkursni rok</a:t>
            </a:r>
            <a:r>
              <a:rPr lang="sr-Latn-RS" sz="3200" dirty="0" smtClean="0">
                <a:latin typeface="Californian FB" pitchFamily="18" charset="0"/>
              </a:rPr>
              <a:t/>
            </a:r>
            <a:br>
              <a:rPr lang="sr-Latn-RS" sz="3200" dirty="0" smtClean="0">
                <a:latin typeface="Californian FB" pitchFamily="18" charset="0"/>
              </a:rPr>
            </a:br>
            <a:r>
              <a:rPr lang="sr-Latn-RS" sz="3200" dirty="0" smtClean="0">
                <a:latin typeface="Californian FB" pitchFamily="18" charset="0"/>
              </a:rPr>
              <a:t>u </a:t>
            </a:r>
            <a:r>
              <a:rPr lang="sr-Latn-RS" sz="3200" b="1" dirty="0" smtClean="0">
                <a:latin typeface="Californian FB" pitchFamily="18" charset="0"/>
              </a:rPr>
              <a:t>letnjem</a:t>
            </a:r>
            <a:r>
              <a:rPr lang="sr-Latn-RS" sz="3200" b="1" dirty="0" smtClean="0">
                <a:latin typeface="Californian FB" pitchFamily="18" charset="0"/>
              </a:rPr>
              <a:t> </a:t>
            </a:r>
            <a:r>
              <a:rPr lang="sr-Latn-RS" sz="3200" b="1" dirty="0" smtClean="0">
                <a:latin typeface="Californian FB" pitchFamily="18" charset="0"/>
              </a:rPr>
              <a:t>semestru 2022/23 (5 meseci)</a:t>
            </a:r>
            <a:endParaRPr lang="en-US" sz="3200" b="1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438" y="1928802"/>
            <a:ext cx="5715008" cy="4714908"/>
          </a:xfrm>
        </p:spPr>
        <p:txBody>
          <a:bodyPr>
            <a:normAutofit/>
          </a:bodyPr>
          <a:lstStyle/>
          <a:p>
            <a:pPr algn="just"/>
            <a:r>
              <a:rPr lang="sr-Latn-RS" sz="3000" b="1" dirty="0" smtClean="0">
                <a:latin typeface="Californian FB" pitchFamily="18" charset="0"/>
              </a:rPr>
              <a:t>Obaveštenje o konkursu</a:t>
            </a:r>
            <a:r>
              <a:rPr lang="sr-Latn-RS" sz="3000" dirty="0" smtClean="0">
                <a:latin typeface="Californian FB" pitchFamily="18" charset="0"/>
              </a:rPr>
              <a:t> na sajtovima Odseka i Akademije (društvenim mrežama) </a:t>
            </a:r>
            <a:r>
              <a:rPr lang="sr-Latn-RS" sz="3000" dirty="0" smtClean="0">
                <a:latin typeface="Californian FB" pitchFamily="18" charset="0"/>
              </a:rPr>
              <a:t>tokom.</a:t>
            </a:r>
            <a:endParaRPr lang="sr-Latn-RS" sz="3000" dirty="0" smtClean="0">
              <a:latin typeface="Californian FB" pitchFamily="18" charset="0"/>
            </a:endParaRPr>
          </a:p>
          <a:p>
            <a:pPr algn="just">
              <a:buNone/>
            </a:pPr>
            <a:endParaRPr lang="sr-Latn-RS" sz="2800" b="1" dirty="0" smtClean="0">
              <a:latin typeface="Californian FB" pitchFamily="18" charset="0"/>
            </a:endParaRPr>
          </a:p>
          <a:p>
            <a:pPr algn="just"/>
            <a:r>
              <a:rPr lang="sr-Latn-RS" sz="3000" b="1" dirty="0" smtClean="0">
                <a:latin typeface="Californian FB" pitchFamily="18" charset="0"/>
              </a:rPr>
              <a:t>7 do 21. oktobra, rok za </a:t>
            </a:r>
            <a:r>
              <a:rPr lang="sr-Latn-RS" sz="3000" b="1" dirty="0" smtClean="0">
                <a:latin typeface="Californian FB" pitchFamily="18" charset="0"/>
              </a:rPr>
              <a:t>prikupljanje </a:t>
            </a:r>
            <a:r>
              <a:rPr lang="sr-Latn-RS" sz="3000" b="1" dirty="0" smtClean="0">
                <a:latin typeface="Californian FB" pitchFamily="18" charset="0"/>
              </a:rPr>
              <a:t>dokumentacije.</a:t>
            </a:r>
            <a:endParaRPr lang="sr-Latn-RS" sz="3000" b="1" dirty="0" smtClean="0">
              <a:latin typeface="Californian FB" pitchFamily="18" charset="0"/>
            </a:endParaRPr>
          </a:p>
          <a:p>
            <a:pPr algn="just">
              <a:buNone/>
            </a:pPr>
            <a:r>
              <a:rPr lang="sr-Latn-RS" sz="3000" b="1" dirty="0" smtClean="0">
                <a:latin typeface="Californian FB" pitchFamily="18" charset="0"/>
              </a:rPr>
              <a:t> </a:t>
            </a:r>
            <a:endParaRPr lang="sr-Latn-RS" sz="3000" dirty="0" smtClean="0">
              <a:latin typeface="Californian FB" pitchFamily="18" charset="0"/>
            </a:endParaRPr>
          </a:p>
          <a:p>
            <a:pPr algn="just">
              <a:buNone/>
            </a:pPr>
            <a:r>
              <a:rPr lang="sr-Latn-RS" sz="3000" dirty="0" smtClean="0">
                <a:latin typeface="Californian FB" pitchFamily="18" charset="0"/>
              </a:rPr>
              <a:t>.</a:t>
            </a:r>
            <a:endParaRPr lang="sr-Latn-RS" sz="3000" dirty="0" smtClean="0">
              <a:latin typeface="Californian FB" pitchFamily="18" charset="0"/>
            </a:endParaRPr>
          </a:p>
        </p:txBody>
      </p:sp>
      <p:pic>
        <p:nvPicPr>
          <p:cNvPr id="10242" name="Picture 2" descr="STIPENDIJ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72198" y="1857364"/>
            <a:ext cx="2714644" cy="45720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1143008"/>
          </a:xfrm>
          <a:solidFill>
            <a:srgbClr val="AEE8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/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sr-Latn-RS" sz="3600" dirty="0" smtClean="0">
                <a:latin typeface="Californian FB" pitchFamily="18" charset="0"/>
              </a:rPr>
              <a:t>Prijavna dokumentacija za Erasmus+stipendiju</a:t>
            </a:r>
            <a:br>
              <a:rPr lang="sr-Latn-RS" sz="3600" dirty="0" smtClean="0">
                <a:latin typeface="Californian FB" pitchFamily="18" charset="0"/>
              </a:rPr>
            </a:b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357298"/>
            <a:ext cx="5715040" cy="5214974"/>
          </a:xfrm>
        </p:spPr>
        <p:txBody>
          <a:bodyPr>
            <a:normAutofit fontScale="85000" lnSpcReduction="10000"/>
          </a:bodyPr>
          <a:lstStyle/>
          <a:p>
            <a:endParaRPr lang="sr-Latn-RS" dirty="0" smtClean="0">
              <a:latin typeface="Californian FB" pitchFamily="18" charset="0"/>
            </a:endParaRPr>
          </a:p>
          <a:p>
            <a:r>
              <a:rPr lang="sr-Latn-RS" dirty="0" smtClean="0">
                <a:latin typeface="Californian FB" pitchFamily="18" charset="0"/>
              </a:rPr>
              <a:t>prijavni formular</a:t>
            </a:r>
          </a:p>
          <a:p>
            <a:r>
              <a:rPr lang="sr-Latn-RS" dirty="0" smtClean="0">
                <a:latin typeface="Californian FB" pitchFamily="18" charset="0"/>
              </a:rPr>
              <a:t>CV </a:t>
            </a:r>
            <a:r>
              <a:rPr lang="en-US" dirty="0" smtClean="0">
                <a:latin typeface="Californian FB" pitchFamily="18" charset="0"/>
                <a:hlinkClick r:id="rId2"/>
              </a:rPr>
              <a:t>https://europa.eu/europass/eportfolio/screen/cv-editor?lang=en</a:t>
            </a:r>
            <a:endParaRPr lang="sr-Latn-RS" dirty="0" smtClean="0">
              <a:latin typeface="Californian FB" pitchFamily="18" charset="0"/>
            </a:endParaRPr>
          </a:p>
          <a:p>
            <a:r>
              <a:rPr lang="sr-Latn-RS" dirty="0" smtClean="0">
                <a:latin typeface="Californian FB" pitchFamily="18" charset="0"/>
              </a:rPr>
              <a:t>motivaciono pismo </a:t>
            </a:r>
          </a:p>
          <a:p>
            <a:r>
              <a:rPr lang="sr-Latn-RS" dirty="0" smtClean="0">
                <a:latin typeface="Californian FB" pitchFamily="18" charset="0"/>
              </a:rPr>
              <a:t>preporuka</a:t>
            </a:r>
          </a:p>
          <a:p>
            <a:r>
              <a:rPr lang="sr-Latn-RS" dirty="0" smtClean="0">
                <a:latin typeface="Californian FB" pitchFamily="18" charset="0"/>
              </a:rPr>
              <a:t>uverenje o položenim ispitima/prepis ocena (studentska služba)</a:t>
            </a:r>
          </a:p>
          <a:p>
            <a:r>
              <a:rPr lang="sr-Latn-RS" dirty="0" smtClean="0">
                <a:latin typeface="Californian FB" pitchFamily="18" charset="0"/>
              </a:rPr>
              <a:t>dokaz o poznavanju stranog jezika na kome se izvodi nastava, NIVO B2 po CEFR (</a:t>
            </a:r>
            <a:r>
              <a:rPr lang="sr-Latn-RS" b="1" dirty="0" smtClean="0">
                <a:latin typeface="Californian FB" pitchFamily="18" charset="0"/>
              </a:rPr>
              <a:t>najčešće engleski)</a:t>
            </a:r>
          </a:p>
          <a:p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86512" y="2214554"/>
            <a:ext cx="2500330" cy="4222426"/>
          </a:xfrm>
          <a:prstGeom prst="rect">
            <a:avLst/>
          </a:prstGeom>
          <a:solidFill>
            <a:srgbClr val="AEE8F0"/>
          </a:solidFill>
          <a:ln w="9525">
            <a:solidFill>
              <a:srgbClr val="66CCFF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357166"/>
            <a:ext cx="8229600" cy="1143000"/>
          </a:xfrm>
        </p:spPr>
        <p:txBody>
          <a:bodyPr>
            <a:normAutofit/>
          </a:bodyPr>
          <a:lstStyle/>
          <a:p>
            <a:r>
              <a:rPr lang="sr-Latn-RS" sz="4000" dirty="0" smtClean="0">
                <a:latin typeface="Californian FB" pitchFamily="18" charset="0"/>
              </a:rPr>
              <a:t>  Prijava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29196"/>
          </a:xfrm>
        </p:spPr>
        <p:txBody>
          <a:bodyPr>
            <a:normAutofit fontScale="92500" lnSpcReduction="10000"/>
          </a:bodyPr>
          <a:lstStyle/>
          <a:p>
            <a:pPr algn="just"/>
            <a:endParaRPr lang="sr-Latn-RS" dirty="0" smtClean="0">
              <a:solidFill>
                <a:srgbClr val="FF0000"/>
              </a:solidFill>
              <a:latin typeface="Palatino Linotype" pitchFamily="18" charset="0"/>
            </a:endParaRPr>
          </a:p>
          <a:p>
            <a:pPr algn="just"/>
            <a:r>
              <a:rPr lang="sr-Latn-RS" sz="4100" u="sng" dirty="0" smtClean="0">
                <a:latin typeface="Californian FB" pitchFamily="18" charset="0"/>
              </a:rPr>
              <a:t>Prijavni formular </a:t>
            </a:r>
            <a:endParaRPr lang="sr-Latn-RS" sz="4100" dirty="0" smtClean="0">
              <a:latin typeface="Californian FB" pitchFamily="18" charset="0"/>
            </a:endParaRPr>
          </a:p>
          <a:p>
            <a:pPr algn="just"/>
            <a:r>
              <a:rPr lang="sr-Latn-RS" sz="4100" dirty="0" smtClean="0">
                <a:latin typeface="Californian FB" pitchFamily="18" charset="0"/>
              </a:rPr>
              <a:t>Skeniranu dokumentaciju u PDF formatu poslati na </a:t>
            </a:r>
            <a:r>
              <a:rPr lang="en-US" sz="4100" dirty="0" err="1" smtClean="0">
                <a:latin typeface="Californian FB" pitchFamily="18" charset="0"/>
                <a:hlinkClick r:id="rId2"/>
              </a:rPr>
              <a:t>erasmus@assb.edu.rs</a:t>
            </a:r>
            <a:endParaRPr lang="sr-Latn-RS" sz="4100" dirty="0" smtClean="0">
              <a:latin typeface="Californian FB" pitchFamily="18" charset="0"/>
            </a:endParaRPr>
          </a:p>
          <a:p>
            <a:pPr algn="just">
              <a:buNone/>
            </a:pPr>
            <a:r>
              <a:rPr lang="en-US" sz="4100" dirty="0" smtClean="0">
                <a:latin typeface="Californian FB" pitchFamily="18" charset="0"/>
              </a:rPr>
              <a:t> </a:t>
            </a:r>
            <a:endParaRPr lang="sr-Latn-RS" sz="4100" dirty="0" smtClean="0">
              <a:latin typeface="Californian FB" pitchFamily="18" charset="0"/>
            </a:endParaRPr>
          </a:p>
          <a:p>
            <a:pPr algn="just">
              <a:buNone/>
            </a:pPr>
            <a:r>
              <a:rPr lang="sr-Latn-RS" sz="4100" dirty="0" smtClean="0">
                <a:solidFill>
                  <a:srgbClr val="FF0000"/>
                </a:solidFill>
                <a:latin typeface="Californian FB" pitchFamily="18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Californian FB" pitchFamily="18" charset="0"/>
              </a:rPr>
              <a:t/>
            </a:r>
            <a:br>
              <a:rPr lang="en-US" dirty="0" smtClean="0">
                <a:solidFill>
                  <a:srgbClr val="FF0000"/>
                </a:solidFill>
                <a:latin typeface="Californian FB" pitchFamily="18" charset="0"/>
              </a:rPr>
            </a:br>
            <a:endParaRPr lang="sr-Latn-RS" dirty="0" smtClean="0">
              <a:solidFill>
                <a:srgbClr val="FF0000"/>
              </a:solidFill>
              <a:latin typeface="Palatino Linotype" pitchFamily="18" charset="0"/>
            </a:endParaRPr>
          </a:p>
          <a:p>
            <a:pPr>
              <a:buNone/>
            </a:pP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  <a:solidFill>
            <a:srgbClr val="AEE8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r>
              <a:rPr lang="sr-Latn-RS" sz="3600" b="1" dirty="0" smtClean="0">
                <a:latin typeface="Californian FB" pitchFamily="18" charset="0"/>
              </a:rPr>
              <a:t>Dokaz o poznavanju stranog jezika </a:t>
            </a:r>
            <a:endParaRPr lang="en-US" sz="3600" b="1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500174"/>
            <a:ext cx="8643998" cy="5500726"/>
          </a:xfrm>
        </p:spPr>
        <p:txBody>
          <a:bodyPr>
            <a:normAutofit/>
          </a:bodyPr>
          <a:lstStyle/>
          <a:p>
            <a:pPr algn="just"/>
            <a:r>
              <a:rPr lang="sr-Latn-RS" sz="2400" dirty="0" smtClean="0">
                <a:latin typeface="Californian FB" pitchFamily="18" charset="0"/>
              </a:rPr>
              <a:t>Biće priznati validni sertifikati/potvrde o poznavanju stranog jezika </a:t>
            </a:r>
            <a:r>
              <a:rPr lang="sr-Latn-RS" sz="2400" b="1" dirty="0" smtClean="0">
                <a:latin typeface="Californian FB" pitchFamily="18" charset="0"/>
              </a:rPr>
              <a:t>na nivou B2  po CEFR </a:t>
            </a:r>
            <a:r>
              <a:rPr lang="sr-Latn-RS" sz="2400" dirty="0" smtClean="0">
                <a:latin typeface="Californian FB" pitchFamily="18" charset="0"/>
              </a:rPr>
              <a:t>(npr.</a:t>
            </a:r>
            <a:r>
              <a:rPr lang="sr-Latn-RS" sz="2400" i="1" dirty="0" smtClean="0">
                <a:latin typeface="Californian FB" pitchFamily="18" charset="0"/>
              </a:rPr>
              <a:t> FCE, CAE, CPE, </a:t>
            </a:r>
            <a:r>
              <a:rPr lang="en-US" sz="2400" dirty="0" smtClean="0">
                <a:latin typeface="Californian FB" pitchFamily="18" charset="0"/>
              </a:rPr>
              <a:t>Goethe </a:t>
            </a:r>
            <a:r>
              <a:rPr lang="en-US" sz="2400" dirty="0" err="1" smtClean="0">
                <a:latin typeface="Californian FB" pitchFamily="18" charset="0"/>
              </a:rPr>
              <a:t>Zertifikat</a:t>
            </a:r>
            <a:r>
              <a:rPr lang="en-US" sz="2400" dirty="0" smtClean="0">
                <a:latin typeface="Californian FB" pitchFamily="18" charset="0"/>
              </a:rPr>
              <a:t> </a:t>
            </a:r>
            <a:r>
              <a:rPr lang="en-US" sz="2400" dirty="0" err="1" smtClean="0">
                <a:latin typeface="Californian FB" pitchFamily="18" charset="0"/>
              </a:rPr>
              <a:t>B2-C2</a:t>
            </a:r>
            <a:r>
              <a:rPr lang="sr-Latn-RS" sz="2400" dirty="0" smtClean="0">
                <a:latin typeface="Californian FB" pitchFamily="18" charset="0"/>
              </a:rPr>
              <a:t> i dr.</a:t>
            </a:r>
            <a:r>
              <a:rPr lang="sr-Latn-RS" sz="2400" i="1" dirty="0" smtClean="0">
                <a:latin typeface="Californian FB" pitchFamily="18" charset="0"/>
              </a:rPr>
              <a:t>).</a:t>
            </a:r>
          </a:p>
          <a:p>
            <a:pPr algn="just"/>
            <a:endParaRPr lang="sr-Latn-RS" sz="2400" i="1" dirty="0" smtClean="0">
              <a:latin typeface="Californian FB" pitchFamily="18" charset="0"/>
            </a:endParaRPr>
          </a:p>
          <a:p>
            <a:pPr algn="just"/>
            <a:r>
              <a:rPr lang="sr-Latn-RS" sz="2400" dirty="0" smtClean="0">
                <a:latin typeface="Californian FB" pitchFamily="18" charset="0"/>
              </a:rPr>
              <a:t>Akademija strukovnih studija Beograd može izdati sertifikat o poznavanju stranog jezika </a:t>
            </a:r>
            <a:r>
              <a:rPr lang="sr-Latn-RS" sz="2400" b="1" dirty="0" smtClean="0">
                <a:latin typeface="Californian FB" pitchFamily="18" charset="0"/>
              </a:rPr>
              <a:t>na osnovu </a:t>
            </a:r>
            <a:r>
              <a:rPr lang="sr-Latn-RS" sz="2400" dirty="0" smtClean="0">
                <a:latin typeface="Californian FB" pitchFamily="18" charset="0"/>
              </a:rPr>
              <a:t>postignutog uspeha i </a:t>
            </a:r>
            <a:r>
              <a:rPr lang="sr-Latn-RS" sz="2400" b="1" dirty="0" smtClean="0">
                <a:latin typeface="Californian FB" pitchFamily="18" charset="0"/>
              </a:rPr>
              <a:t>stečene ocene </a:t>
            </a:r>
            <a:r>
              <a:rPr lang="sr-Latn-RS" sz="2400" dirty="0" smtClean="0">
                <a:latin typeface="Californian FB" pitchFamily="18" charset="0"/>
              </a:rPr>
              <a:t>na predmetima stranih jezika (nivo B2 ili viši).</a:t>
            </a:r>
          </a:p>
          <a:p>
            <a:pPr algn="just"/>
            <a:endParaRPr lang="sr-Latn-RS" sz="2400" dirty="0" smtClean="0">
              <a:latin typeface="Californian FB" pitchFamily="18" charset="0"/>
            </a:endParaRPr>
          </a:p>
          <a:p>
            <a:pPr algn="just"/>
            <a:r>
              <a:rPr lang="sr-Latn-RS" sz="2400" dirty="0" smtClean="0">
                <a:latin typeface="Californian FB" pitchFamily="18" charset="0"/>
              </a:rPr>
              <a:t>Akademija strukovnih studija Beograd takođe može izdati sertifikat </a:t>
            </a:r>
            <a:r>
              <a:rPr lang="sr-Latn-RS" sz="2400" b="1" dirty="0" smtClean="0">
                <a:latin typeface="Californian FB" pitchFamily="18" charset="0"/>
              </a:rPr>
              <a:t>nakon testiranja </a:t>
            </a:r>
            <a:r>
              <a:rPr lang="sr-Latn-RS" sz="2400" dirty="0" smtClean="0">
                <a:latin typeface="Californian FB" pitchFamily="18" charset="0"/>
              </a:rPr>
              <a:t>i utvrđivanja potrebnog nivoa znanja i onim </a:t>
            </a:r>
            <a:r>
              <a:rPr lang="sr-Latn-RS" sz="2400" dirty="0" smtClean="0">
                <a:latin typeface="Californian FB" pitchFamily="18" charset="0"/>
              </a:rPr>
              <a:t>studentima koji </a:t>
            </a:r>
            <a:r>
              <a:rPr lang="sr-Latn-RS" sz="2400" dirty="0" smtClean="0">
                <a:latin typeface="Californian FB" pitchFamily="18" charset="0"/>
              </a:rPr>
              <a:t>tokom studija nisu imali strani jezik kao nastavni predmet.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20" y="357166"/>
            <a:ext cx="8572560" cy="928694"/>
          </a:xfrm>
          <a:solidFill>
            <a:srgbClr val="AEE8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0000"/>
          </a:bodyPr>
          <a:lstStyle/>
          <a:p>
            <a:r>
              <a:rPr lang="sr-Latn-RS" sz="3600" b="1" dirty="0" smtClean="0">
                <a:latin typeface="Californian FB" pitchFamily="18" charset="0"/>
              </a:rPr>
              <a:t/>
            </a:r>
            <a:br>
              <a:rPr lang="sr-Latn-RS" sz="3600" b="1" dirty="0" smtClean="0">
                <a:latin typeface="Californian FB" pitchFamily="18" charset="0"/>
              </a:rPr>
            </a:br>
            <a:r>
              <a:rPr lang="sr-Latn-RS" sz="3600" b="1" dirty="0" smtClean="0">
                <a:latin typeface="Californian FB" pitchFamily="18" charset="0"/>
              </a:rPr>
              <a:t>Intervju sa kandidatom</a:t>
            </a:r>
            <a:r>
              <a:rPr lang="sr-Latn-RS" dirty="0" smtClean="0">
                <a:latin typeface="Californian FB" pitchFamily="18" charset="0"/>
              </a:rPr>
              <a:t/>
            </a:r>
            <a:br>
              <a:rPr lang="sr-Latn-RS" dirty="0" smtClean="0">
                <a:latin typeface="Californian FB" pitchFamily="18" charset="0"/>
              </a:rPr>
            </a:br>
            <a:endParaRPr lang="en-US" sz="4000" dirty="0">
              <a:latin typeface="Californian FB" pitchFamily="18" charset="0"/>
            </a:endParaRPr>
          </a:p>
        </p:txBody>
      </p:sp>
      <p:pic>
        <p:nvPicPr>
          <p:cNvPr id="9217" name="Picture 1" descr="C:\Users\User\Desktop\maxresdefault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14348" y="2714620"/>
            <a:ext cx="7403214" cy="3572741"/>
          </a:xfrm>
          <a:prstGeom prst="rect">
            <a:avLst/>
          </a:prstGeom>
          <a:noFill/>
          <a:ln>
            <a:solidFill>
              <a:srgbClr val="66CCFF"/>
            </a:solidFill>
          </a:ln>
        </p:spPr>
      </p:pic>
      <p:sp>
        <p:nvSpPr>
          <p:cNvPr id="4" name="Rectangle 3"/>
          <p:cNvSpPr/>
          <p:nvPr/>
        </p:nvSpPr>
        <p:spPr>
          <a:xfrm>
            <a:off x="428596" y="1648414"/>
            <a:ext cx="82868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2400" dirty="0" smtClean="0">
                <a:latin typeface="Californian FB" pitchFamily="18" charset="0"/>
              </a:rPr>
              <a:t>Nakon prikupljene validne dokumentacije članovi Komisije će obaviti razgovor sa kandidatima za dobijanje Erasmus+ stipendije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715436" cy="1143008"/>
          </a:xfrm>
          <a:solidFill>
            <a:srgbClr val="AEE8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r>
              <a:rPr lang="sr-Latn-RS" sz="2800" dirty="0" smtClean="0">
                <a:latin typeface="Californian FB" pitchFamily="18" charset="0"/>
              </a:rPr>
              <a:t>Na sajtovima univerziteta uvek tražite informacije u polju International</a:t>
            </a:r>
            <a:r>
              <a:rPr lang="sr-Latn-RS" sz="2800" b="1" dirty="0" smtClean="0">
                <a:latin typeface="Californian FB" pitchFamily="18" charset="0"/>
              </a:rPr>
              <a:t>/Exchange Students</a:t>
            </a:r>
            <a:r>
              <a:rPr lang="sr-Latn-RS" sz="2800" dirty="0" smtClean="0">
                <a:latin typeface="Californian FB" pitchFamily="18" charset="0"/>
              </a:rPr>
              <a:t>/Erasmus+/KA103/Incoming </a:t>
            </a:r>
            <a:endParaRPr lang="en-US" sz="28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857364"/>
            <a:ext cx="8715436" cy="4929222"/>
          </a:xfrm>
        </p:spPr>
        <p:txBody>
          <a:bodyPr>
            <a:normAutofit/>
          </a:bodyPr>
          <a:lstStyle/>
          <a:p>
            <a:r>
              <a:rPr lang="sr-Latn-RS" sz="2400" dirty="0" smtClean="0">
                <a:latin typeface="Californian FB" pitchFamily="18" charset="0"/>
              </a:rPr>
              <a:t>1. </a:t>
            </a:r>
            <a:r>
              <a:rPr lang="sr-Latn-RS" sz="2400" b="1" dirty="0" smtClean="0">
                <a:solidFill>
                  <a:srgbClr val="FF0000"/>
                </a:solidFill>
                <a:latin typeface="Californian FB" pitchFamily="18" charset="0"/>
              </a:rPr>
              <a:t>BAMBERG</a:t>
            </a:r>
            <a:r>
              <a:rPr lang="sr-Latn-RS" sz="2400" dirty="0" smtClean="0">
                <a:latin typeface="Californian FB" pitchFamily="18" charset="0"/>
              </a:rPr>
              <a:t> </a:t>
            </a:r>
            <a:r>
              <a:rPr lang="en-US" sz="2400" dirty="0" smtClean="0">
                <a:latin typeface="Californian FB" pitchFamily="18" charset="0"/>
                <a:hlinkClick r:id="rId2"/>
              </a:rPr>
              <a:t>https://</a:t>
            </a:r>
            <a:r>
              <a:rPr lang="en-US" sz="2400" dirty="0" err="1" smtClean="0">
                <a:latin typeface="Californian FB" pitchFamily="18" charset="0"/>
                <a:hlinkClick r:id="rId2"/>
              </a:rPr>
              <a:t>www.uni-bamberg.de</a:t>
            </a:r>
            <a:r>
              <a:rPr lang="en-US" sz="2400" dirty="0" smtClean="0">
                <a:latin typeface="Californian FB" pitchFamily="18" charset="0"/>
                <a:hlinkClick r:id="rId2"/>
              </a:rPr>
              <a:t>/en/studies/exchange-students-</a:t>
            </a:r>
            <a:r>
              <a:rPr lang="en-US" sz="2400" dirty="0" err="1" smtClean="0">
                <a:latin typeface="Californian FB" pitchFamily="18" charset="0"/>
                <a:hlinkClick r:id="rId2"/>
              </a:rPr>
              <a:t>eg</a:t>
            </a:r>
            <a:r>
              <a:rPr lang="en-US" sz="2400" dirty="0" smtClean="0">
                <a:latin typeface="Californian FB" pitchFamily="18" charset="0"/>
                <a:hlinkClick r:id="rId2"/>
              </a:rPr>
              <a:t>-</a:t>
            </a:r>
            <a:r>
              <a:rPr lang="en-US" sz="2400" dirty="0" err="1" smtClean="0">
                <a:latin typeface="Californian FB" pitchFamily="18" charset="0"/>
                <a:hlinkClick r:id="rId2"/>
              </a:rPr>
              <a:t>erasmus</a:t>
            </a:r>
            <a:r>
              <a:rPr lang="en-US" sz="2400" dirty="0" smtClean="0">
                <a:latin typeface="Californian FB" pitchFamily="18" charset="0"/>
                <a:hlinkClick r:id="rId2"/>
              </a:rPr>
              <a:t>/how-do-</a:t>
            </a:r>
            <a:r>
              <a:rPr lang="en-US" sz="2400" dirty="0" err="1" smtClean="0">
                <a:latin typeface="Californian FB" pitchFamily="18" charset="0"/>
                <a:hlinkClick r:id="rId2"/>
              </a:rPr>
              <a:t>i</a:t>
            </a:r>
            <a:r>
              <a:rPr lang="en-US" sz="2400" dirty="0" smtClean="0">
                <a:latin typeface="Californian FB" pitchFamily="18" charset="0"/>
                <a:hlinkClick r:id="rId2"/>
              </a:rPr>
              <a:t>-apply/</a:t>
            </a:r>
            <a:endParaRPr lang="sr-Latn-RS" sz="2400" dirty="0" smtClean="0">
              <a:latin typeface="Californian FB" pitchFamily="18" charset="0"/>
            </a:endParaRPr>
          </a:p>
          <a:p>
            <a:r>
              <a:rPr lang="sr-Latn-RS" sz="2400" dirty="0" smtClean="0">
                <a:latin typeface="Californian FB" pitchFamily="18" charset="0"/>
              </a:rPr>
              <a:t>2. </a:t>
            </a:r>
            <a:r>
              <a:rPr lang="sr-Latn-RS" sz="2400" dirty="0" smtClean="0">
                <a:latin typeface="Californian FB" pitchFamily="18" charset="0"/>
              </a:rPr>
              <a:t>4</a:t>
            </a:r>
            <a:r>
              <a:rPr lang="sr-Latn-RS" sz="2400" dirty="0" smtClean="0">
                <a:latin typeface="Californian FB" pitchFamily="18" charset="0"/>
              </a:rPr>
              <a:t>. </a:t>
            </a:r>
            <a:r>
              <a:rPr lang="sr-Latn-RS" sz="2400" b="1" dirty="0" smtClean="0">
                <a:solidFill>
                  <a:srgbClr val="FF0000"/>
                </a:solidFill>
                <a:latin typeface="Californian FB" pitchFamily="18" charset="0"/>
              </a:rPr>
              <a:t>SPLIT</a:t>
            </a:r>
            <a:r>
              <a:rPr lang="sr-Latn-RS" sz="2400" dirty="0" smtClean="0">
                <a:latin typeface="Californian FB" pitchFamily="18" charset="0"/>
              </a:rPr>
              <a:t> </a:t>
            </a:r>
            <a:r>
              <a:rPr lang="en-US" sz="2400" dirty="0" smtClean="0">
                <a:latin typeface="Californian FB" pitchFamily="18" charset="0"/>
                <a:hlinkClick r:id="rId3"/>
              </a:rPr>
              <a:t>https://www.unist.hr/me%C4%91unarodna-suradnja/me%C4%91unarodna-razmjena-i-natjecaji/razmjena-studenata/studijski-boravak/erasmus/suradnja-me%C4%91u-programskim-drzavama-ka103</a:t>
            </a:r>
            <a:endParaRPr lang="sr-Latn-RS" sz="2400" dirty="0" smtClean="0">
              <a:latin typeface="Californian FB" pitchFamily="18" charset="0"/>
            </a:endParaRPr>
          </a:p>
          <a:p>
            <a:endParaRPr lang="sr-Latn-RS" sz="2400" dirty="0" smtClean="0">
              <a:latin typeface="Californian FB" pitchFamily="18" charset="0"/>
            </a:endParaRPr>
          </a:p>
          <a:p>
            <a:endParaRPr lang="en-US" sz="2400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7190"/>
            <a:ext cx="8229600" cy="642918"/>
          </a:xfrm>
        </p:spPr>
        <p:txBody>
          <a:bodyPr>
            <a:noAutofit/>
          </a:bodyPr>
          <a:lstStyle/>
          <a:p>
            <a:r>
              <a:rPr lang="sr-Latn-RS" sz="3600" b="1" dirty="0" smtClean="0">
                <a:latin typeface="Californian FB" pitchFamily="18" charset="0"/>
              </a:rPr>
              <a:t>Univerzitet u Bambergu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089027"/>
            <a:ext cx="8572560" cy="5483245"/>
          </a:xfrm>
        </p:spPr>
        <p:txBody>
          <a:bodyPr>
            <a:normAutofit/>
          </a:bodyPr>
          <a:lstStyle/>
          <a:p>
            <a:pPr algn="just"/>
            <a:r>
              <a:rPr lang="sr-Latn-RS" sz="2800" dirty="0" smtClean="0">
                <a:latin typeface="Californian FB" pitchFamily="18" charset="0"/>
              </a:rPr>
              <a:t>informacije o listi predmeta možete potražiti ovde:</a:t>
            </a:r>
          </a:p>
          <a:p>
            <a:pPr algn="just"/>
            <a:r>
              <a:rPr lang="en-US" sz="2800" dirty="0" smtClean="0">
                <a:latin typeface="Californian FB" pitchFamily="18" charset="0"/>
                <a:hlinkClick r:id="rId2"/>
              </a:rPr>
              <a:t>https://www.uni-bamberg.de/fileadmin/uni/verwaltung/auslandsamt/Mariia/Kurslisten_auf_Englisch/Englische_Kurse_WS_20-21.pdf</a:t>
            </a:r>
            <a:endParaRPr lang="sr-Latn-RS" sz="2800" dirty="0" smtClean="0">
              <a:latin typeface="Californian FB" pitchFamily="18" charset="0"/>
            </a:endParaRPr>
          </a:p>
          <a:p>
            <a:pPr algn="just"/>
            <a:r>
              <a:rPr lang="sr-Latn-RS" sz="2800" dirty="0" smtClean="0">
                <a:latin typeface="Californian FB" pitchFamily="18" charset="0"/>
              </a:rPr>
              <a:t>Kompatibilni predmeti koje su studenti VTŠ na razmeni birali radi priznavanja na matičnoj ustanovi bili su iz sl.oblasti: </a:t>
            </a:r>
            <a:r>
              <a:rPr lang="sr-Latn-RS" sz="2800" b="1" dirty="0" smtClean="0">
                <a:latin typeface="Californian FB" pitchFamily="18" charset="0"/>
              </a:rPr>
              <a:t>marketing, ljudski resursi, IT, strani jezici.</a:t>
            </a:r>
          </a:p>
          <a:p>
            <a:pPr algn="just"/>
            <a:r>
              <a:rPr lang="sr-Latn-RS" sz="2800" dirty="0" smtClean="0">
                <a:latin typeface="Californian FB" pitchFamily="18" charset="0"/>
              </a:rPr>
              <a:t>Studenti su imali mogućnost da biraju predmete koji se izvode na engleskom i/ili nemačkom jeziku.</a:t>
            </a:r>
          </a:p>
          <a:p>
            <a:pPr algn="just"/>
            <a:endParaRPr lang="sr-Latn-RS" dirty="0" smtClean="0">
              <a:latin typeface="Californian FB" pitchFamily="18" charset="0"/>
            </a:endParaRPr>
          </a:p>
          <a:p>
            <a:pPr algn="just"/>
            <a:endParaRPr lang="sr-Latn-RS" dirty="0" smtClean="0">
              <a:latin typeface="Californian FB" pitchFamily="18" charset="0"/>
            </a:endParaRPr>
          </a:p>
          <a:p>
            <a:endParaRPr lang="sr-Latn-R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3600" b="1" dirty="0" smtClean="0">
                <a:latin typeface="Californian FB" pitchFamily="18" charset="0"/>
              </a:rPr>
              <a:t>Sveučilište (Univerzitet) u Splitu</a:t>
            </a:r>
            <a:endParaRPr lang="en-US" sz="3600" b="1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1760557"/>
            <a:ext cx="8472518" cy="4525963"/>
          </a:xfrm>
        </p:spPr>
        <p:txBody>
          <a:bodyPr>
            <a:normAutofit/>
          </a:bodyPr>
          <a:lstStyle/>
          <a:p>
            <a:r>
              <a:rPr lang="sr-Latn-RS" sz="2800" dirty="0" smtClean="0">
                <a:latin typeface="Californian FB" pitchFamily="18" charset="0"/>
              </a:rPr>
              <a:t>informacije o studijskim programima/predmetima možete potražiti ovde:</a:t>
            </a:r>
          </a:p>
          <a:p>
            <a:r>
              <a:rPr lang="en-US" sz="2800" dirty="0" err="1" smtClean="0">
                <a:latin typeface="Californian FB" pitchFamily="18" charset="0"/>
                <a:hlinkClick r:id="rId2"/>
              </a:rPr>
              <a:t>https://www.unist.hr/studiji-i-nastava/studijski-programi</a:t>
            </a:r>
            <a:endParaRPr lang="sr-Latn-RS" sz="2800" dirty="0" smtClean="0">
              <a:latin typeface="Californian FB" pitchFamily="18" charset="0"/>
            </a:endParaRPr>
          </a:p>
          <a:p>
            <a:r>
              <a:rPr lang="en-US" sz="2800" dirty="0" smtClean="0">
                <a:latin typeface="Californian FB" pitchFamily="18" charset="0"/>
                <a:hlinkClick r:id="rId3"/>
              </a:rPr>
              <a:t>https://</a:t>
            </a:r>
            <a:r>
              <a:rPr lang="en-US" sz="2800" dirty="0" err="1" smtClean="0">
                <a:latin typeface="Californian FB" pitchFamily="18" charset="0"/>
                <a:hlinkClick r:id="rId3"/>
              </a:rPr>
              <a:t>www.efst.unist.hr</a:t>
            </a:r>
            <a:r>
              <a:rPr lang="en-US" sz="2800" dirty="0" smtClean="0">
                <a:latin typeface="Californian FB" pitchFamily="18" charset="0"/>
                <a:hlinkClick r:id="rId3"/>
              </a:rPr>
              <a:t>/en/study/international-students/studying-at-our-faculty</a:t>
            </a:r>
            <a:endParaRPr lang="sr-Latn-RS" sz="2800" dirty="0" smtClean="0">
              <a:latin typeface="Californian FB" pitchFamily="18" charset="0"/>
            </a:endParaRPr>
          </a:p>
          <a:p>
            <a:endParaRPr lang="sr-Latn-RS" sz="2800" dirty="0" smtClean="0">
              <a:latin typeface="Californian FB" pitchFamily="18" charset="0"/>
            </a:endParaRPr>
          </a:p>
          <a:p>
            <a:r>
              <a:rPr lang="sr-Latn-RS" sz="2800" dirty="0" smtClean="0">
                <a:latin typeface="Californian FB" pitchFamily="18" charset="0"/>
              </a:rPr>
              <a:t>nastava se izvodi na hrvatskom i/ili engleskom jeziku</a:t>
            </a:r>
            <a:endParaRPr lang="en-US" sz="2800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>
            <a:alpha val="5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r-Latn-RS" sz="3200" dirty="0" smtClean="0">
                <a:latin typeface="Californian FB" pitchFamily="18" charset="0"/>
              </a:rPr>
              <a:t>Priprema za mobilnost nakon ODLUKE O DODELI stipendijA</a:t>
            </a:r>
            <a:endParaRPr lang="en-US" sz="3200" dirty="0">
              <a:latin typeface="Californian FB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14479" y="1285861"/>
            <a:ext cx="2357455" cy="1500197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2" descr="C:\Users\User\Desktop\logo_obavestenja_staro-410x26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1071546"/>
            <a:ext cx="3571900" cy="2511532"/>
          </a:xfrm>
          <a:prstGeom prst="rect">
            <a:avLst/>
          </a:prstGeom>
          <a:noFill/>
        </p:spPr>
      </p:pic>
      <p:pic>
        <p:nvPicPr>
          <p:cNvPr id="20481" name="Picture 1" descr="C:\Users\User\Desktop\images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4942" y="642918"/>
            <a:ext cx="3148011" cy="22907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0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AEE8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r>
              <a:rPr lang="sr-Latn-RS" sz="3600" b="1" dirty="0" smtClean="0">
                <a:latin typeface="Californian FB" pitchFamily="18" charset="0"/>
              </a:rPr>
              <a:t>Priprema za mobilnost</a:t>
            </a:r>
            <a:endParaRPr lang="en-US" sz="3600" b="1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2046309"/>
            <a:ext cx="4643470" cy="4525963"/>
          </a:xfrm>
        </p:spPr>
        <p:txBody>
          <a:bodyPr>
            <a:normAutofit/>
          </a:bodyPr>
          <a:lstStyle/>
          <a:p>
            <a:pPr algn="just"/>
            <a:r>
              <a:rPr lang="sr-Latn-RS" sz="2800" dirty="0" smtClean="0">
                <a:latin typeface="Californian FB" pitchFamily="18" charset="0"/>
              </a:rPr>
              <a:t> Nakon objavljivanja konačnih rezultata konkursa, kandidati koji su selektovani za stipendiranje biće detaljnije informisani o daljim neophodnim koracima pre odlaska na program mobilnosti.  </a:t>
            </a:r>
            <a:endParaRPr lang="en-US" sz="2800" dirty="0">
              <a:latin typeface="Californian FB" pitchFamily="18" charset="0"/>
            </a:endParaRPr>
          </a:p>
        </p:txBody>
      </p:sp>
      <p:pic>
        <p:nvPicPr>
          <p:cNvPr id="19457" name="Picture 1" descr="C:\Users\User\Desktop\imag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57818" y="2071678"/>
            <a:ext cx="3214710" cy="4143404"/>
          </a:xfrm>
          <a:prstGeom prst="rect">
            <a:avLst/>
          </a:prstGeom>
          <a:noFill/>
          <a:ln>
            <a:solidFill>
              <a:srgbClr val="66CCFF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428604"/>
            <a:ext cx="8286808" cy="1071570"/>
          </a:xfrm>
          <a:solidFill>
            <a:srgbClr val="AEE8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0000"/>
          </a:bodyPr>
          <a:lstStyle/>
          <a:p>
            <a:r>
              <a:rPr lang="sr-Latn-RS" sz="3600" dirty="0" smtClean="0">
                <a:latin typeface="Californian FB" pitchFamily="18" charset="0"/>
              </a:rPr>
              <a:t/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sr-Latn-RS" sz="3600" dirty="0" smtClean="0">
                <a:latin typeface="Californian FB" pitchFamily="18" charset="0"/>
              </a:rPr>
              <a:t/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sr-Latn-RS" sz="3600" dirty="0" smtClean="0">
                <a:latin typeface="Californian FB" pitchFamily="18" charset="0"/>
              </a:rPr>
              <a:t/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sr-Latn-RS" sz="3600" dirty="0" smtClean="0">
                <a:latin typeface="Californian FB" pitchFamily="18" charset="0"/>
              </a:rPr>
              <a:t/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sr-Latn-RS" sz="3600" dirty="0" smtClean="0">
                <a:latin typeface="Californian FB" pitchFamily="18" charset="0"/>
              </a:rPr>
              <a:t/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sr-Latn-RS" sz="3600" b="1" dirty="0" smtClean="0">
                <a:latin typeface="Californian FB" pitchFamily="18" charset="0"/>
              </a:rPr>
              <a:t>I</a:t>
            </a:r>
            <a:r>
              <a:rPr lang="en-US" sz="3600" b="1" dirty="0" smtClean="0">
                <a:latin typeface="Californian FB" pitchFamily="18" charset="0"/>
              </a:rPr>
              <a:t>z</a:t>
            </a:r>
            <a:r>
              <a:rPr lang="sr-Latn-RS" sz="3600" b="1" dirty="0" smtClean="0">
                <a:latin typeface="Californian FB" pitchFamily="18" charset="0"/>
              </a:rPr>
              <a:t>bor studijskog programa i predmeta</a:t>
            </a:r>
            <a:br>
              <a:rPr lang="sr-Latn-RS" sz="3600" b="1" dirty="0" smtClean="0">
                <a:latin typeface="Californian FB" pitchFamily="18" charset="0"/>
              </a:rPr>
            </a:br>
            <a:r>
              <a:rPr lang="sr-Latn-RS" sz="3100" dirty="0" smtClean="0">
                <a:latin typeface="Californian FB" pitchFamily="18" charset="0"/>
              </a:rPr>
              <a:t/>
            </a:r>
            <a:br>
              <a:rPr lang="sr-Latn-RS" sz="3100" dirty="0" smtClean="0">
                <a:latin typeface="Californian FB" pitchFamily="18" charset="0"/>
              </a:rPr>
            </a:br>
            <a:r>
              <a:rPr lang="en-US" sz="3100" dirty="0" smtClean="0">
                <a:latin typeface="Californian FB" pitchFamily="18" charset="0"/>
              </a:rPr>
              <a:t> </a:t>
            </a:r>
            <a:r>
              <a:rPr lang="sr-Latn-RS" sz="3600" dirty="0" smtClean="0">
                <a:latin typeface="Californian FB" pitchFamily="18" charset="0"/>
              </a:rPr>
              <a:t/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sr-Latn-RS" sz="3600" dirty="0" smtClean="0">
                <a:latin typeface="Californian FB" pitchFamily="18" charset="0"/>
              </a:rPr>
              <a:t/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sr-Latn-RS" sz="3600" dirty="0" smtClean="0">
                <a:latin typeface="Californian FB" pitchFamily="18" charset="0"/>
              </a:rPr>
              <a:t/>
            </a:r>
            <a:br>
              <a:rPr lang="sr-Latn-RS" sz="3600" dirty="0" smtClean="0">
                <a:latin typeface="Californian FB" pitchFamily="18" charset="0"/>
              </a:rPr>
            </a:b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76" y="1857364"/>
            <a:ext cx="5286380" cy="4500594"/>
          </a:xfrm>
        </p:spPr>
        <p:txBody>
          <a:bodyPr>
            <a:normAutofit lnSpcReduction="10000"/>
          </a:bodyPr>
          <a:lstStyle/>
          <a:p>
            <a:r>
              <a:rPr lang="sr-Latn-RS" sz="2800" dirty="0" smtClean="0">
                <a:latin typeface="Californian FB" pitchFamily="18" charset="0"/>
              </a:rPr>
              <a:t>biraju se najkompatibilniji predmeti sa onima na matičnoj ustanovi</a:t>
            </a:r>
            <a:endParaRPr lang="en-US" sz="2800" dirty="0" smtClean="0">
              <a:latin typeface="Californian FB" pitchFamily="18" charset="0"/>
            </a:endParaRPr>
          </a:p>
          <a:p>
            <a:r>
              <a:rPr lang="sr-Latn-RS" sz="2800" dirty="0" smtClean="0">
                <a:latin typeface="Californian FB" pitchFamily="18" charset="0"/>
              </a:rPr>
              <a:t>lista predmeta se ažurira za svaki semestar</a:t>
            </a:r>
          </a:p>
          <a:p>
            <a:r>
              <a:rPr lang="en-US" sz="2800" dirty="0" err="1" smtClean="0">
                <a:latin typeface="Californian FB" pitchFamily="18" charset="0"/>
              </a:rPr>
              <a:t>osim</a:t>
            </a:r>
            <a:r>
              <a:rPr lang="en-US" sz="2800" dirty="0" smtClean="0">
                <a:latin typeface="Californian FB" pitchFamily="18" charset="0"/>
              </a:rPr>
              <a:t> toga </a:t>
            </a:r>
            <a:r>
              <a:rPr lang="en-US" sz="2800" dirty="0" err="1" smtClean="0">
                <a:latin typeface="Californian FB" pitchFamily="18" charset="0"/>
              </a:rPr>
              <a:t>mogu</a:t>
            </a:r>
            <a:r>
              <a:rPr lang="en-US" sz="2800" dirty="0" smtClean="0">
                <a:latin typeface="Californian FB" pitchFamily="18" charset="0"/>
              </a:rPr>
              <a:t> se </a:t>
            </a:r>
            <a:r>
              <a:rPr lang="en-US" sz="2800" dirty="0" err="1" smtClean="0">
                <a:latin typeface="Californian FB" pitchFamily="18" charset="0"/>
              </a:rPr>
              <a:t>izabrati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sr-Latn-RS" sz="2800" dirty="0" smtClean="0">
                <a:latin typeface="Californian FB" pitchFamily="18" charset="0"/>
              </a:rPr>
              <a:t>i slušati </a:t>
            </a:r>
            <a:r>
              <a:rPr lang="en-US" sz="2800" dirty="0" err="1" smtClean="0">
                <a:latin typeface="Californian FB" pitchFamily="18" charset="0"/>
              </a:rPr>
              <a:t>drugi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en-US" sz="2800" dirty="0" err="1" smtClean="0">
                <a:latin typeface="Californian FB" pitchFamily="18" charset="0"/>
              </a:rPr>
              <a:t>interesantni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sr-Latn-RS" sz="2800" dirty="0" smtClean="0">
                <a:latin typeface="Californian FB" pitchFamily="18" charset="0"/>
              </a:rPr>
              <a:t>i profesionalno važni </a:t>
            </a:r>
            <a:r>
              <a:rPr lang="en-US" sz="2800" dirty="0" err="1" smtClean="0">
                <a:latin typeface="Californian FB" pitchFamily="18" charset="0"/>
              </a:rPr>
              <a:t>predmeti</a:t>
            </a:r>
            <a:r>
              <a:rPr lang="sr-Latn-RS" sz="2800" dirty="0" smtClean="0">
                <a:latin typeface="Californian FB" pitchFamily="18" charset="0"/>
              </a:rPr>
              <a:t> koji se ne izučavaju na matičnoj ustanovi, </a:t>
            </a:r>
            <a:r>
              <a:rPr lang="en-US" sz="2800" dirty="0" err="1" smtClean="0">
                <a:latin typeface="Californian FB" pitchFamily="18" charset="0"/>
              </a:rPr>
              <a:t>ali</a:t>
            </a:r>
            <a:r>
              <a:rPr lang="en-US" sz="2800" dirty="0" smtClean="0">
                <a:latin typeface="Californian FB" pitchFamily="18" charset="0"/>
              </a:rPr>
              <a:t> ne</a:t>
            </a:r>
            <a:r>
              <a:rPr lang="sr-Latn-RS" sz="2800" dirty="0" smtClean="0">
                <a:latin typeface="Californian FB" pitchFamily="18" charset="0"/>
              </a:rPr>
              <a:t>će biti priznati.</a:t>
            </a:r>
            <a:endParaRPr lang="en-US" sz="2800" dirty="0">
              <a:latin typeface="Californian FB" pitchFamily="18" charset="0"/>
            </a:endParaRPr>
          </a:p>
        </p:txBody>
      </p:sp>
      <p:pic>
        <p:nvPicPr>
          <p:cNvPr id="22529" name="Picture 1" descr="C:\Users\User\Desktop\imag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57818" y="2071678"/>
            <a:ext cx="3265344" cy="37862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2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214554"/>
          </a:xfrm>
        </p:spPr>
        <p:txBody>
          <a:bodyPr>
            <a:normAutofit/>
          </a:bodyPr>
          <a:lstStyle/>
          <a:p>
            <a:r>
              <a:rPr lang="sr-Latn-RS" sz="3200" b="1" u="sng" dirty="0" smtClean="0">
                <a:latin typeface="Californian FB" pitchFamily="18" charset="0"/>
              </a:rPr>
              <a:t>PRIMER</a:t>
            </a:r>
            <a:r>
              <a:rPr lang="sr-Latn-RS" sz="3200" u="sng" dirty="0" smtClean="0">
                <a:latin typeface="Californian FB" pitchFamily="18" charset="0"/>
              </a:rPr>
              <a:t>: informacije o predmetu</a:t>
            </a:r>
            <a:r>
              <a:rPr lang="sr-Latn-RS" sz="2800" dirty="0" smtClean="0">
                <a:latin typeface="Californian FB" pitchFamily="18" charset="0"/>
              </a:rPr>
              <a:t/>
            </a:r>
            <a:br>
              <a:rPr lang="sr-Latn-RS" sz="2800" dirty="0" smtClean="0">
                <a:latin typeface="Californian FB" pitchFamily="18" charset="0"/>
              </a:rPr>
            </a:br>
            <a:r>
              <a:rPr lang="sr-Latn-RS" sz="2800" dirty="0" smtClean="0">
                <a:latin typeface="Californian FB" pitchFamily="18" charset="0"/>
              </a:rPr>
              <a:t/>
            </a:r>
            <a:br>
              <a:rPr lang="sr-Latn-RS" sz="2800" dirty="0" smtClean="0">
                <a:latin typeface="Californian FB" pitchFamily="18" charset="0"/>
              </a:rPr>
            </a:br>
            <a:r>
              <a:rPr lang="sr-Latn-RS" sz="3200" i="1" dirty="0" smtClean="0">
                <a:solidFill>
                  <a:srgbClr val="002060"/>
                </a:solidFill>
                <a:latin typeface="Californian FB" pitchFamily="18" charset="0"/>
              </a:rPr>
              <a:t>naziv predmeta, opis, nivo studija, broj časova, ESPB, </a:t>
            </a:r>
            <a:br>
              <a:rPr lang="sr-Latn-RS" sz="3200" i="1" dirty="0" smtClean="0">
                <a:solidFill>
                  <a:srgbClr val="002060"/>
                </a:solidFill>
                <a:latin typeface="Californian FB" pitchFamily="18" charset="0"/>
              </a:rPr>
            </a:br>
            <a:r>
              <a:rPr lang="sr-Latn-RS" sz="3200" i="1" dirty="0" smtClean="0">
                <a:solidFill>
                  <a:srgbClr val="002060"/>
                </a:solidFill>
                <a:latin typeface="Californian FB" pitchFamily="18" charset="0"/>
              </a:rPr>
              <a:t>semestar, predavač, jezik izvođenja nastave</a:t>
            </a:r>
            <a:endParaRPr lang="en-US" sz="3200" i="1" dirty="0">
              <a:solidFill>
                <a:srgbClr val="002060"/>
              </a:solidFill>
              <a:latin typeface="Californian FB" pitchFamily="18" charset="0"/>
            </a:endParaRPr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2500305"/>
            <a:ext cx="8143932" cy="1285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3643314"/>
            <a:ext cx="8001000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20" y="214290"/>
            <a:ext cx="8501122" cy="1214446"/>
          </a:xfrm>
          <a:solidFill>
            <a:srgbClr val="AEE8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r>
              <a:rPr lang="sr-Latn-RS" sz="3200" b="1" dirty="0" smtClean="0">
                <a:latin typeface="Californian FB" pitchFamily="18" charset="0"/>
              </a:rPr>
              <a:t>Ugovor o učenju</a:t>
            </a:r>
            <a:r>
              <a:rPr lang="sr-Latn-RS" sz="3200" dirty="0" smtClean="0">
                <a:latin typeface="Californian FB" pitchFamily="18" charset="0"/>
              </a:rPr>
              <a:t/>
            </a:r>
            <a:br>
              <a:rPr lang="sr-Latn-RS" sz="3200" dirty="0" smtClean="0">
                <a:latin typeface="Californian FB" pitchFamily="18" charset="0"/>
              </a:rPr>
            </a:br>
            <a:r>
              <a:rPr lang="sr-Latn-RS" sz="2800" dirty="0" smtClean="0">
                <a:latin typeface="Californian FB" pitchFamily="18" charset="0"/>
              </a:rPr>
              <a:t>(</a:t>
            </a:r>
            <a:r>
              <a:rPr lang="sr-Latn-RS" sz="2800" b="1" dirty="0" smtClean="0">
                <a:latin typeface="Californian FB" pitchFamily="18" charset="0"/>
              </a:rPr>
              <a:t>LA=Learning Agreement</a:t>
            </a:r>
            <a:r>
              <a:rPr lang="sr-Latn-RS" sz="2800" dirty="0" smtClean="0">
                <a:latin typeface="Californian FB" pitchFamily="18" charset="0"/>
              </a:rPr>
              <a:t>)</a:t>
            </a:r>
            <a:endParaRPr lang="en-US" sz="2800" dirty="0">
              <a:latin typeface="Californian FB" pitchFamily="18" charset="0"/>
            </a:endParaRPr>
          </a:p>
        </p:txBody>
      </p:sp>
      <p:pic>
        <p:nvPicPr>
          <p:cNvPr id="46082" name="Picture 2" descr="C:\Users\User\Desktop\learning-agreement-student-mobility-for-studies-1-63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14546" y="1427743"/>
            <a:ext cx="5286412" cy="5268034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285720" y="6191928"/>
            <a:ext cx="88582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2800" b="1" dirty="0" smtClean="0">
                <a:solidFill>
                  <a:prstClr val="black"/>
                </a:solidFill>
                <a:latin typeface="Californian FB" pitchFamily="18" charset="0"/>
                <a:ea typeface="+mj-ea"/>
                <a:cs typeface="+mj-cs"/>
              </a:rPr>
              <a:t>Potpisuju student, matična VŠ ustanova i prihvatna VŠ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6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000372"/>
            <a:ext cx="5143504" cy="4214818"/>
          </a:xfrm>
        </p:spPr>
        <p:txBody>
          <a:bodyPr>
            <a:normAutofit fontScale="92500" lnSpcReduction="20000"/>
          </a:bodyPr>
          <a:lstStyle/>
          <a:p>
            <a:r>
              <a:rPr lang="sr-Latn-RS" sz="3000" u="sng" dirty="0" smtClean="0">
                <a:latin typeface="Californian FB" pitchFamily="18" charset="0"/>
              </a:rPr>
              <a:t>Generalno:  dokumentacija neposredno pre početka semestra</a:t>
            </a:r>
            <a:endParaRPr lang="sr-Latn-RS" sz="3000" dirty="0" smtClean="0">
              <a:latin typeface="Californian FB" pitchFamily="18" charset="0"/>
            </a:endParaRPr>
          </a:p>
          <a:p>
            <a:r>
              <a:rPr lang="sr-Latn-RS" sz="3000" dirty="0" smtClean="0">
                <a:latin typeface="Californian FB" pitchFamily="18" charset="0"/>
              </a:rPr>
              <a:t>viziran pasoš: boravak u svrhe studiranja (i rada) duži od 3 meseca</a:t>
            </a:r>
          </a:p>
          <a:p>
            <a:r>
              <a:rPr lang="sr-Latn-RS" sz="3000" dirty="0" smtClean="0">
                <a:latin typeface="Californian FB" pitchFamily="18" charset="0"/>
              </a:rPr>
              <a:t>zdravstveno osiguranje </a:t>
            </a:r>
          </a:p>
          <a:p>
            <a:r>
              <a:rPr lang="sr-Latn-RS" sz="3000" dirty="0" smtClean="0">
                <a:latin typeface="Californian FB" pitchFamily="18" charset="0"/>
              </a:rPr>
              <a:t>bankovni račun i registracija</a:t>
            </a:r>
          </a:p>
          <a:p>
            <a:r>
              <a:rPr lang="sr-Latn-RS" sz="3000" i="1" dirty="0" smtClean="0">
                <a:latin typeface="Californian FB" pitchFamily="18" charset="0"/>
              </a:rPr>
              <a:t>Letter of Admission</a:t>
            </a:r>
          </a:p>
          <a:p>
            <a:r>
              <a:rPr lang="sr-Latn-RS" sz="3000" i="1" dirty="0" smtClean="0">
                <a:latin typeface="Californian FB" pitchFamily="18" charset="0"/>
              </a:rPr>
              <a:t>contribution fee</a:t>
            </a:r>
          </a:p>
          <a:p>
            <a:endParaRPr lang="sr-Latn-RS" i="1" dirty="0" smtClean="0"/>
          </a:p>
        </p:txBody>
      </p:sp>
      <p:pic>
        <p:nvPicPr>
          <p:cNvPr id="25601" name="Picture 1" descr="C:\Users\User\Desktop\csm_web_DSC_2526_54876a2bdf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6348" y="1357298"/>
            <a:ext cx="3857652" cy="428628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0" y="1408687"/>
            <a:ext cx="5000628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400" dirty="0" smtClean="0">
                <a:latin typeface="Californian FB" pitchFamily="18" charset="0"/>
              </a:rPr>
              <a:t>O pripremi neophodne dokumentacije brine i </a:t>
            </a:r>
            <a:r>
              <a:rPr lang="sr-Latn-RS" sz="2400" b="1" dirty="0" smtClean="0">
                <a:latin typeface="Californian FB" pitchFamily="18" charset="0"/>
              </a:rPr>
              <a:t>Kancelarija za međunarodnu saradnju  prihvatne ustanove</a:t>
            </a:r>
          </a:p>
          <a:p>
            <a:pPr algn="ctr"/>
            <a:r>
              <a:rPr lang="sr-Latn-RS" sz="2000" i="1" dirty="0" smtClean="0">
                <a:latin typeface="Californian FB" pitchFamily="18" charset="0"/>
              </a:rPr>
              <a:t>WELCOME CENTRE</a:t>
            </a:r>
            <a:endParaRPr lang="en-US" sz="2000" i="1" dirty="0">
              <a:latin typeface="Californian FB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14876" y="5572140"/>
            <a:ext cx="44291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000" b="1" dirty="0" smtClean="0">
                <a:latin typeface="Californian FB" pitchFamily="18" charset="0"/>
              </a:rPr>
              <a:t>Neophodna dokumentacija koju treba pribaviti pre početka semestra  može se razlikovati od ustanove do ustanove </a:t>
            </a:r>
            <a:endParaRPr lang="en-US" sz="2000" b="1" dirty="0">
              <a:latin typeface="Californian FB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5276" y="265679"/>
            <a:ext cx="8634442" cy="954107"/>
          </a:xfrm>
          <a:prstGeom prst="rect">
            <a:avLst/>
          </a:prstGeom>
          <a:solidFill>
            <a:srgbClr val="AEE8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sr-Latn-RS" sz="2800" b="1" dirty="0" smtClean="0">
                <a:latin typeface="Californian FB" pitchFamily="18" charset="0"/>
              </a:rPr>
              <a:t>Priprema neophodne dokumentacije </a:t>
            </a:r>
            <a:r>
              <a:rPr lang="sr-Latn-RS" sz="2800" b="1" dirty="0" smtClean="0">
                <a:latin typeface="Californian FB" pitchFamily="18" charset="0"/>
              </a:rPr>
              <a:t>neposredno </a:t>
            </a:r>
            <a:r>
              <a:rPr lang="sr-Latn-RS" sz="2800" b="1" dirty="0" smtClean="0">
                <a:latin typeface="Californian FB" pitchFamily="18" charset="0"/>
              </a:rPr>
              <a:t>pred</a:t>
            </a:r>
            <a:r>
              <a:rPr lang="sr-Latn-RS" sz="2800" b="1" dirty="0" smtClean="0">
                <a:latin typeface="Californian FB" pitchFamily="18" charset="0"/>
              </a:rPr>
              <a:t> </a:t>
            </a:r>
            <a:r>
              <a:rPr lang="sr-Latn-RS" sz="2800" b="1" dirty="0" smtClean="0">
                <a:latin typeface="Californian FB" pitchFamily="18" charset="0"/>
              </a:rPr>
              <a:t>odlazak na </a:t>
            </a:r>
            <a:r>
              <a:rPr lang="sr-Latn-RS" sz="2800" b="1" dirty="0" smtClean="0">
                <a:latin typeface="Californian FB" pitchFamily="18" charset="0"/>
              </a:rPr>
              <a:t>EU univerzitet</a:t>
            </a:r>
            <a:endParaRPr lang="sr-Latn-RS" sz="2800" b="1" dirty="0" smtClean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25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  <p:bldP spid="6" grpId="0" build="p"/>
      <p:bldP spid="7" grpId="0" build="p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AEE8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r>
              <a:rPr lang="sr-Latn-RS" sz="3600" b="1" dirty="0" smtClean="0">
                <a:latin typeface="Californian FB" pitchFamily="18" charset="0"/>
              </a:rPr>
              <a:t>Okvirni troškovi </a:t>
            </a:r>
            <a:endParaRPr lang="en-US" sz="3600" b="1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0"/>
            <a:ext cx="8472518" cy="4525963"/>
          </a:xfrm>
        </p:spPr>
        <p:txBody>
          <a:bodyPr/>
          <a:lstStyle/>
          <a:p>
            <a:pPr algn="just"/>
            <a:r>
              <a:rPr lang="sr-Latn-RS" i="1" dirty="0" smtClean="0">
                <a:latin typeface="Californian FB" pitchFamily="18" charset="0"/>
              </a:rPr>
              <a:t>contribution fee </a:t>
            </a:r>
            <a:endParaRPr lang="sr-Latn-RS" dirty="0" smtClean="0">
              <a:latin typeface="Californian FB" pitchFamily="18" charset="0"/>
            </a:endParaRPr>
          </a:p>
          <a:p>
            <a:pPr algn="just"/>
            <a:r>
              <a:rPr lang="sr-Latn-RS" dirty="0" smtClean="0">
                <a:latin typeface="Californian FB" pitchFamily="18" charset="0"/>
              </a:rPr>
              <a:t>smeštaj: </a:t>
            </a:r>
            <a:r>
              <a:rPr lang="en-US" sz="2400" dirty="0" smtClean="0">
                <a:latin typeface="Californian FB" pitchFamily="18" charset="0"/>
                <a:hlinkClick r:id="rId2"/>
              </a:rPr>
              <a:t>https://www.uni-bamberg.de/en/studies/living-studying/accommodations/</a:t>
            </a:r>
            <a:endParaRPr lang="sr-Latn-RS" sz="2400" dirty="0" smtClean="0">
              <a:latin typeface="Californian FB" pitchFamily="18" charset="0"/>
            </a:endParaRPr>
          </a:p>
          <a:p>
            <a:pPr algn="just"/>
            <a:endParaRPr lang="en-US" sz="2400" dirty="0">
              <a:latin typeface="Californian FB" pitchFamily="18" charset="0"/>
            </a:endParaRPr>
          </a:p>
        </p:txBody>
      </p:sp>
      <p:pic>
        <p:nvPicPr>
          <p:cNvPr id="23553" name="Picture 1" descr="C:\Users\User\Desktop\csm_1er-bewohnt_02_96865907f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3429000"/>
            <a:ext cx="4214842" cy="2786082"/>
          </a:xfrm>
          <a:prstGeom prst="rect">
            <a:avLst/>
          </a:prstGeom>
          <a:noFill/>
        </p:spPr>
      </p:pic>
      <p:pic>
        <p:nvPicPr>
          <p:cNvPr id="5" name="Picture 4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500438"/>
            <a:ext cx="4594860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3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>
            <a:alpha val="2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660925"/>
            <a:ext cx="7772400" cy="1411281"/>
          </a:xfrm>
        </p:spPr>
        <p:txBody>
          <a:bodyPr>
            <a:norm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ČESTO POSTAVLJANA PITANJA I DILEME o mobilnosti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785795"/>
            <a:ext cx="4135439" cy="3621106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0962" name="Picture 2" descr="C:\Users\User\Desktop\Erasmusneues-Bild_Studentin-mit-Karte_Kleiner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3" y="642918"/>
            <a:ext cx="4429156" cy="37862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500066"/>
            <a:ext cx="8715436" cy="1571612"/>
          </a:xfrm>
        </p:spPr>
        <p:txBody>
          <a:bodyPr>
            <a:noAutofit/>
          </a:bodyPr>
          <a:lstStyle/>
          <a:p>
            <a:pPr lvl="0"/>
            <a:r>
              <a:rPr lang="sr-Latn-RS" sz="3200" b="1" dirty="0" smtClean="0">
                <a:latin typeface="Palatino Linotype" pitchFamily="18" charset="0"/>
              </a:rPr>
              <a:t> Da li je određen prosek uslov za prijavu na konkurs?</a:t>
            </a:r>
            <a:r>
              <a:rPr lang="sr-Latn-RS" sz="3200" b="1" dirty="0" smtClean="0">
                <a:latin typeface="Californian FB" pitchFamily="18" charset="0"/>
              </a:rPr>
              <a:t/>
            </a:r>
            <a:br>
              <a:rPr lang="sr-Latn-RS" sz="3200" b="1" dirty="0" smtClean="0">
                <a:latin typeface="Californian FB" pitchFamily="18" charset="0"/>
              </a:rPr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143140"/>
            <a:ext cx="9144000" cy="5429264"/>
          </a:xfrm>
        </p:spPr>
        <p:txBody>
          <a:bodyPr>
            <a:normAutofit/>
          </a:bodyPr>
          <a:lstStyle/>
          <a:p>
            <a:pPr algn="just"/>
            <a:endParaRPr lang="en-US" sz="2400" dirty="0" smtClean="0">
              <a:latin typeface="Californian FB" pitchFamily="18" charset="0"/>
            </a:endParaRPr>
          </a:p>
          <a:p>
            <a:pPr algn="just"/>
            <a:r>
              <a:rPr lang="sr-Latn-RS" sz="2800" i="1" dirty="0" smtClean="0">
                <a:latin typeface="Palatino Linotype" pitchFamily="18" charset="0"/>
              </a:rPr>
              <a:t>Ne </a:t>
            </a:r>
            <a:r>
              <a:rPr lang="sr-Latn-RS" sz="2800" i="1" dirty="0" smtClean="0">
                <a:latin typeface="Palatino Linotype" pitchFamily="18" charset="0"/>
              </a:rPr>
              <a:t>postoje ograničenja u tom smislu. Visok prosek nije uslov da bi ste se prijavili na Erasmus+Program. </a:t>
            </a:r>
            <a:r>
              <a:rPr lang="sr-Cyrl-RS" sz="2800" i="1" dirty="0" smtClean="0">
                <a:latin typeface="Palatino Linotype" pitchFamily="18" charset="0"/>
              </a:rPr>
              <a:t>Ipak, imajte u vidu da se akademsko postignuće boduje prilikom donošenja odluke o dodeli stipendije</a:t>
            </a:r>
            <a:r>
              <a:rPr lang="sr-Latn-RS" sz="2800" i="1" dirty="0" smtClean="0">
                <a:latin typeface="Palatino Linotype" pitchFamily="18" charset="0"/>
              </a:rPr>
              <a:t>, tako što se prosečna ocena množi sa 4</a:t>
            </a:r>
            <a:r>
              <a:rPr lang="sr-Cyrl-RS" sz="2800" i="1" dirty="0" smtClean="0">
                <a:latin typeface="Palatino Linotype" pitchFamily="18" charset="0"/>
              </a:rPr>
              <a:t>. </a:t>
            </a:r>
            <a:endParaRPr lang="en-US" sz="2800" dirty="0" smtClean="0">
              <a:latin typeface="Palatino Linotype" pitchFamily="18" charset="0"/>
            </a:endParaRPr>
          </a:p>
          <a:p>
            <a:pPr lvl="0"/>
            <a:endParaRPr lang="en-US" dirty="0" smtClean="0">
              <a:latin typeface="Californian FB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85752"/>
            <a:ext cx="9144000" cy="928670"/>
          </a:xfrm>
        </p:spPr>
        <p:txBody>
          <a:bodyPr>
            <a:normAutofit fontScale="90000"/>
          </a:bodyPr>
          <a:lstStyle/>
          <a:p>
            <a:pPr lvl="0"/>
            <a:r>
              <a:rPr lang="sr-Latn-RS" sz="3200" b="1" dirty="0" smtClean="0">
                <a:latin typeface="Palatino Linotype" pitchFamily="18" charset="0"/>
              </a:rPr>
              <a:t/>
            </a:r>
            <a:br>
              <a:rPr lang="sr-Latn-RS" sz="3200" b="1" dirty="0" smtClean="0">
                <a:latin typeface="Palatino Linotype" pitchFamily="18" charset="0"/>
              </a:rPr>
            </a:br>
            <a:endParaRPr lang="en-US" sz="3200" dirty="0">
              <a:latin typeface="Palatino Linotype" pitchFamily="18" charset="0"/>
              <a:cs typeface="Andalus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571480"/>
            <a:ext cx="8572560" cy="6000768"/>
          </a:xfrm>
        </p:spPr>
        <p:txBody>
          <a:bodyPr>
            <a:normAutofit/>
          </a:bodyPr>
          <a:lstStyle/>
          <a:p>
            <a:pPr lvl="0" algn="just">
              <a:buNone/>
            </a:pPr>
            <a:r>
              <a:rPr lang="sr-Latn-RS" sz="2800" b="1" dirty="0" smtClean="0">
                <a:latin typeface="Californian FB" pitchFamily="18" charset="0"/>
              </a:rPr>
              <a:t>   Da li će biti organizovana razmena za stručnu praksu?</a:t>
            </a:r>
            <a:endParaRPr lang="en-US" sz="2800" dirty="0" smtClean="0">
              <a:latin typeface="Californian FB" pitchFamily="18" charset="0"/>
            </a:endParaRPr>
          </a:p>
          <a:p>
            <a:pPr algn="just"/>
            <a:r>
              <a:rPr lang="sr-Latn-RS" sz="2800" i="1" dirty="0" smtClean="0">
                <a:latin typeface="Californian FB" pitchFamily="18" charset="0"/>
                <a:cs typeface="Andalus" pitchFamily="18" charset="-78"/>
              </a:rPr>
              <a:t>Da, i za taj vid razmene će biti raspisan konkurs, a može se kombinovati sa razmenom u svrhu studiranja.</a:t>
            </a:r>
            <a:endParaRPr lang="sr-Latn-RS" sz="2800" i="1" dirty="0" smtClean="0">
              <a:latin typeface="Californian FB" pitchFamily="18" charset="0"/>
              <a:cs typeface="Andalus" pitchFamily="18" charset="-78"/>
            </a:endParaRPr>
          </a:p>
          <a:p>
            <a:pPr lvl="0" algn="just">
              <a:buNone/>
            </a:pPr>
            <a:r>
              <a:rPr lang="sr-Latn-RS" sz="2800" b="1" dirty="0" smtClean="0">
                <a:latin typeface="Californian FB" pitchFamily="18" charset="0"/>
              </a:rPr>
              <a:t>    </a:t>
            </a:r>
            <a:r>
              <a:rPr lang="en-US" sz="2800" b="1" dirty="0" err="1" smtClean="0">
                <a:latin typeface="Californian FB" pitchFamily="18" charset="0"/>
              </a:rPr>
              <a:t>Da</a:t>
            </a:r>
            <a:r>
              <a:rPr lang="en-US" sz="2800" b="1" dirty="0" smtClean="0">
                <a:latin typeface="Californian FB" pitchFamily="18" charset="0"/>
              </a:rPr>
              <a:t> </a:t>
            </a:r>
            <a:r>
              <a:rPr lang="en-US" sz="2800" b="1" dirty="0" err="1" smtClean="0">
                <a:latin typeface="Californian FB" pitchFamily="18" charset="0"/>
              </a:rPr>
              <a:t>li</a:t>
            </a:r>
            <a:r>
              <a:rPr lang="en-US" sz="2800" b="1" dirty="0" smtClean="0">
                <a:latin typeface="Californian FB" pitchFamily="18" charset="0"/>
              </a:rPr>
              <a:t> je </a:t>
            </a:r>
            <a:r>
              <a:rPr lang="en-US" sz="2800" b="1" dirty="0" err="1" smtClean="0">
                <a:latin typeface="Californian FB" pitchFamily="18" charset="0"/>
              </a:rPr>
              <a:t>moguće</a:t>
            </a:r>
            <a:r>
              <a:rPr lang="en-US" sz="2800" b="1" dirty="0" smtClean="0">
                <a:latin typeface="Californian FB" pitchFamily="18" charset="0"/>
              </a:rPr>
              <a:t> </a:t>
            </a:r>
            <a:r>
              <a:rPr lang="en-US" sz="2800" b="1" dirty="0" err="1" smtClean="0">
                <a:latin typeface="Californian FB" pitchFamily="18" charset="0"/>
              </a:rPr>
              <a:t>konkurisati</a:t>
            </a:r>
            <a:r>
              <a:rPr lang="en-US" sz="2800" b="1" dirty="0" smtClean="0">
                <a:latin typeface="Californian FB" pitchFamily="18" charset="0"/>
              </a:rPr>
              <a:t> </a:t>
            </a:r>
            <a:r>
              <a:rPr lang="en-US" sz="2800" b="1" dirty="0" err="1" smtClean="0">
                <a:latin typeface="Californian FB" pitchFamily="18" charset="0"/>
              </a:rPr>
              <a:t>bez</a:t>
            </a:r>
            <a:r>
              <a:rPr lang="en-US" sz="2800" b="1" dirty="0" smtClean="0">
                <a:latin typeface="Californian FB" pitchFamily="18" charset="0"/>
              </a:rPr>
              <a:t> </a:t>
            </a:r>
            <a:r>
              <a:rPr lang="en-US" sz="2800" b="1" dirty="0" err="1" smtClean="0">
                <a:latin typeface="Californian FB" pitchFamily="18" charset="0"/>
              </a:rPr>
              <a:t>dostavljanja</a:t>
            </a:r>
            <a:r>
              <a:rPr lang="en-US" sz="2800" b="1" dirty="0" smtClean="0">
                <a:latin typeface="Californian FB" pitchFamily="18" charset="0"/>
              </a:rPr>
              <a:t> </a:t>
            </a:r>
            <a:r>
              <a:rPr lang="en-US" sz="2800" b="1" dirty="0" err="1" smtClean="0">
                <a:latin typeface="Californian FB" pitchFamily="18" charset="0"/>
              </a:rPr>
              <a:t>sertifikata</a:t>
            </a:r>
            <a:r>
              <a:rPr lang="en-US" sz="2800" b="1" dirty="0" smtClean="0">
                <a:latin typeface="Californian FB" pitchFamily="18" charset="0"/>
              </a:rPr>
              <a:t> o </a:t>
            </a:r>
            <a:r>
              <a:rPr lang="en-US" sz="2800" b="1" dirty="0" err="1" smtClean="0">
                <a:latin typeface="Californian FB" pitchFamily="18" charset="0"/>
              </a:rPr>
              <a:t>poznavanju</a:t>
            </a:r>
            <a:r>
              <a:rPr lang="en-US" sz="2800" b="1" dirty="0" smtClean="0">
                <a:latin typeface="Californian FB" pitchFamily="18" charset="0"/>
              </a:rPr>
              <a:t> </a:t>
            </a:r>
            <a:r>
              <a:rPr lang="en-US" sz="2800" b="1" dirty="0" err="1" smtClean="0">
                <a:latin typeface="Californian FB" pitchFamily="18" charset="0"/>
              </a:rPr>
              <a:t>stranog</a:t>
            </a:r>
            <a:r>
              <a:rPr lang="en-US" sz="2800" b="1" dirty="0" smtClean="0">
                <a:latin typeface="Californian FB" pitchFamily="18" charset="0"/>
              </a:rPr>
              <a:t> </a:t>
            </a:r>
            <a:r>
              <a:rPr lang="en-US" sz="2800" b="1" dirty="0" err="1" smtClean="0">
                <a:latin typeface="Californian FB" pitchFamily="18" charset="0"/>
              </a:rPr>
              <a:t>jezika</a:t>
            </a:r>
            <a:r>
              <a:rPr lang="en-US" sz="2800" b="1" dirty="0" smtClean="0">
                <a:latin typeface="Californian FB" pitchFamily="18" charset="0"/>
              </a:rPr>
              <a:t> </a:t>
            </a:r>
            <a:r>
              <a:rPr lang="en-US" sz="2800" b="1" dirty="0" err="1" smtClean="0">
                <a:latin typeface="Californian FB" pitchFamily="18" charset="0"/>
              </a:rPr>
              <a:t>na</a:t>
            </a:r>
            <a:r>
              <a:rPr lang="en-US" sz="2800" b="1" dirty="0" smtClean="0">
                <a:latin typeface="Californian FB" pitchFamily="18" charset="0"/>
              </a:rPr>
              <a:t> </a:t>
            </a:r>
            <a:r>
              <a:rPr lang="en-US" sz="2800" b="1" dirty="0" err="1" smtClean="0">
                <a:latin typeface="Californian FB" pitchFamily="18" charset="0"/>
              </a:rPr>
              <a:t>nivou</a:t>
            </a:r>
            <a:r>
              <a:rPr lang="en-US" sz="2800" b="1" dirty="0" smtClean="0">
                <a:latin typeface="Californian FB" pitchFamily="18" charset="0"/>
              </a:rPr>
              <a:t> B2?</a:t>
            </a:r>
            <a:endParaRPr lang="en-US" sz="2800" dirty="0" smtClean="0">
              <a:latin typeface="Californian FB" pitchFamily="18" charset="0"/>
            </a:endParaRPr>
          </a:p>
          <a:p>
            <a:pPr algn="just"/>
            <a:r>
              <a:rPr lang="sr-Latn-RS" sz="2800" i="1" dirty="0" smtClean="0">
                <a:latin typeface="Californian FB" pitchFamily="18" charset="0"/>
              </a:rPr>
              <a:t>Ukoliko ne posedujete odgovarajući sertifikat,</a:t>
            </a:r>
            <a:r>
              <a:rPr lang="sr-Latn-RS" sz="2800" i="1" dirty="0" smtClean="0">
                <a:latin typeface="Californian FB" pitchFamily="18" charset="0"/>
              </a:rPr>
              <a:t> </a:t>
            </a:r>
            <a:r>
              <a:rPr lang="sr-Latn-RS" sz="2800" i="1" dirty="0" smtClean="0">
                <a:latin typeface="Californian FB" pitchFamily="18" charset="0"/>
              </a:rPr>
              <a:t>Akademija strukovnih studija Beograd može izdati </a:t>
            </a:r>
            <a:r>
              <a:rPr lang="sr-Latn-RS" sz="2800" i="1" dirty="0" smtClean="0">
                <a:latin typeface="Californian FB" pitchFamily="18" charset="0"/>
              </a:rPr>
              <a:t>taj dokument</a:t>
            </a:r>
            <a:r>
              <a:rPr lang="sr-Latn-RS" sz="2800" i="1" dirty="0" smtClean="0">
                <a:latin typeface="Californian FB" pitchFamily="18" charset="0"/>
              </a:rPr>
              <a:t> </a:t>
            </a:r>
            <a:r>
              <a:rPr lang="sr-Latn-RS" sz="2800" i="1" dirty="0" smtClean="0">
                <a:latin typeface="Californian FB" pitchFamily="18" charset="0"/>
              </a:rPr>
              <a:t>na osnovu postignutog uspeha i stečene ocene na predmetima stranih </a:t>
            </a:r>
            <a:r>
              <a:rPr lang="sr-Latn-RS" sz="2800" i="1" dirty="0" smtClean="0">
                <a:latin typeface="Californian FB" pitchFamily="18" charset="0"/>
              </a:rPr>
              <a:t>jezika na Visokoj turističkoj školi </a:t>
            </a:r>
            <a:r>
              <a:rPr lang="sr-Latn-RS" sz="2800" i="1" dirty="0" smtClean="0">
                <a:latin typeface="Californian FB" pitchFamily="18" charset="0"/>
              </a:rPr>
              <a:t>ili nakon testiranja i utvrđivanja potrebnog nivoa znanja onim studentima koji tokom studija nisu imali strani jezik kao nastavni predmet. </a:t>
            </a:r>
            <a:endParaRPr lang="en-US" sz="2800" dirty="0" smtClean="0">
              <a:latin typeface="Californian FB" pitchFamily="18" charset="0"/>
            </a:endParaRPr>
          </a:p>
          <a:p>
            <a:pPr algn="just">
              <a:buNone/>
            </a:pPr>
            <a:endParaRPr lang="sr-Latn-RS" sz="3400" i="1" dirty="0" smtClean="0">
              <a:latin typeface="Californian FB" pitchFamily="18" charset="0"/>
              <a:cs typeface="Andalus" pitchFamily="18" charset="-78"/>
            </a:endParaRPr>
          </a:p>
          <a:p>
            <a:pPr algn="just"/>
            <a:endParaRPr lang="sr-Latn-RS" sz="3400" dirty="0" smtClean="0">
              <a:latin typeface="Californian FB" pitchFamily="18" charset="0"/>
              <a:cs typeface="Andalus" pitchFamily="18" charset="-78"/>
            </a:endParaRPr>
          </a:p>
          <a:p>
            <a:pPr algn="just"/>
            <a:endParaRPr lang="sr-Latn-RS" sz="3400" dirty="0" smtClean="0">
              <a:latin typeface="Andalus" pitchFamily="18" charset="-78"/>
              <a:cs typeface="Andalus" pitchFamily="18" charset="-78"/>
            </a:endParaRPr>
          </a:p>
          <a:p>
            <a:endParaRPr lang="sr-Latn-RS" sz="3400" dirty="0" smtClean="0">
              <a:latin typeface="Andalus" pitchFamily="18" charset="-78"/>
              <a:cs typeface="Andalus" pitchFamily="18" charset="-78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1071570"/>
            <a:ext cx="8286808" cy="714356"/>
          </a:xfrm>
        </p:spPr>
        <p:txBody>
          <a:bodyPr>
            <a:noAutofit/>
          </a:bodyPr>
          <a:lstStyle/>
          <a:p>
            <a:pPr lvl="0"/>
            <a:r>
              <a:rPr lang="sr-Latn-RS" sz="2800" b="1" dirty="0" smtClean="0">
                <a:latin typeface="Californian FB" pitchFamily="18" charset="0"/>
              </a:rPr>
              <a:t>Da li će mi profesor priznati sličan/kompatibilan predmet koji sam slušao/la tokom Erasmus+ programa?</a:t>
            </a:r>
            <a:r>
              <a:rPr lang="en-US" sz="2800" dirty="0" smtClean="0">
                <a:latin typeface="Palatino Linotype" pitchFamily="18" charset="0"/>
              </a:rPr>
              <a:t/>
            </a:r>
            <a:br>
              <a:rPr lang="en-US" sz="2800" dirty="0" smtClean="0">
                <a:latin typeface="Palatino Linotype" pitchFamily="18" charset="0"/>
              </a:rPr>
            </a:br>
            <a:endParaRPr lang="en-US" sz="2800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2071678"/>
            <a:ext cx="8358246" cy="2714644"/>
          </a:xfrm>
        </p:spPr>
        <p:txBody>
          <a:bodyPr>
            <a:noAutofit/>
          </a:bodyPr>
          <a:lstStyle/>
          <a:p>
            <a:pPr algn="just"/>
            <a:r>
              <a:rPr lang="sr-Latn-RS" sz="2500" i="1" dirty="0" smtClean="0">
                <a:latin typeface="Californian FB" pitchFamily="18" charset="0"/>
              </a:rPr>
              <a:t>Odluka o priznavanju kompatibilnih predmeta regulisana je aktima </a:t>
            </a:r>
            <a:r>
              <a:rPr lang="sr-Latn-RS" sz="2500" i="1" dirty="0" smtClean="0">
                <a:latin typeface="Californian FB" pitchFamily="18" charset="0"/>
              </a:rPr>
              <a:t>Akademije, </a:t>
            </a:r>
            <a:r>
              <a:rPr lang="sr-Latn-RS" sz="2500" i="1" dirty="0" smtClean="0">
                <a:latin typeface="Californian FB" pitchFamily="18" charset="0"/>
              </a:rPr>
              <a:t>Pravilnikom o </a:t>
            </a:r>
            <a:r>
              <a:rPr lang="sr-Latn-RS" sz="2500" i="1" dirty="0" smtClean="0">
                <a:latin typeface="Californian FB" pitchFamily="18" charset="0"/>
              </a:rPr>
              <a:t>međunarodnoj mobilnosti</a:t>
            </a:r>
            <a:r>
              <a:rPr lang="sr-Latn-RS" sz="2500" i="1" dirty="0" smtClean="0">
                <a:latin typeface="Californian FB" pitchFamily="18" charset="0"/>
              </a:rPr>
              <a:t>. Takođe, savetujemo vas da budete u kontaktu sa profesorima na Odseku koji su zaduženi za Međunarodnu saradnju i sa predmetnim profesorom koji treba da prizna dati predmet.  </a:t>
            </a:r>
            <a:endParaRPr lang="sr-Latn-RS" sz="2400" b="1" dirty="0" smtClean="0">
              <a:latin typeface="Palatino Linotype" pitchFamily="18" charset="0"/>
            </a:endParaRPr>
          </a:p>
          <a:p>
            <a:pPr algn="just"/>
            <a:endParaRPr lang="en-US" sz="2400" dirty="0">
              <a:latin typeface="Californian FB" pitchFamily="18" charset="0"/>
            </a:endParaRPr>
          </a:p>
        </p:txBody>
      </p:sp>
      <p:pic>
        <p:nvPicPr>
          <p:cNvPr id="1026" name="Picture 2" descr="C:\Users\User\Desktop\Lisa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4876" y="4071942"/>
            <a:ext cx="2643206" cy="25411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 algn="just">
              <a:buNone/>
            </a:pPr>
            <a:r>
              <a:rPr lang="sr-Latn-RS" sz="2800" b="1" dirty="0" smtClean="0">
                <a:latin typeface="Californian FB" pitchFamily="18" charset="0"/>
              </a:rPr>
              <a:t>    Da li će biti problema u pogledu ostvarivanja bodova zbog odustvovanja sa nastave na predmetima koji ne mogu biti priznati u matičnoj VŠU tokom Erasmus+ programa?</a:t>
            </a:r>
          </a:p>
          <a:p>
            <a:pPr lvl="0" algn="just"/>
            <a:endParaRPr lang="en-US" sz="2800" dirty="0" smtClean="0">
              <a:latin typeface="Californian FB" pitchFamily="18" charset="0"/>
            </a:endParaRPr>
          </a:p>
          <a:p>
            <a:pPr algn="just"/>
            <a:r>
              <a:rPr lang="sr-Latn-RS" sz="2800" i="1" dirty="0" smtClean="0">
                <a:latin typeface="Californian FB" pitchFamily="18" charset="0"/>
              </a:rPr>
              <a:t>Nadoknada bodova zbog opravdanog odlaska na stipendirani boravak takođe je utvrđena Pravilnikom o mobilnosti i Akademija će garantovati da se te odredbe Pravilnika poštuju. Savetujemo da studenti budu u kontaktu sa predmetnim profesorima i tokom i nakon završetka mobilnosti.</a:t>
            </a:r>
            <a:endParaRPr lang="en-US" sz="2800" dirty="0" smtClean="0">
              <a:latin typeface="Californian FB" pitchFamily="18" charset="0"/>
            </a:endParaRPr>
          </a:p>
          <a:p>
            <a:endParaRPr lang="en-US" sz="2800" dirty="0">
              <a:latin typeface="Californian FB" pitchFamily="18" charset="0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20" y="274638"/>
            <a:ext cx="8501122" cy="1368412"/>
          </a:xfrm>
        </p:spPr>
        <p:txBody>
          <a:bodyPr>
            <a:normAutofit fontScale="90000"/>
          </a:bodyPr>
          <a:lstStyle/>
          <a:p>
            <a:pPr lvl="0"/>
            <a:r>
              <a:rPr lang="sr-Latn-RS" sz="3100" b="1" dirty="0" smtClean="0">
                <a:latin typeface="Palatino Linotype" pitchFamily="18" charset="0"/>
              </a:rPr>
              <a:t/>
            </a:r>
            <a:br>
              <a:rPr lang="sr-Latn-RS" sz="3100" b="1" dirty="0" smtClean="0">
                <a:latin typeface="Palatino Linotype" pitchFamily="18" charset="0"/>
              </a:rPr>
            </a:br>
            <a:r>
              <a:rPr lang="sr-Latn-RS" sz="2900" b="1" dirty="0" smtClean="0">
                <a:latin typeface="Palatino Linotype" pitchFamily="18" charset="0"/>
              </a:rPr>
              <a:t>Da li je učešće u programu komplikovano zbog papirologije i administrativnih zahteva? Da li ću uspeti da se snađem i uklopim u novu sredinu?</a:t>
            </a:r>
            <a:r>
              <a:rPr lang="en-US" sz="2900" dirty="0" smtClean="0">
                <a:latin typeface="Palatino Linotype" pitchFamily="18" charset="0"/>
              </a:rPr>
              <a:t/>
            </a:r>
            <a:br>
              <a:rPr lang="en-US" sz="2900" dirty="0" smtClean="0">
                <a:latin typeface="Palatino Linotype" pitchFamily="18" charset="0"/>
              </a:rPr>
            </a:br>
            <a:endParaRPr lang="en-US" sz="2900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000240"/>
            <a:ext cx="5500694" cy="4714908"/>
          </a:xfrm>
        </p:spPr>
        <p:txBody>
          <a:bodyPr>
            <a:normAutofit/>
          </a:bodyPr>
          <a:lstStyle/>
          <a:p>
            <a:pPr algn="just"/>
            <a:r>
              <a:rPr lang="sr-Latn-RS" i="1" dirty="0" smtClean="0"/>
              <a:t> </a:t>
            </a:r>
            <a:r>
              <a:rPr lang="sr-Latn-RS" sz="2800" i="1" dirty="0" smtClean="0">
                <a:latin typeface="Californian FB" pitchFamily="18" charset="0"/>
              </a:rPr>
              <a:t>O</a:t>
            </a:r>
            <a:r>
              <a:rPr lang="sr-Latn-RS" sz="2800" i="1" dirty="0" smtClean="0">
                <a:latin typeface="Californian FB" pitchFamily="18" charset="0"/>
              </a:rPr>
              <a:t> </a:t>
            </a:r>
            <a:r>
              <a:rPr lang="sr-Latn-RS" sz="2800" i="1" dirty="0" smtClean="0">
                <a:latin typeface="Californian FB" pitchFamily="18" charset="0"/>
              </a:rPr>
              <a:t>vašem studijskom boravku brine matična ustanova, Akademija strukovnih studija Beograd i prihvatna VŠU. Takođe, po dolasku u mesto studiranja biće vam dodeljen student (Buddy program) te VŠU koji će vam pomoći da upoznate novu sredinu i univerzitet.</a:t>
            </a:r>
            <a:endParaRPr lang="en-US" sz="2800" i="1" dirty="0" smtClean="0">
              <a:latin typeface="Californian FB" pitchFamily="18" charset="0"/>
            </a:endParaRPr>
          </a:p>
          <a:p>
            <a:pPr algn="just"/>
            <a:endParaRPr lang="sr-Latn-RS" sz="2800" dirty="0" smtClean="0">
              <a:latin typeface="Californian FB" pitchFamily="18" charset="0"/>
            </a:endParaRPr>
          </a:p>
        </p:txBody>
      </p:sp>
      <p:pic>
        <p:nvPicPr>
          <p:cNvPr id="39938" name="Picture 2" descr="C:\Users\User\Desktop\maxresdefaul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8" y="2214554"/>
            <a:ext cx="3428992" cy="37147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214314"/>
            <a:ext cx="8358246" cy="1071546"/>
          </a:xfrm>
        </p:spPr>
        <p:txBody>
          <a:bodyPr>
            <a:normAutofit fontScale="90000"/>
          </a:bodyPr>
          <a:lstStyle/>
          <a:p>
            <a:pPr lvl="0" algn="l"/>
            <a:r>
              <a:rPr lang="sr-Latn-RS" sz="3100" b="1" dirty="0" smtClean="0">
                <a:latin typeface="Palatino Linotype" pitchFamily="18" charset="0"/>
              </a:rPr>
              <a:t/>
            </a:r>
            <a:br>
              <a:rPr lang="sr-Latn-RS" sz="3100" b="1" dirty="0" smtClean="0">
                <a:latin typeface="Palatino Linotype" pitchFamily="18" charset="0"/>
              </a:rPr>
            </a:br>
            <a:r>
              <a:rPr lang="sr-Latn-RS" sz="3100" b="1" dirty="0" smtClean="0">
                <a:latin typeface="Palatino Linotype" pitchFamily="18" charset="0"/>
              </a:rPr>
              <a:t/>
            </a:r>
            <a:br>
              <a:rPr lang="sr-Latn-RS" sz="3100" b="1" dirty="0" smtClean="0">
                <a:latin typeface="Palatino Linotype" pitchFamily="18" charset="0"/>
              </a:rPr>
            </a:br>
            <a:r>
              <a:rPr lang="sr-Latn-RS" sz="2900" b="1" dirty="0" smtClean="0">
                <a:latin typeface="Palatino Linotype" pitchFamily="18" charset="0"/>
              </a:rPr>
              <a:t>Da li je studiranje na stranom jeziku teško i problematično?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357322"/>
            <a:ext cx="8429684" cy="5715016"/>
          </a:xfrm>
        </p:spPr>
        <p:txBody>
          <a:bodyPr>
            <a:normAutofit/>
          </a:bodyPr>
          <a:lstStyle/>
          <a:p>
            <a:pPr algn="just"/>
            <a:r>
              <a:rPr lang="sr-Latn-RS" sz="2400" i="1" dirty="0" smtClean="0">
                <a:latin typeface="Palatino Linotype" pitchFamily="18" charset="0"/>
              </a:rPr>
              <a:t>Studenti već odlaze sa odličnim poznanjem stranog jezika (najčešće engleskog) i do sada nismo imali povratnu informaciju da je bilo ko imao problema da položi ispit zbog toga. </a:t>
            </a:r>
            <a:endParaRPr lang="en-US" sz="2400" dirty="0" smtClean="0">
              <a:latin typeface="Palatino Linotype" pitchFamily="18" charset="0"/>
            </a:endParaRPr>
          </a:p>
          <a:p>
            <a:pPr lvl="0" algn="just">
              <a:buNone/>
            </a:pPr>
            <a:r>
              <a:rPr lang="sr-Latn-RS" sz="2600" b="1" dirty="0" smtClean="0">
                <a:latin typeface="Palatino Linotype" pitchFamily="18" charset="0"/>
              </a:rPr>
              <a:t>Da li postoji minimalan broj ESPB bodova koji moram da ostvarim tokom programa razmene? </a:t>
            </a:r>
          </a:p>
          <a:p>
            <a:pPr lvl="0" algn="just"/>
            <a:r>
              <a:rPr lang="sr-Latn-RS" sz="2400" i="1" dirty="0" smtClean="0">
                <a:latin typeface="Californian FB" pitchFamily="18" charset="0"/>
              </a:rPr>
              <a:t>Da, trebalo bi ostvariti 3 ESPB boda.</a:t>
            </a:r>
          </a:p>
          <a:p>
            <a:pPr algn="just">
              <a:buNone/>
            </a:pPr>
            <a:r>
              <a:rPr lang="sr-Latn-RS" sz="2600" b="1" dirty="0" smtClean="0">
                <a:latin typeface="Palatino Linotype" pitchFamily="18" charset="0"/>
              </a:rPr>
              <a:t>Koji su saveti kad je reč o smeštaju tokom studijskog boravka?</a:t>
            </a:r>
            <a:endParaRPr lang="en-US" sz="2600" dirty="0" smtClean="0">
              <a:latin typeface="Palatino Linotype" pitchFamily="18" charset="0"/>
            </a:endParaRPr>
          </a:p>
          <a:p>
            <a:pPr algn="just"/>
            <a:r>
              <a:rPr lang="sr-Latn-RS" sz="2400" i="1" dirty="0" smtClean="0">
                <a:latin typeface="Palatino Linotype" pitchFamily="18" charset="0"/>
              </a:rPr>
              <a:t>Postoji više mogućih opcija. Najpovoljnija opcija je boravak u studentskom domu prihvatne VŠU. Detaljnije informacije možete dobiti i od Kancelarije za međunarodnu saradnju prihvatne VŠU. Za neke studentske domove se plaća depozit na početku semestra.</a:t>
            </a:r>
            <a:endParaRPr lang="en-US" sz="2400" dirty="0" smtClean="0">
              <a:latin typeface="Palatino Linotype" pitchFamily="18" charset="0"/>
            </a:endParaRPr>
          </a:p>
          <a:p>
            <a:pPr lvl="0" algn="just"/>
            <a:endParaRPr lang="en-US" sz="2400" i="1" dirty="0" smtClean="0">
              <a:latin typeface="Californian FB" pitchFamily="18" charset="0"/>
            </a:endParaRPr>
          </a:p>
          <a:p>
            <a:endParaRPr lang="en-US" sz="2800" dirty="0"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796916"/>
            <a:ext cx="8215370" cy="1417638"/>
          </a:xfrm>
        </p:spPr>
        <p:txBody>
          <a:bodyPr>
            <a:noAutofit/>
          </a:bodyPr>
          <a:lstStyle/>
          <a:p>
            <a:pPr lvl="0"/>
            <a:r>
              <a:rPr lang="sr-Latn-RS" sz="2600" b="1" dirty="0" smtClean="0">
                <a:latin typeface="Palatino Linotype" pitchFamily="18" charset="0"/>
              </a:rPr>
              <a:t>Da li je Erasmus stipendija dovoljna da pokrije mesečne troškove (uključujući i izlaske i druženja)?</a:t>
            </a:r>
            <a:r>
              <a:rPr lang="en-US" sz="2600" dirty="0" smtClean="0">
                <a:latin typeface="Palatino Linotype" pitchFamily="18" charset="0"/>
              </a:rPr>
              <a:t/>
            </a:r>
            <a:br>
              <a:rPr lang="en-US" sz="2600" dirty="0" smtClean="0">
                <a:latin typeface="Palatino Linotype" pitchFamily="18" charset="0"/>
              </a:rPr>
            </a:br>
            <a:endParaRPr lang="en-US" sz="2600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1928802"/>
            <a:ext cx="8286808" cy="5857892"/>
          </a:xfrm>
        </p:spPr>
        <p:txBody>
          <a:bodyPr>
            <a:normAutofit/>
          </a:bodyPr>
          <a:lstStyle/>
          <a:p>
            <a:pPr algn="just"/>
            <a:r>
              <a:rPr lang="sr-Latn-RS" sz="2800" i="1" dirty="0" smtClean="0">
                <a:latin typeface="Californian FB" pitchFamily="18" charset="0"/>
              </a:rPr>
              <a:t>Stipendirani studenti tvrde da je dodeljena stipendija sasvim dovoljna da pokrije sve mesečne troškove boravka. Treba imati u vidu da se troškovi života u različitim evropskim gradovima razlikuju. </a:t>
            </a:r>
          </a:p>
          <a:p>
            <a:pPr algn="just"/>
            <a:endParaRPr lang="sr-Latn-RS" sz="800" i="1" dirty="0" smtClean="0">
              <a:latin typeface="Californian FB" pitchFamily="18" charset="0"/>
            </a:endParaRPr>
          </a:p>
          <a:p>
            <a:pPr lvl="0" algn="ctr">
              <a:buNone/>
            </a:pPr>
            <a:r>
              <a:rPr lang="sr-Latn-RS" sz="2800" b="1" dirty="0" smtClean="0">
                <a:latin typeface="Palatino Linotype" pitchFamily="18" charset="0"/>
              </a:rPr>
              <a:t>       Da li je dozvoljeno da student bude zaposlen tokom programa razmene u stranoj zemlji?</a:t>
            </a:r>
          </a:p>
          <a:p>
            <a:pPr lvl="0" algn="ctr">
              <a:buNone/>
            </a:pPr>
            <a:endParaRPr lang="en-US" sz="2800" dirty="0" smtClean="0">
              <a:latin typeface="Californian FB" pitchFamily="18" charset="0"/>
            </a:endParaRPr>
          </a:p>
          <a:p>
            <a:pPr algn="just"/>
            <a:r>
              <a:rPr lang="sr-Latn-RS" sz="2800" i="1" dirty="0" smtClean="0">
                <a:latin typeface="Californian FB" pitchFamily="18" charset="0"/>
              </a:rPr>
              <a:t>Da, ali naravno da je broj radnih sati ograničen i utvrđen u skladu sa radnim pravom date zemlje.  </a:t>
            </a:r>
            <a:endParaRPr lang="en-US" sz="2800" dirty="0" smtClean="0">
              <a:latin typeface="Californian FB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786478"/>
          </a:xfrm>
        </p:spPr>
        <p:txBody>
          <a:bodyPr>
            <a:normAutofit/>
          </a:bodyPr>
          <a:lstStyle/>
          <a:p>
            <a:pPr lvl="0" algn="ctr">
              <a:buNone/>
            </a:pPr>
            <a:r>
              <a:rPr lang="sr-Latn-RS" sz="3300" b="1" dirty="0" smtClean="0">
                <a:latin typeface="Palatino Linotype" pitchFamily="18" charset="0"/>
              </a:rPr>
              <a:t>Da li je moguće ostati na razmeni duže od jednog semestra?</a:t>
            </a:r>
          </a:p>
          <a:p>
            <a:pPr lvl="0" algn="just"/>
            <a:endParaRPr lang="en-US" sz="3300" dirty="0" smtClean="0">
              <a:latin typeface="Californian FB" pitchFamily="18" charset="0"/>
            </a:endParaRPr>
          </a:p>
          <a:p>
            <a:pPr algn="just"/>
            <a:r>
              <a:rPr lang="sr-Latn-RS" sz="3300" i="1" dirty="0" smtClean="0">
                <a:latin typeface="Californian FB" pitchFamily="18" charset="0"/>
              </a:rPr>
              <a:t>Moguće je, ali će se uvek davati prioritet studentima koji ranije nisu učestvovali u programu razmene.</a:t>
            </a:r>
          </a:p>
          <a:p>
            <a:pPr algn="just"/>
            <a:endParaRPr lang="en-US" sz="3300" dirty="0" smtClean="0">
              <a:latin typeface="Californian FB" pitchFamily="18" charset="0"/>
            </a:endParaRP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82726"/>
          </a:xfrm>
        </p:spPr>
        <p:txBody>
          <a:bodyPr>
            <a:normAutofit fontScale="90000"/>
          </a:bodyPr>
          <a:lstStyle/>
          <a:p>
            <a:r>
              <a:rPr lang="sr-Latn-RS" dirty="0" smtClean="0">
                <a:latin typeface="Californian FB" pitchFamily="18" charset="0"/>
              </a:rPr>
              <a:t/>
            </a:r>
            <a:br>
              <a:rPr lang="sr-Latn-RS" dirty="0" smtClean="0">
                <a:latin typeface="Californian FB" pitchFamily="18" charset="0"/>
              </a:rPr>
            </a:br>
            <a:r>
              <a:rPr lang="sr-Latn-RS" dirty="0" smtClean="0">
                <a:latin typeface="Californian FB" pitchFamily="18" charset="0"/>
              </a:rPr>
              <a:t/>
            </a:r>
            <a:br>
              <a:rPr lang="sr-Latn-RS" dirty="0" smtClean="0">
                <a:latin typeface="Californian FB" pitchFamily="18" charset="0"/>
              </a:rPr>
            </a:br>
            <a:r>
              <a:rPr lang="sr-Latn-RS" sz="4900" dirty="0" smtClean="0">
                <a:latin typeface="Californian FB" pitchFamily="18" charset="0"/>
              </a:rPr>
              <a:t>Pratite obaveštenja!</a:t>
            </a:r>
            <a:br>
              <a:rPr lang="sr-Latn-RS" sz="4900" dirty="0" smtClean="0">
                <a:latin typeface="Californian FB" pitchFamily="18" charset="0"/>
              </a:rPr>
            </a:br>
            <a:r>
              <a:rPr lang="en-US" dirty="0" err="1" smtClean="0">
                <a:latin typeface="Californian FB" pitchFamily="18" charset="0"/>
                <a:hlinkClick r:id="rId2"/>
              </a:rPr>
              <a:t>https://assb.edu.rs</a:t>
            </a:r>
            <a:r>
              <a:rPr lang="sr-Latn-RS" dirty="0" smtClean="0">
                <a:latin typeface="Californian FB" pitchFamily="18" charset="0"/>
              </a:rPr>
              <a:t>: </a:t>
            </a:r>
            <a:br>
              <a:rPr lang="sr-Latn-RS" dirty="0" smtClean="0">
                <a:latin typeface="Californian FB" pitchFamily="18" charset="0"/>
              </a:rPr>
            </a:br>
            <a:r>
              <a:rPr lang="sr-Latn-RS" dirty="0" smtClean="0">
                <a:latin typeface="Californian FB" pitchFamily="18" charset="0"/>
              </a:rPr>
              <a:t/>
            </a:r>
            <a:br>
              <a:rPr lang="sr-Latn-RS" dirty="0" smtClean="0">
                <a:latin typeface="Californian FB" pitchFamily="18" charset="0"/>
              </a:rPr>
            </a:br>
            <a:endParaRPr lang="en-US" dirty="0">
              <a:latin typeface="Californian FB" pitchFamily="18" charset="0"/>
            </a:endParaRPr>
          </a:p>
        </p:txBody>
      </p:sp>
      <p:pic>
        <p:nvPicPr>
          <p:cNvPr id="40962" name="Picture 2" descr="C:\Users\User\Desktop\53130327-to-be-continued-appunti-con-testo-su-tavolo-in-legno-con-strumenti-di-office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000232" y="2000240"/>
            <a:ext cx="4972080" cy="442915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20" y="214314"/>
            <a:ext cx="8643998" cy="1214422"/>
          </a:xfrm>
          <a:solidFill>
            <a:srgbClr val="AEE8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r>
              <a:rPr lang="sr-Latn-RS" sz="3200" b="1" dirty="0" smtClean="0">
                <a:latin typeface="Californian FB" pitchFamily="18" charset="0"/>
              </a:rPr>
              <a:t>Podrška i savetovanje</a:t>
            </a:r>
            <a:br>
              <a:rPr lang="sr-Latn-RS" sz="3200" b="1" dirty="0" smtClean="0">
                <a:latin typeface="Californian FB" pitchFamily="18" charset="0"/>
              </a:rPr>
            </a:br>
            <a:r>
              <a:rPr lang="sr-Latn-RS" sz="3200" b="1" dirty="0" smtClean="0">
                <a:latin typeface="Californian FB" pitchFamily="18" charset="0"/>
              </a:rPr>
              <a:t>Međunarodna saradnja</a:t>
            </a:r>
            <a:br>
              <a:rPr lang="sr-Latn-RS" sz="3200" b="1" dirty="0" smtClean="0">
                <a:latin typeface="Californian FB" pitchFamily="18" charset="0"/>
              </a:rPr>
            </a:br>
            <a:r>
              <a:rPr lang="en-US" sz="3200" dirty="0" smtClean="0">
                <a:latin typeface="Californian FB" pitchFamily="18" charset="0"/>
                <a:hlinkClick r:id="rId2"/>
              </a:rPr>
              <a:t> </a:t>
            </a:r>
            <a:r>
              <a:rPr lang="en-US" sz="3200" dirty="0" err="1" smtClean="0">
                <a:latin typeface="Californian FB" pitchFamily="18" charset="0"/>
                <a:hlinkClick r:id="rId2"/>
              </a:rPr>
              <a:t>erasmus@assb.edu.rs</a:t>
            </a:r>
            <a:endParaRPr lang="en-US" sz="3200" b="1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731969"/>
            <a:ext cx="8501122" cy="4911741"/>
          </a:xfrm>
          <a:ln>
            <a:noFill/>
          </a:ln>
        </p:spPr>
        <p:txBody>
          <a:bodyPr>
            <a:normAutofit fontScale="92500" lnSpcReduction="10000"/>
          </a:bodyPr>
          <a:lstStyle/>
          <a:p>
            <a:r>
              <a:rPr lang="sr-Latn-RS" sz="2800" dirty="0" smtClean="0">
                <a:latin typeface="Californian FB" pitchFamily="18" charset="0"/>
              </a:rPr>
              <a:t>d</a:t>
            </a:r>
            <a:r>
              <a:rPr lang="en-US" sz="2800" dirty="0" smtClean="0">
                <a:latin typeface="Californian FB" pitchFamily="18" charset="0"/>
              </a:rPr>
              <a:t>r </a:t>
            </a:r>
            <a:r>
              <a:rPr lang="en-US" sz="2800" dirty="0" err="1" smtClean="0">
                <a:latin typeface="Californian FB" pitchFamily="18" charset="0"/>
              </a:rPr>
              <a:t>Smiljka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en-US" sz="2800" dirty="0" err="1" smtClean="0">
                <a:latin typeface="Californian FB" pitchFamily="18" charset="0"/>
              </a:rPr>
              <a:t>Kesi</a:t>
            </a:r>
            <a:r>
              <a:rPr lang="sr-Latn-RS" sz="2800" dirty="0" smtClean="0">
                <a:latin typeface="Californian FB" pitchFamily="18" charset="0"/>
              </a:rPr>
              <a:t>ć Erasmus+ koordinator (VTŠ)</a:t>
            </a:r>
          </a:p>
          <a:p>
            <a:pPr>
              <a:buNone/>
            </a:pPr>
            <a:r>
              <a:rPr lang="sr-Latn-RS" sz="2800" dirty="0" smtClean="0">
                <a:latin typeface="Californian FB" pitchFamily="18" charset="0"/>
              </a:rPr>
              <a:t>                                                                </a:t>
            </a:r>
            <a:r>
              <a:rPr lang="en-US" sz="2800" dirty="0" smtClean="0">
                <a:latin typeface="Californian FB" pitchFamily="18" charset="0"/>
                <a:hlinkClick r:id="rId3"/>
              </a:rPr>
              <a:t>s</a:t>
            </a:r>
            <a:r>
              <a:rPr lang="sr-Latn-RS" sz="2800" dirty="0" smtClean="0">
                <a:latin typeface="Californian FB" pitchFamily="18" charset="0"/>
                <a:hlinkClick r:id="rId3"/>
              </a:rPr>
              <a:t>miljkak</a:t>
            </a:r>
            <a:r>
              <a:rPr lang="en-US" sz="2800" dirty="0" smtClean="0">
                <a:latin typeface="Californian FB" pitchFamily="18" charset="0"/>
                <a:hlinkClick r:id="rId3"/>
              </a:rPr>
              <a:t>@</a:t>
            </a:r>
            <a:r>
              <a:rPr lang="en-US" sz="2800" dirty="0" err="1" smtClean="0">
                <a:latin typeface="Californian FB" pitchFamily="18" charset="0"/>
                <a:hlinkClick r:id="rId3"/>
              </a:rPr>
              <a:t>gmail.com</a:t>
            </a:r>
            <a:endParaRPr lang="en-US" sz="2800" dirty="0" smtClean="0">
              <a:latin typeface="Californian FB" pitchFamily="18" charset="0"/>
            </a:endParaRPr>
          </a:p>
          <a:p>
            <a:pPr>
              <a:buNone/>
            </a:pPr>
            <a:r>
              <a:rPr lang="en-US" sz="2800" dirty="0" smtClean="0">
                <a:latin typeface="Californian FB" pitchFamily="18" charset="0"/>
              </a:rPr>
              <a:t>                                                  </a:t>
            </a:r>
            <a:r>
              <a:rPr lang="sr-Latn-RS" sz="2800" dirty="0" smtClean="0">
                <a:latin typeface="Californian FB" pitchFamily="18" charset="0"/>
              </a:rPr>
              <a:t>              </a:t>
            </a:r>
            <a:r>
              <a:rPr lang="en-US" sz="2800" dirty="0" err="1" smtClean="0">
                <a:latin typeface="Californian FB" pitchFamily="18" charset="0"/>
                <a:hlinkClick r:id="rId4"/>
              </a:rPr>
              <a:t>setjetting@gmail.com</a:t>
            </a:r>
            <a:endParaRPr lang="sr-Latn-RS" sz="2800" dirty="0" smtClean="0">
              <a:latin typeface="Californian FB" pitchFamily="18" charset="0"/>
            </a:endParaRPr>
          </a:p>
          <a:p>
            <a:r>
              <a:rPr lang="sr-Latn-RS" sz="2800" dirty="0" smtClean="0">
                <a:latin typeface="Californian FB" pitchFamily="18" charset="0"/>
              </a:rPr>
              <a:t>dr Emilija Lipovšek, (VTŠ)  </a:t>
            </a:r>
            <a:r>
              <a:rPr lang="sr-Latn-RS" sz="2800" dirty="0" smtClean="0">
                <a:latin typeface="Californian FB" pitchFamily="18" charset="0"/>
                <a:hlinkClick r:id="rId5"/>
              </a:rPr>
              <a:t>emilijal</a:t>
            </a:r>
            <a:r>
              <a:rPr lang="en-US" sz="2800" dirty="0" smtClean="0">
                <a:latin typeface="Californian FB" pitchFamily="18" charset="0"/>
                <a:hlinkClick r:id="rId5"/>
              </a:rPr>
              <a:t>@</a:t>
            </a:r>
            <a:r>
              <a:rPr lang="en-US" sz="2800" dirty="0" err="1" smtClean="0">
                <a:latin typeface="Californian FB" pitchFamily="18" charset="0"/>
                <a:hlinkClick r:id="rId5"/>
              </a:rPr>
              <a:t>visokaturisticka.edu.rs</a:t>
            </a:r>
            <a:endParaRPr lang="en-US" sz="2800" dirty="0" smtClean="0">
              <a:latin typeface="Californian FB" pitchFamily="18" charset="0"/>
            </a:endParaRPr>
          </a:p>
          <a:p>
            <a:pPr>
              <a:buNone/>
            </a:pPr>
            <a:endParaRPr lang="sr-Latn-RS" sz="2800" dirty="0" smtClean="0">
              <a:latin typeface="Californian FB" pitchFamily="18" charset="0"/>
            </a:endParaRPr>
          </a:p>
          <a:p>
            <a:r>
              <a:rPr lang="sr-Latn-RS" sz="2800" dirty="0" smtClean="0">
                <a:latin typeface="Californian FB" pitchFamily="18" charset="0"/>
              </a:rPr>
              <a:t>dr Mila Filipović (VZS) </a:t>
            </a:r>
            <a:r>
              <a:rPr lang="en-US" sz="2800" dirty="0" err="1" smtClean="0">
                <a:latin typeface="Californian FB" pitchFamily="18" charset="0"/>
                <a:hlinkClick r:id="rId6"/>
              </a:rPr>
              <a:t>mila</a:t>
            </a:r>
            <a:r>
              <a:rPr lang="en-US" sz="2800" dirty="0" smtClean="0">
                <a:latin typeface="Californian FB" pitchFamily="18" charset="0"/>
                <a:hlinkClick r:id="rId6"/>
              </a:rPr>
              <a:t>@</a:t>
            </a:r>
            <a:r>
              <a:rPr lang="sr-Latn-RS" sz="2800" dirty="0" smtClean="0">
                <a:latin typeface="Californian FB" pitchFamily="18" charset="0"/>
                <a:hlinkClick r:id="rId6"/>
              </a:rPr>
              <a:t>vzsbeograd</a:t>
            </a:r>
            <a:r>
              <a:rPr lang="en-US" sz="2800" dirty="0" smtClean="0">
                <a:latin typeface="Californian FB" pitchFamily="18" charset="0"/>
                <a:hlinkClick r:id="rId6"/>
              </a:rPr>
              <a:t>.</a:t>
            </a:r>
            <a:r>
              <a:rPr lang="sr-Latn-RS" sz="2800" dirty="0" smtClean="0">
                <a:latin typeface="Californian FB" pitchFamily="18" charset="0"/>
                <a:hlinkClick r:id="rId6"/>
              </a:rPr>
              <a:t>edu.rs</a:t>
            </a:r>
            <a:endParaRPr lang="sr-Latn-RS" sz="2800" dirty="0" smtClean="0">
              <a:latin typeface="Californian FB" pitchFamily="18" charset="0"/>
            </a:endParaRPr>
          </a:p>
          <a:p>
            <a:r>
              <a:rPr lang="sr-Latn-RS" sz="2800" dirty="0" smtClean="0">
                <a:latin typeface="Californian FB" pitchFamily="18" charset="0"/>
              </a:rPr>
              <a:t>mr Sanja Stanisavljević (VZS) </a:t>
            </a:r>
            <a:r>
              <a:rPr lang="en-US" sz="2800" dirty="0" err="1" smtClean="0">
                <a:latin typeface="Californian FB" pitchFamily="18" charset="0"/>
                <a:hlinkClick r:id="rId7"/>
              </a:rPr>
              <a:t>sanja</a:t>
            </a:r>
            <a:r>
              <a:rPr lang="en-US" sz="2800" dirty="0" smtClean="0">
                <a:latin typeface="Californian FB" pitchFamily="18" charset="0"/>
                <a:hlinkClick r:id="rId7"/>
              </a:rPr>
              <a:t>@</a:t>
            </a:r>
            <a:r>
              <a:rPr lang="sr-Latn-RS" sz="2800" dirty="0" smtClean="0">
                <a:latin typeface="Californian FB" pitchFamily="18" charset="0"/>
                <a:hlinkClick r:id="rId7"/>
              </a:rPr>
              <a:t>vzsbeograd.edu.rs</a:t>
            </a:r>
            <a:endParaRPr lang="sr-Latn-RS" sz="2800" dirty="0" smtClean="0">
              <a:latin typeface="Californian FB" pitchFamily="18" charset="0"/>
            </a:endParaRPr>
          </a:p>
          <a:p>
            <a:pPr>
              <a:buNone/>
            </a:pPr>
            <a:endParaRPr lang="sr-Latn-RS" sz="2800" dirty="0" smtClean="0">
              <a:latin typeface="Californian FB" pitchFamily="18" charset="0"/>
            </a:endParaRPr>
          </a:p>
          <a:p>
            <a:r>
              <a:rPr lang="sr-Latn-RS" sz="2800" dirty="0" smtClean="0">
                <a:latin typeface="Californian FB" pitchFamily="18" charset="0"/>
              </a:rPr>
              <a:t>dr Andrea Žerajić , pomoćnik Predsednika ASSB </a:t>
            </a:r>
            <a:r>
              <a:rPr lang="sr-Latn-RS" sz="2800" dirty="0" smtClean="0">
                <a:latin typeface="Californian FB" pitchFamily="18" charset="0"/>
              </a:rPr>
              <a:t>(</a:t>
            </a:r>
            <a:r>
              <a:rPr lang="sr-Latn-RS" sz="2800" dirty="0" smtClean="0">
                <a:latin typeface="Californian FB" pitchFamily="18" charset="0"/>
              </a:rPr>
              <a:t>VHS)  </a:t>
            </a:r>
            <a:r>
              <a:rPr lang="en-US" sz="2800" dirty="0" err="1" smtClean="0">
                <a:latin typeface="Californian FB" pitchFamily="18" charset="0"/>
                <a:hlinkClick r:id="rId8"/>
              </a:rPr>
              <a:t>andrea.zerajic@vhs.edu.rs</a:t>
            </a:r>
            <a:endParaRPr lang="sr-Latn-RS" sz="2800" dirty="0" smtClean="0">
              <a:latin typeface="Californian FB" pitchFamily="18" charset="0"/>
            </a:endParaRPr>
          </a:p>
          <a:p>
            <a:r>
              <a:rPr lang="sr-Latn-RS" sz="2800" dirty="0" smtClean="0">
                <a:latin typeface="Californian FB" pitchFamily="18" charset="0"/>
              </a:rPr>
              <a:t>dr </a:t>
            </a:r>
            <a:r>
              <a:rPr lang="sr-Latn-RS" sz="2800" dirty="0" smtClean="0">
                <a:latin typeface="Californian FB" pitchFamily="18" charset="0"/>
              </a:rPr>
              <a:t>Ana Kalušević </a:t>
            </a:r>
            <a:r>
              <a:rPr lang="sr-Latn-RS" sz="2800" dirty="0" smtClean="0">
                <a:latin typeface="Californian FB" pitchFamily="18" charset="0"/>
              </a:rPr>
              <a:t>(VHS) </a:t>
            </a:r>
            <a:r>
              <a:rPr lang="sr-Latn-RS" sz="2800" dirty="0" smtClean="0">
                <a:latin typeface="Californian FB" pitchFamily="18" charset="0"/>
                <a:hlinkClick r:id="rId9"/>
              </a:rPr>
              <a:t>ana</a:t>
            </a:r>
            <a:r>
              <a:rPr lang="en-US" sz="2800" dirty="0" smtClean="0">
                <a:latin typeface="Californian FB" pitchFamily="18" charset="0"/>
                <a:hlinkClick r:id="rId9"/>
              </a:rPr>
              <a:t>.</a:t>
            </a:r>
            <a:r>
              <a:rPr lang="sr-Latn-RS" sz="2800" dirty="0" smtClean="0">
                <a:latin typeface="Californian FB" pitchFamily="18" charset="0"/>
                <a:hlinkClick r:id="rId9"/>
              </a:rPr>
              <a:t>kalusevic</a:t>
            </a:r>
            <a:r>
              <a:rPr lang="en-US" sz="2800" dirty="0" smtClean="0">
                <a:latin typeface="Californian FB" pitchFamily="18" charset="0"/>
                <a:hlinkClick r:id="rId9"/>
              </a:rPr>
              <a:t>@</a:t>
            </a:r>
            <a:r>
              <a:rPr lang="en-US" sz="2800" dirty="0" err="1" smtClean="0">
                <a:latin typeface="Californian FB" pitchFamily="18" charset="0"/>
                <a:hlinkClick r:id="rId9"/>
              </a:rPr>
              <a:t>vhs.edu.rs</a:t>
            </a:r>
            <a:endParaRPr lang="sr-Latn-RS" sz="2800" dirty="0" smtClean="0">
              <a:latin typeface="Californian FB" pitchFamily="18" charset="0"/>
            </a:endParaRPr>
          </a:p>
          <a:p>
            <a:endParaRPr lang="sr-Latn-RS" sz="2800" dirty="0" smtClean="0">
              <a:latin typeface="Californian FB" pitchFamily="18" charset="0"/>
            </a:endParaRPr>
          </a:p>
          <a:p>
            <a:endParaRPr lang="sr-Latn-RS" sz="2800" dirty="0" smtClean="0">
              <a:latin typeface="Californian FB" pitchFamily="18" charset="0"/>
            </a:endParaRPr>
          </a:p>
          <a:p>
            <a:pPr>
              <a:buNone/>
            </a:pPr>
            <a:endParaRPr lang="sr-Latn-RS" sz="2800" dirty="0" smtClean="0">
              <a:latin typeface="Californian FB" pitchFamily="18" charset="0"/>
            </a:endParaRPr>
          </a:p>
          <a:p>
            <a:pPr>
              <a:buNone/>
            </a:pPr>
            <a:endParaRPr lang="sr-Latn-RS" sz="2800" dirty="0">
              <a:latin typeface="Californian FB" pitchFamily="18" charset="0"/>
            </a:endParaRPr>
          </a:p>
          <a:p>
            <a:endParaRPr lang="sr-Latn-RS" sz="2800" dirty="0" smtClean="0">
              <a:latin typeface="Californian FB" pitchFamily="18" charset="0"/>
            </a:endParaRPr>
          </a:p>
          <a:p>
            <a:endParaRPr lang="sr-Latn-RS" sz="2800" dirty="0" smtClean="0">
              <a:latin typeface="Californian FB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42926"/>
            <a:ext cx="8229600" cy="1143000"/>
          </a:xfrm>
          <a:solidFill>
            <a:srgbClr val="AEE8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r>
              <a:rPr lang="sr-Latn-RS" dirty="0" smtClean="0">
                <a:latin typeface="Californian FB" pitchFamily="18" charset="0"/>
              </a:rPr>
              <a:t>Thank you for your Attention!</a:t>
            </a:r>
            <a:endParaRPr lang="en-US" dirty="0">
              <a:latin typeface="Californian FB" pitchFamily="18" charset="0"/>
            </a:endParaRPr>
          </a:p>
        </p:txBody>
      </p:sp>
      <p:pic>
        <p:nvPicPr>
          <p:cNvPr id="45058" name="Picture 2" descr="C:\Users\User\Desktop\november_en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071678"/>
            <a:ext cx="8229600" cy="3848903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2563</TotalTime>
  <Words>1371</Words>
  <Application>Microsoft Office PowerPoint</Application>
  <PresentationFormat>On-screen Show (4:3)</PresentationFormat>
  <Paragraphs>179</Paragraphs>
  <Slides>48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49" baseType="lpstr">
      <vt:lpstr>Office Theme</vt:lpstr>
      <vt:lpstr>   Erasmus+ INFO DAN 17. oktobar 2022. godine    </vt:lpstr>
      <vt:lpstr>Sadržaj</vt:lpstr>
      <vt:lpstr>Specifičnosti ERASMUS+ PROGRAMA</vt:lpstr>
      <vt:lpstr>    ERASMUS+ PROGRAM https://erasmusplus.rs/visoko-obrazovanje/projekti-mobilnosti-visoko-obrazovanje https://tempus.ac.rs/pronadji-se/student    </vt:lpstr>
      <vt:lpstr>Slide 5</vt:lpstr>
      <vt:lpstr> Jelena Bogićević, Erasmus+ stipendista VTŠ  _</vt:lpstr>
      <vt:lpstr>Zašto mobilnost?</vt:lpstr>
      <vt:lpstr> Erasmus+ alumni  https://www.esaa-eu.org/about-us/esaa </vt:lpstr>
      <vt:lpstr>  Buddy Program npr. https://uopa.esngreece.gr  </vt:lpstr>
      <vt:lpstr>Admission Week Orientation Week</vt:lpstr>
      <vt:lpstr>Vannastavni programi</vt:lpstr>
      <vt:lpstr>  Bamberg, SR Nemačka https://www.uni-bamberg.de/en  </vt:lpstr>
      <vt:lpstr>Split, Hrvatska https://www.unist.hr/studiji-i-nastava </vt:lpstr>
      <vt:lpstr>Mobilnost radi studiranja</vt:lpstr>
      <vt:lpstr>Mobilnost radi obavljanja stručne prakse</vt:lpstr>
      <vt:lpstr>Studenti na razmeni (Exchange Students- Erasmus+, Ceepus etc.)</vt:lpstr>
      <vt:lpstr>ERASMUS+ PROGRAM 2021-2027</vt:lpstr>
      <vt:lpstr>  Erasmus+ stipendije za studente iz Srbije (fond za mobilnost iz 2021. godine) KA131 PROGRAMI  https://erasmusplus.rs/wp-content/uploads/2021/04/E-brosura-2021-4.pdf     </vt:lpstr>
      <vt:lpstr>Studenti u nepovoljnom  socio-ekonomskom položaju</vt:lpstr>
      <vt:lpstr>Slide 20</vt:lpstr>
      <vt:lpstr>OKTOBARSKI konkursni rok 2022. (stipendije za letnji semestar 2023)  </vt:lpstr>
      <vt:lpstr>Oktobarski konkursni rok u letnjem semestru 2022/23 (5 meseci)</vt:lpstr>
      <vt:lpstr> Prijavna dokumentacija za Erasmus+stipendiju </vt:lpstr>
      <vt:lpstr>  Prijava</vt:lpstr>
      <vt:lpstr>Dokaz o poznavanju stranog jezika </vt:lpstr>
      <vt:lpstr> Intervju sa kandidatom </vt:lpstr>
      <vt:lpstr>Na sajtovima univerziteta uvek tražite informacije u polju International/Exchange Students/Erasmus+/KA103/Incoming </vt:lpstr>
      <vt:lpstr>Univerzitet u Bambergu</vt:lpstr>
      <vt:lpstr>Sveučilište (Univerzitet) u Splitu</vt:lpstr>
      <vt:lpstr>Priprema za mobilnost nakon ODLUKE O DODELI stipendijA</vt:lpstr>
      <vt:lpstr>Priprema za mobilnost</vt:lpstr>
      <vt:lpstr>     Izbor studijskog programa i predmeta      </vt:lpstr>
      <vt:lpstr>PRIMER: informacije o predmetu  naziv predmeta, opis, nivo studija, broj časova, ESPB,  semestar, predavač, jezik izvođenja nastave</vt:lpstr>
      <vt:lpstr>Ugovor o učenju (LA=Learning Agreement)</vt:lpstr>
      <vt:lpstr>Slide 35</vt:lpstr>
      <vt:lpstr>Okvirni troškovi </vt:lpstr>
      <vt:lpstr>ČESTO POSTAVLJANA PITANJA I DILEME o mobilnosti</vt:lpstr>
      <vt:lpstr> Da li je određen prosek uslov za prijavu na konkurs? </vt:lpstr>
      <vt:lpstr> </vt:lpstr>
      <vt:lpstr>Da li će mi profesor priznati sličan/kompatibilan predmet koji sam slušao/la tokom Erasmus+ programa? </vt:lpstr>
      <vt:lpstr>Slide 41</vt:lpstr>
      <vt:lpstr> Da li je učešće u programu komplikovano zbog papirologije i administrativnih zahteva? Da li ću uspeti da se snađem i uklopim u novu sredinu? </vt:lpstr>
      <vt:lpstr>  Da li je studiranje na stranom jeziku teško i problematično? </vt:lpstr>
      <vt:lpstr>Da li je Erasmus stipendija dovoljna da pokrije mesečne troškove (uključujući i izlaske i druženja)? </vt:lpstr>
      <vt:lpstr>Slide 45</vt:lpstr>
      <vt:lpstr>  Pratite obaveštenja! https://assb.edu.rs:   </vt:lpstr>
      <vt:lpstr>Podrška i savetovanje Međunarodna saradnja  erasmus@assb.edu.rs</vt:lpstr>
      <vt:lpstr>Thank you for your Attention!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 Mobilnosti</dc:title>
  <dc:creator>User</dc:creator>
  <cp:lastModifiedBy>User</cp:lastModifiedBy>
  <cp:revision>269</cp:revision>
  <dcterms:created xsi:type="dcterms:W3CDTF">2021-05-08T21:18:52Z</dcterms:created>
  <dcterms:modified xsi:type="dcterms:W3CDTF">2022-10-13T23:32:13Z</dcterms:modified>
</cp:coreProperties>
</file>